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66" r:id="rId4"/>
    <p:sldId id="258" r:id="rId5"/>
    <p:sldId id="265" r:id="rId6"/>
    <p:sldId id="259" r:id="rId7"/>
    <p:sldId id="260" r:id="rId8"/>
    <p:sldId id="261" r:id="rId9"/>
    <p:sldId id="268" r:id="rId10"/>
    <p:sldId id="262" r:id="rId11"/>
    <p:sldId id="267" r:id="rId12"/>
    <p:sldId id="263"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y" initials="Kay"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FDFFF"/>
    <a:srgbClr val="66CCFF"/>
    <a:srgbClr val="41464C"/>
    <a:srgbClr val="551A8B"/>
    <a:srgbClr val="0000EE"/>
    <a:srgbClr val="1A2B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55" autoAdjust="0"/>
    <p:restoredTop sz="94660"/>
  </p:normalViewPr>
  <p:slideViewPr>
    <p:cSldViewPr snapToGrid="0" showGuides="1">
      <p:cViewPr varScale="1">
        <p:scale>
          <a:sx n="66" d="100"/>
          <a:sy n="66" d="100"/>
        </p:scale>
        <p:origin x="1332"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2207C4-79E7-4D4A-9824-C84296425590}" type="datetimeFigureOut">
              <a:rPr lang="en-GB" smtClean="0"/>
              <a:t>15/01/2016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B876F7-1113-4945-A7A3-BFAADAE1FF00}" type="slidenum">
              <a:rPr lang="en-GB" smtClean="0"/>
              <a:t>‹#›</a:t>
            </a:fld>
            <a:endParaRPr lang="en-GB"/>
          </a:p>
        </p:txBody>
      </p:sp>
    </p:spTree>
    <p:extLst>
      <p:ext uri="{BB962C8B-B14F-4D97-AF65-F5344CB8AC3E}">
        <p14:creationId xmlns:p14="http://schemas.microsoft.com/office/powerpoint/2010/main" val="3157324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Shape 36"/>
          <p:cNvSpPr txBox="1">
            <a:spLocks noGrp="1"/>
          </p:cNvSpPr>
          <p:nvPr>
            <p:ph type="body" idx="1"/>
          </p:nvPr>
        </p:nvSpPr>
        <p:spPr>
          <a:xfrm>
            <a:off x="679293" y="4714835"/>
            <a:ext cx="5437503" cy="4466351"/>
          </a:xfrm>
          <a:prstGeom prst="rect">
            <a:avLst/>
          </a:prstGeom>
        </p:spPr>
        <p:txBody>
          <a:bodyPr lIns="91425" tIns="91425" rIns="91425" bIns="91425" anchor="t" anchorCtr="0">
            <a:noAutofit/>
          </a:bodyPr>
          <a:lstStyle/>
          <a:p>
            <a:pPr>
              <a:spcBef>
                <a:spcPts val="0"/>
              </a:spcBef>
              <a:buNone/>
            </a:pPr>
            <a:endParaRPr/>
          </a:p>
        </p:txBody>
      </p:sp>
      <p:sp>
        <p:nvSpPr>
          <p:cNvPr id="37" name="Shape 37"/>
          <p:cNvSpPr>
            <a:spLocks noGrp="1" noRot="1" noChangeAspect="1"/>
          </p:cNvSpPr>
          <p:nvPr>
            <p:ph type="sldImg" idx="2"/>
          </p:nvPr>
        </p:nvSpPr>
        <p:spPr>
          <a:xfrm>
            <a:off x="917575" y="744538"/>
            <a:ext cx="4960938" cy="3721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330129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Shape 46"/>
          <p:cNvSpPr>
            <a:spLocks noGrp="1" noRot="1" noChangeAspect="1"/>
          </p:cNvSpPr>
          <p:nvPr>
            <p:ph type="sldImg" idx="2"/>
          </p:nvPr>
        </p:nvSpPr>
        <p:spPr>
          <a:xfrm>
            <a:off x="917575" y="744538"/>
            <a:ext cx="4960938" cy="3721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7" name="Shape 47"/>
          <p:cNvSpPr txBox="1">
            <a:spLocks noGrp="1"/>
          </p:cNvSpPr>
          <p:nvPr>
            <p:ph type="body" idx="1"/>
          </p:nvPr>
        </p:nvSpPr>
        <p:spPr>
          <a:xfrm>
            <a:off x="679293" y="4714835"/>
            <a:ext cx="5437503" cy="4466351"/>
          </a:xfrm>
          <a:prstGeom prst="rect">
            <a:avLst/>
          </a:prstGeom>
          <a:noFill/>
          <a:ln>
            <a:noFill/>
          </a:ln>
        </p:spPr>
        <p:txBody>
          <a:bodyPr lIns="91175" tIns="45575" rIns="91175" bIns="45575" anchor="t" anchorCtr="0">
            <a:noAutofit/>
          </a:bodyPr>
          <a:lstStyle/>
          <a:p>
            <a:pPr marL="0" marR="0" lvl="0" indent="0" algn="l" rtl="0">
              <a:spcBef>
                <a:spcPts val="0"/>
              </a:spcBef>
              <a:spcAft>
                <a:spcPts val="0"/>
              </a:spcAft>
              <a:buNone/>
            </a:pPr>
            <a:endParaRPr sz="1200" b="0" i="0" u="none" strike="noStrike" cap="none" baseline="0">
              <a:solidFill>
                <a:schemeClr val="dk1"/>
              </a:solidFill>
              <a:latin typeface="Calibri"/>
              <a:ea typeface="Calibri"/>
              <a:cs typeface="Calibri"/>
              <a:sym typeface="Calibri"/>
            </a:endParaRPr>
          </a:p>
        </p:txBody>
      </p:sp>
      <p:sp>
        <p:nvSpPr>
          <p:cNvPr id="48" name="Shape 48"/>
          <p:cNvSpPr txBox="1">
            <a:spLocks noGrp="1"/>
          </p:cNvSpPr>
          <p:nvPr>
            <p:ph type="sldNum" idx="12"/>
          </p:nvPr>
        </p:nvSpPr>
        <p:spPr>
          <a:xfrm>
            <a:off x="3849321" y="9426502"/>
            <a:ext cx="2945182" cy="496965"/>
          </a:xfrm>
          <a:prstGeom prst="rect">
            <a:avLst/>
          </a:prstGeom>
          <a:noFill/>
          <a:ln>
            <a:noFill/>
          </a:ln>
        </p:spPr>
        <p:txBody>
          <a:bodyPr lIns="91175" tIns="45575" rIns="91175" bIns="45575" anchor="b" anchorCtr="0">
            <a:noAutofit/>
          </a:bodyPr>
          <a:lstStyle/>
          <a:p>
            <a:pPr marL="0" marR="0" lvl="0" indent="0" algn="r" rtl="0">
              <a:spcBef>
                <a:spcPts val="0"/>
              </a:spcBef>
              <a:spcAft>
                <a:spcPts val="0"/>
              </a:spcAft>
              <a:buSzPct val="25000"/>
              <a:buNone/>
            </a:pPr>
            <a:fld id="{00000000-1234-1234-1234-123412341234}" type="slidenum">
              <a:rPr lang="en-GB" sz="1200" b="0" i="0" u="none" strike="noStrike" cap="none" baseline="0">
                <a:solidFill>
                  <a:schemeClr val="dk1"/>
                </a:solidFill>
                <a:latin typeface="Calibri"/>
                <a:ea typeface="Calibri"/>
                <a:cs typeface="Calibri"/>
                <a:sym typeface="Calibri"/>
              </a:rPr>
              <a:t>2</a:t>
            </a:fld>
            <a:endParaRPr lang="en-GB"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00643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Shape 53"/>
          <p:cNvSpPr txBox="1">
            <a:spLocks noGrp="1"/>
          </p:cNvSpPr>
          <p:nvPr>
            <p:ph type="body" idx="1"/>
          </p:nvPr>
        </p:nvSpPr>
        <p:spPr>
          <a:xfrm>
            <a:off x="679293" y="4714835"/>
            <a:ext cx="5437503" cy="4466351"/>
          </a:xfrm>
          <a:prstGeom prst="rect">
            <a:avLst/>
          </a:prstGeom>
        </p:spPr>
        <p:txBody>
          <a:bodyPr lIns="91425" tIns="91425" rIns="91425" bIns="91425" anchor="t" anchorCtr="0">
            <a:noAutofit/>
          </a:bodyPr>
          <a:lstStyle/>
          <a:p>
            <a:pPr>
              <a:spcBef>
                <a:spcPts val="0"/>
              </a:spcBef>
              <a:buNone/>
            </a:pPr>
            <a:endParaRPr/>
          </a:p>
        </p:txBody>
      </p:sp>
      <p:sp>
        <p:nvSpPr>
          <p:cNvPr id="54" name="Shape 54"/>
          <p:cNvSpPr>
            <a:spLocks noGrp="1" noRot="1" noChangeAspect="1"/>
          </p:cNvSpPr>
          <p:nvPr>
            <p:ph type="sldImg" idx="2"/>
          </p:nvPr>
        </p:nvSpPr>
        <p:spPr>
          <a:xfrm>
            <a:off x="917575" y="744538"/>
            <a:ext cx="4960938" cy="3721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489685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Shape 53"/>
          <p:cNvSpPr txBox="1">
            <a:spLocks noGrp="1"/>
          </p:cNvSpPr>
          <p:nvPr>
            <p:ph type="body" idx="1"/>
          </p:nvPr>
        </p:nvSpPr>
        <p:spPr>
          <a:xfrm>
            <a:off x="679293" y="4714835"/>
            <a:ext cx="5437503" cy="4466351"/>
          </a:xfrm>
          <a:prstGeom prst="rect">
            <a:avLst/>
          </a:prstGeom>
        </p:spPr>
        <p:txBody>
          <a:bodyPr lIns="91425" tIns="91425" rIns="91425" bIns="91425" anchor="t" anchorCtr="0">
            <a:noAutofit/>
          </a:bodyPr>
          <a:lstStyle/>
          <a:p>
            <a:pPr>
              <a:spcBef>
                <a:spcPts val="0"/>
              </a:spcBef>
              <a:buNone/>
            </a:pPr>
            <a:endParaRPr/>
          </a:p>
        </p:txBody>
      </p:sp>
      <p:sp>
        <p:nvSpPr>
          <p:cNvPr id="54" name="Shape 54"/>
          <p:cNvSpPr>
            <a:spLocks noGrp="1" noRot="1" noChangeAspect="1"/>
          </p:cNvSpPr>
          <p:nvPr>
            <p:ph type="sldImg" idx="2"/>
          </p:nvPr>
        </p:nvSpPr>
        <p:spPr>
          <a:xfrm>
            <a:off x="917575" y="744538"/>
            <a:ext cx="4960938" cy="3721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743215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Shape 61"/>
          <p:cNvSpPr txBox="1">
            <a:spLocks noGrp="1"/>
          </p:cNvSpPr>
          <p:nvPr>
            <p:ph type="body" idx="1"/>
          </p:nvPr>
        </p:nvSpPr>
        <p:spPr>
          <a:xfrm>
            <a:off x="679293" y="4714835"/>
            <a:ext cx="5437503" cy="4466351"/>
          </a:xfrm>
          <a:prstGeom prst="rect">
            <a:avLst/>
          </a:prstGeom>
        </p:spPr>
        <p:txBody>
          <a:bodyPr lIns="91425" tIns="91425" rIns="91425" bIns="91425" anchor="t" anchorCtr="0">
            <a:noAutofit/>
          </a:bodyPr>
          <a:lstStyle/>
          <a:p>
            <a:pPr>
              <a:spcBef>
                <a:spcPts val="0"/>
              </a:spcBef>
              <a:buNone/>
            </a:pPr>
            <a:endParaRPr/>
          </a:p>
        </p:txBody>
      </p:sp>
      <p:sp>
        <p:nvSpPr>
          <p:cNvPr id="62" name="Shape 62"/>
          <p:cNvSpPr>
            <a:spLocks noGrp="1" noRot="1" noChangeAspect="1"/>
          </p:cNvSpPr>
          <p:nvPr>
            <p:ph type="sldImg" idx="2"/>
          </p:nvPr>
        </p:nvSpPr>
        <p:spPr>
          <a:xfrm>
            <a:off x="917575" y="744538"/>
            <a:ext cx="4960938" cy="3721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134572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Shape 72"/>
          <p:cNvSpPr txBox="1">
            <a:spLocks noGrp="1"/>
          </p:cNvSpPr>
          <p:nvPr>
            <p:ph type="body" idx="1"/>
          </p:nvPr>
        </p:nvSpPr>
        <p:spPr>
          <a:xfrm>
            <a:off x="679293" y="4714835"/>
            <a:ext cx="5437503" cy="4466351"/>
          </a:xfrm>
          <a:prstGeom prst="rect">
            <a:avLst/>
          </a:prstGeom>
        </p:spPr>
        <p:txBody>
          <a:bodyPr lIns="91425" tIns="91425" rIns="91425" bIns="91425" anchor="t" anchorCtr="0">
            <a:noAutofit/>
          </a:bodyPr>
          <a:lstStyle/>
          <a:p>
            <a:pPr>
              <a:spcBef>
                <a:spcPts val="0"/>
              </a:spcBef>
              <a:buNone/>
            </a:pPr>
            <a:endParaRPr/>
          </a:p>
        </p:txBody>
      </p:sp>
      <p:sp>
        <p:nvSpPr>
          <p:cNvPr id="73" name="Shape 73"/>
          <p:cNvSpPr>
            <a:spLocks noGrp="1" noRot="1" noChangeAspect="1"/>
          </p:cNvSpPr>
          <p:nvPr>
            <p:ph type="sldImg" idx="2"/>
          </p:nvPr>
        </p:nvSpPr>
        <p:spPr>
          <a:xfrm>
            <a:off x="917575" y="744538"/>
            <a:ext cx="4960938" cy="3721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6312695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Shape 78"/>
          <p:cNvSpPr txBox="1">
            <a:spLocks noGrp="1"/>
          </p:cNvSpPr>
          <p:nvPr>
            <p:ph type="body" idx="1"/>
          </p:nvPr>
        </p:nvSpPr>
        <p:spPr>
          <a:xfrm>
            <a:off x="679293" y="4714835"/>
            <a:ext cx="5437503" cy="4466351"/>
          </a:xfrm>
          <a:prstGeom prst="rect">
            <a:avLst/>
          </a:prstGeom>
        </p:spPr>
        <p:txBody>
          <a:bodyPr lIns="91425" tIns="91425" rIns="91425" bIns="91425" anchor="t" anchorCtr="0">
            <a:noAutofit/>
          </a:bodyPr>
          <a:lstStyle/>
          <a:p>
            <a:pPr>
              <a:spcBef>
                <a:spcPts val="0"/>
              </a:spcBef>
              <a:buNone/>
            </a:pPr>
            <a:endParaRPr/>
          </a:p>
        </p:txBody>
      </p:sp>
      <p:sp>
        <p:nvSpPr>
          <p:cNvPr id="79" name="Shape 79"/>
          <p:cNvSpPr>
            <a:spLocks noGrp="1" noRot="1" noChangeAspect="1"/>
          </p:cNvSpPr>
          <p:nvPr>
            <p:ph type="sldImg" idx="2"/>
          </p:nvPr>
        </p:nvSpPr>
        <p:spPr>
          <a:xfrm>
            <a:off x="917575" y="744538"/>
            <a:ext cx="4960938" cy="3721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885738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a:spLocks noGrp="1"/>
          </p:cNvSpPr>
          <p:nvPr>
            <p:ph type="body" idx="1"/>
          </p:nvPr>
        </p:nvSpPr>
        <p:spPr>
          <a:xfrm>
            <a:off x="679293" y="4714835"/>
            <a:ext cx="5437503" cy="4466351"/>
          </a:xfrm>
          <a:prstGeom prst="rect">
            <a:avLst/>
          </a:prstGeom>
        </p:spPr>
        <p:txBody>
          <a:bodyPr lIns="91425" tIns="91425" rIns="91425" bIns="91425" anchor="t" anchorCtr="0">
            <a:noAutofit/>
          </a:bodyPr>
          <a:lstStyle/>
          <a:p>
            <a:pPr>
              <a:spcBef>
                <a:spcPts val="0"/>
              </a:spcBef>
              <a:buNone/>
            </a:pPr>
            <a:endParaRPr/>
          </a:p>
        </p:txBody>
      </p:sp>
      <p:sp>
        <p:nvSpPr>
          <p:cNvPr id="85" name="Shape 85"/>
          <p:cNvSpPr>
            <a:spLocks noGrp="1" noRot="1" noChangeAspect="1"/>
          </p:cNvSpPr>
          <p:nvPr>
            <p:ph type="sldImg" idx="2"/>
          </p:nvPr>
        </p:nvSpPr>
        <p:spPr>
          <a:xfrm>
            <a:off x="917575" y="744538"/>
            <a:ext cx="4960938" cy="3721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571401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txBox="1">
            <a:spLocks noGrp="1"/>
          </p:cNvSpPr>
          <p:nvPr>
            <p:ph type="body" idx="1"/>
          </p:nvPr>
        </p:nvSpPr>
        <p:spPr>
          <a:xfrm>
            <a:off x="679293" y="4714835"/>
            <a:ext cx="5437503" cy="4466351"/>
          </a:xfrm>
          <a:prstGeom prst="rect">
            <a:avLst/>
          </a:prstGeom>
        </p:spPr>
        <p:txBody>
          <a:bodyPr lIns="91425" tIns="91425" rIns="91425" bIns="91425" anchor="t" anchorCtr="0">
            <a:noAutofit/>
          </a:bodyPr>
          <a:lstStyle/>
          <a:p>
            <a:pPr>
              <a:spcBef>
                <a:spcPts val="0"/>
              </a:spcBef>
              <a:buNone/>
            </a:pPr>
            <a:endParaRPr/>
          </a:p>
        </p:txBody>
      </p:sp>
      <p:sp>
        <p:nvSpPr>
          <p:cNvPr id="91" name="Shape 91"/>
          <p:cNvSpPr>
            <a:spLocks noGrp="1" noRot="1" noChangeAspect="1"/>
          </p:cNvSpPr>
          <p:nvPr>
            <p:ph type="sldImg" idx="2"/>
          </p:nvPr>
        </p:nvSpPr>
        <p:spPr>
          <a:xfrm>
            <a:off x="917575" y="744538"/>
            <a:ext cx="4960938" cy="3721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7370261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xml"/><Relationship Id="rId4" Type="http://schemas.openxmlformats.org/officeDocument/2006/relationships/image" Target="../media/image5.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3363923"/>
            <a:ext cx="7772400" cy="1218344"/>
          </a:xfrm>
          <a:prstGeom prst="rect">
            <a:avLst/>
          </a:prstGeom>
        </p:spPr>
        <p:txBody>
          <a:bodyPr>
            <a:normAutofit/>
          </a:bodyPr>
          <a:lstStyle>
            <a:lvl1pPr>
              <a:defRPr sz="3600" b="1">
                <a:latin typeface="Arial" pitchFamily="34" charset="0"/>
                <a:cs typeface="Arial" pitchFamily="34" charset="0"/>
              </a:defRPr>
            </a:lvl1pPr>
          </a:lstStyle>
          <a:p>
            <a:r>
              <a:rPr lang="en-US" dirty="0" smtClean="0"/>
              <a:t>&lt;Title Case, Arial, 36 pt, Black&gt; &lt;</a:t>
            </a:r>
            <a:r>
              <a:rPr lang="en-US" dirty="0" err="1" smtClean="0"/>
              <a:t>xxxxxxxxCenteredxxxxxxxx</a:t>
            </a:r>
            <a:r>
              <a:rPr lang="en-US" dirty="0" smtClean="0"/>
              <a:t>&gt;</a:t>
            </a:r>
          </a:p>
        </p:txBody>
      </p:sp>
      <p:pic>
        <p:nvPicPr>
          <p:cNvPr id="7" name="Picture 6" descr="header.jpg"/>
          <p:cNvPicPr>
            <a:picLocks noChangeAspect="1"/>
          </p:cNvPicPr>
          <p:nvPr userDrawn="1"/>
        </p:nvPicPr>
        <p:blipFill>
          <a:blip r:embed="rId2" cstate="print"/>
          <a:stretch>
            <a:fillRect/>
          </a:stretch>
        </p:blipFill>
        <p:spPr>
          <a:xfrm>
            <a:off x="0" y="0"/>
            <a:ext cx="9144000" cy="1876370"/>
          </a:xfrm>
          <a:prstGeom prst="rect">
            <a:avLst/>
          </a:prstGeom>
        </p:spPr>
      </p:pic>
      <p:pic>
        <p:nvPicPr>
          <p:cNvPr id="9" name="Picture 8" descr="by-nc-sa.png"/>
          <p:cNvPicPr>
            <a:picLocks noChangeAspect="1"/>
          </p:cNvPicPr>
          <p:nvPr userDrawn="1"/>
        </p:nvPicPr>
        <p:blipFill>
          <a:blip r:embed="rId3" cstate="print"/>
          <a:stretch>
            <a:fillRect/>
          </a:stretch>
        </p:blipFill>
        <p:spPr>
          <a:xfrm>
            <a:off x="3965817" y="6377056"/>
            <a:ext cx="1227411" cy="429442"/>
          </a:xfrm>
          <a:prstGeom prst="rect">
            <a:avLst/>
          </a:prstGeom>
        </p:spPr>
      </p:pic>
      <p:sp>
        <p:nvSpPr>
          <p:cNvPr id="11" name="TextBox 10"/>
          <p:cNvSpPr txBox="1"/>
          <p:nvPr userDrawn="1"/>
        </p:nvSpPr>
        <p:spPr>
          <a:xfrm>
            <a:off x="41097" y="1181529"/>
            <a:ext cx="2527442" cy="430887"/>
          </a:xfrm>
          <a:prstGeom prst="rect">
            <a:avLst/>
          </a:prstGeom>
          <a:noFill/>
        </p:spPr>
        <p:txBody>
          <a:bodyPr wrap="square" rtlCol="0">
            <a:spAutoFit/>
          </a:bodyPr>
          <a:lstStyle/>
          <a:p>
            <a:pPr algn="ctr"/>
            <a:r>
              <a:rPr lang="de-DE" sz="1100" dirty="0" smtClean="0">
                <a:solidFill>
                  <a:srgbClr val="41464C"/>
                </a:solidFill>
              </a:rPr>
              <a:t>Europäische</a:t>
            </a:r>
            <a:r>
              <a:rPr lang="de-DE" sz="1100" dirty="0" smtClean="0"/>
              <a:t> </a:t>
            </a:r>
            <a:r>
              <a:rPr lang="de-DE" sz="1100" dirty="0" smtClean="0">
                <a:solidFill>
                  <a:srgbClr val="1A2B85"/>
                </a:solidFill>
              </a:rPr>
              <a:t>Patientenakademie </a:t>
            </a:r>
          </a:p>
          <a:p>
            <a:pPr algn="ctr"/>
            <a:r>
              <a:rPr lang="de-DE" sz="1100" dirty="0" smtClean="0">
                <a:solidFill>
                  <a:srgbClr val="41464C"/>
                </a:solidFill>
              </a:rPr>
              <a:t>zu Therapeutischen Innovationen</a:t>
            </a:r>
            <a:endParaRPr lang="en-IE" sz="1100" dirty="0">
              <a:solidFill>
                <a:srgbClr val="41464C"/>
              </a:solidFill>
            </a:endParaRP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36652" y="1602770"/>
            <a:ext cx="8229600" cy="4523394"/>
          </a:xfrm>
          <a:prstGeom prst="rect">
            <a:avLst/>
          </a:prstGeom>
        </p:spPr>
        <p:txBody>
          <a:bodyPr/>
          <a:lstStyle>
            <a:lvl1pPr>
              <a:spcBef>
                <a:spcPts val="600"/>
              </a:spcBef>
              <a:spcAft>
                <a:spcPts val="600"/>
              </a:spcAft>
              <a:buFont typeface="Wingdings" pitchFamily="2" charset="2"/>
              <a:buChar char="§"/>
              <a:defRPr sz="2400">
                <a:latin typeface="Arial" pitchFamily="34" charset="0"/>
                <a:cs typeface="Arial" pitchFamily="34" charset="0"/>
              </a:defRPr>
            </a:lvl1pPr>
            <a:lvl2pPr>
              <a:spcBef>
                <a:spcPts val="600"/>
              </a:spcBef>
              <a:spcAft>
                <a:spcPts val="600"/>
              </a:spcAft>
              <a:buFont typeface="Wingdings" pitchFamily="2" charset="2"/>
              <a:buChar char="Ø"/>
              <a:defRPr sz="2000">
                <a:latin typeface="Arial" pitchFamily="34" charset="0"/>
                <a:cs typeface="Arial" pitchFamily="34" charset="0"/>
              </a:defRPr>
            </a:lvl2pPr>
            <a:lvl3pPr>
              <a:spcBef>
                <a:spcPts val="600"/>
              </a:spcBef>
              <a:spcAft>
                <a:spcPts val="600"/>
              </a:spcAft>
              <a:buFont typeface="Arial" pitchFamily="34" charset="0"/>
              <a:buChar char="-"/>
              <a:defRPr sz="18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r>
              <a:rPr lang="en-IE" dirty="0" smtClean="0"/>
              <a:t>First-level pt, sentence case, Arial, 24 pt, black</a:t>
            </a:r>
          </a:p>
          <a:p>
            <a:pPr lvl="1"/>
            <a:r>
              <a:rPr lang="en-IE" dirty="0" smtClean="0"/>
              <a:t>Second-level pt, sentence case, Arial, 20 pt, black</a:t>
            </a:r>
          </a:p>
          <a:p>
            <a:pPr lvl="2"/>
            <a:r>
              <a:rPr lang="en-IE" dirty="0" smtClean="0"/>
              <a:t>Third-level pt, sentence case, Arial, 18 pt, black</a:t>
            </a:r>
          </a:p>
          <a:p>
            <a:r>
              <a:rPr lang="en-IE" dirty="0" smtClean="0"/>
              <a:t>18 pt is the smallest font size permitted.</a:t>
            </a:r>
          </a:p>
        </p:txBody>
      </p:sp>
      <p:sp>
        <p:nvSpPr>
          <p:cNvPr id="11" name="Slide Number Placeholder 5"/>
          <p:cNvSpPr>
            <a:spLocks noGrp="1"/>
          </p:cNvSpPr>
          <p:nvPr>
            <p:ph type="sldNum" sz="quarter" idx="12"/>
          </p:nvPr>
        </p:nvSpPr>
        <p:spPr>
          <a:xfrm>
            <a:off x="6645666" y="6356350"/>
            <a:ext cx="2133600" cy="365125"/>
          </a:xfrm>
          <a:prstGeom prst="rect">
            <a:avLst/>
          </a:prstGeom>
        </p:spPr>
        <p:txBody>
          <a:bodyPr/>
          <a:lstStyle/>
          <a:p>
            <a:fld id="{61FCC69C-9B8E-4208-8737-B4C333BC0DAC}" type="slidenum">
              <a:rPr lang="en-IE" smtClean="0"/>
              <a:t>‹#›</a:t>
            </a:fld>
            <a:endParaRPr lang="en-IE" dirty="0"/>
          </a:p>
        </p:txBody>
      </p:sp>
      <p:sp>
        <p:nvSpPr>
          <p:cNvPr id="12" name="Title 1"/>
          <p:cNvSpPr>
            <a:spLocks noGrp="1"/>
          </p:cNvSpPr>
          <p:nvPr>
            <p:ph type="title" hasCustomPrompt="1"/>
          </p:nvPr>
        </p:nvSpPr>
        <p:spPr>
          <a:xfrm>
            <a:off x="443345" y="462336"/>
            <a:ext cx="6508679" cy="945224"/>
          </a:xfrm>
          <a:prstGeom prst="rect">
            <a:avLst/>
          </a:prstGeom>
        </p:spPr>
        <p:txBody>
          <a:bodyPr>
            <a:noAutofit/>
          </a:bodyPr>
          <a:lstStyle>
            <a:lvl1pPr algn="l">
              <a:defRPr sz="2800" b="1">
                <a:latin typeface="Arial" pitchFamily="34" charset="0"/>
                <a:cs typeface="Arial" pitchFamily="34" charset="0"/>
              </a:defRPr>
            </a:lvl1pPr>
          </a:lstStyle>
          <a:p>
            <a:r>
              <a:rPr lang="en-IE" dirty="0" smtClean="0"/>
              <a:t>Titles sentence case, Arial 28pt, Bold, Black</a:t>
            </a:r>
            <a:endParaRPr lang="en-IE" dirty="0"/>
          </a:p>
        </p:txBody>
      </p:sp>
      <p:pic>
        <p:nvPicPr>
          <p:cNvPr id="13" name="Picture 12" descr="strip.png"/>
          <p:cNvPicPr>
            <a:picLocks noChangeAspect="1"/>
          </p:cNvPicPr>
          <p:nvPr userDrawn="1"/>
        </p:nvPicPr>
        <p:blipFill>
          <a:blip r:embed="rId2" cstate="print"/>
          <a:stretch>
            <a:fillRect/>
          </a:stretch>
        </p:blipFill>
        <p:spPr>
          <a:xfrm>
            <a:off x="0" y="0"/>
            <a:ext cx="9144000" cy="295820"/>
          </a:xfrm>
          <a:prstGeom prst="rect">
            <a:avLst/>
          </a:prstGeom>
        </p:spPr>
      </p:pic>
      <p:pic>
        <p:nvPicPr>
          <p:cNvPr id="14" name="Picture 13" descr="logo.png"/>
          <p:cNvPicPr>
            <a:picLocks noChangeAspect="1"/>
          </p:cNvPicPr>
          <p:nvPr userDrawn="1"/>
        </p:nvPicPr>
        <p:blipFill>
          <a:blip r:embed="rId3" cstate="print"/>
          <a:stretch>
            <a:fillRect/>
          </a:stretch>
        </p:blipFill>
        <p:spPr>
          <a:xfrm>
            <a:off x="7428938" y="495341"/>
            <a:ext cx="1227138" cy="669726"/>
          </a:xfrm>
          <a:prstGeom prst="rect">
            <a:avLst/>
          </a:prstGeom>
        </p:spPr>
      </p:pic>
      <p:sp>
        <p:nvSpPr>
          <p:cNvPr id="15" name="TextBox 14"/>
          <p:cNvSpPr txBox="1"/>
          <p:nvPr userDrawn="1"/>
        </p:nvSpPr>
        <p:spPr>
          <a:xfrm>
            <a:off x="7191907" y="1160980"/>
            <a:ext cx="1664413" cy="353943"/>
          </a:xfrm>
          <a:prstGeom prst="rect">
            <a:avLst/>
          </a:prstGeom>
          <a:noFill/>
        </p:spPr>
        <p:txBody>
          <a:bodyPr wrap="square" rtlCol="0">
            <a:spAutoFit/>
          </a:bodyPr>
          <a:lstStyle/>
          <a:p>
            <a:pPr algn="ctr"/>
            <a:r>
              <a:rPr lang="de-DE" sz="850" dirty="0" smtClean="0">
                <a:solidFill>
                  <a:srgbClr val="41464C"/>
                </a:solidFill>
              </a:rPr>
              <a:t>Europäische</a:t>
            </a:r>
            <a:r>
              <a:rPr lang="de-DE" sz="850" dirty="0" smtClean="0"/>
              <a:t> </a:t>
            </a:r>
            <a:r>
              <a:rPr lang="de-DE" sz="850" dirty="0" smtClean="0">
                <a:solidFill>
                  <a:srgbClr val="1A2B85"/>
                </a:solidFill>
              </a:rPr>
              <a:t>Patientenakademie </a:t>
            </a:r>
          </a:p>
          <a:p>
            <a:pPr algn="ctr"/>
            <a:r>
              <a:rPr lang="de-DE" sz="850" dirty="0" smtClean="0">
                <a:solidFill>
                  <a:srgbClr val="41464C"/>
                </a:solidFill>
              </a:rPr>
              <a:t>zu Therapeutischen Innovationen</a:t>
            </a:r>
            <a:endParaRPr lang="en-IE" sz="850" dirty="0">
              <a:solidFill>
                <a:srgbClr val="41464C"/>
              </a:solidFill>
            </a:endParaRPr>
          </a:p>
        </p:txBody>
      </p:sp>
    </p:spTree>
  </p:cSld>
  <p:clrMapOvr>
    <a:masterClrMapping/>
  </p:clrMapOvr>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guide id="3" pos="3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36652" y="1602770"/>
            <a:ext cx="3950413" cy="4523394"/>
          </a:xfrm>
          <a:prstGeom prst="rect">
            <a:avLst/>
          </a:prstGeom>
        </p:spPr>
        <p:txBody>
          <a:bodyPr/>
          <a:lstStyle>
            <a:lvl1pPr>
              <a:spcBef>
                <a:spcPts val="600"/>
              </a:spcBef>
              <a:spcAft>
                <a:spcPts val="600"/>
              </a:spcAft>
              <a:buFont typeface="Wingdings" pitchFamily="2" charset="2"/>
              <a:buChar char="§"/>
              <a:defRPr sz="2400">
                <a:latin typeface="Arial" pitchFamily="34" charset="0"/>
                <a:cs typeface="Arial" pitchFamily="34" charset="0"/>
              </a:defRPr>
            </a:lvl1pPr>
            <a:lvl2pPr>
              <a:spcBef>
                <a:spcPts val="600"/>
              </a:spcBef>
              <a:spcAft>
                <a:spcPts val="600"/>
              </a:spcAft>
              <a:buFont typeface="Wingdings" pitchFamily="2" charset="2"/>
              <a:buChar char="Ø"/>
              <a:defRPr sz="2000">
                <a:latin typeface="Arial" pitchFamily="34" charset="0"/>
                <a:cs typeface="Arial" pitchFamily="34" charset="0"/>
              </a:defRPr>
            </a:lvl2pPr>
            <a:lvl3pPr>
              <a:spcBef>
                <a:spcPts val="600"/>
              </a:spcBef>
              <a:spcAft>
                <a:spcPts val="600"/>
              </a:spcAft>
              <a:buFont typeface="Arial" pitchFamily="34" charset="0"/>
              <a:buChar char="-"/>
              <a:defRPr sz="18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r>
              <a:rPr lang="en-IE" dirty="0" smtClean="0"/>
              <a:t>First-level pt, sentence case, Arial, 24 pt, black</a:t>
            </a:r>
          </a:p>
          <a:p>
            <a:pPr lvl="1"/>
            <a:r>
              <a:rPr lang="en-IE" dirty="0" smtClean="0"/>
              <a:t>Second-level pt, sentence case, Arial, 20 pt, black</a:t>
            </a:r>
          </a:p>
          <a:p>
            <a:pPr lvl="2"/>
            <a:r>
              <a:rPr lang="en-IE" dirty="0" smtClean="0"/>
              <a:t>Third-level pt, sentence case, Arial, 18 pt, black</a:t>
            </a:r>
          </a:p>
          <a:p>
            <a:r>
              <a:rPr lang="en-IE" dirty="0" smtClean="0"/>
              <a:t>18 pt is the smallest font size permitted.</a:t>
            </a:r>
          </a:p>
        </p:txBody>
      </p:sp>
      <p:sp>
        <p:nvSpPr>
          <p:cNvPr id="10" name="Content Placeholder 2"/>
          <p:cNvSpPr>
            <a:spLocks noGrp="1"/>
          </p:cNvSpPr>
          <p:nvPr>
            <p:ph idx="13" hasCustomPrompt="1"/>
          </p:nvPr>
        </p:nvSpPr>
        <p:spPr>
          <a:xfrm>
            <a:off x="4756935" y="1599103"/>
            <a:ext cx="3923011" cy="4523394"/>
          </a:xfrm>
          <a:prstGeom prst="rect">
            <a:avLst/>
          </a:prstGeom>
        </p:spPr>
        <p:txBody>
          <a:bodyPr/>
          <a:lstStyle>
            <a:lvl1pPr>
              <a:spcBef>
                <a:spcPts val="600"/>
              </a:spcBef>
              <a:spcAft>
                <a:spcPts val="600"/>
              </a:spcAft>
              <a:buFont typeface="Wingdings" pitchFamily="2" charset="2"/>
              <a:buChar char="§"/>
              <a:defRPr sz="2400">
                <a:latin typeface="Arial" pitchFamily="34" charset="0"/>
                <a:cs typeface="Arial" pitchFamily="34" charset="0"/>
              </a:defRPr>
            </a:lvl1pPr>
            <a:lvl2pPr>
              <a:spcBef>
                <a:spcPts val="600"/>
              </a:spcBef>
              <a:spcAft>
                <a:spcPts val="600"/>
              </a:spcAft>
              <a:buFont typeface="Wingdings" pitchFamily="2" charset="2"/>
              <a:buChar char="Ø"/>
              <a:defRPr sz="2000">
                <a:latin typeface="Arial" pitchFamily="34" charset="0"/>
                <a:cs typeface="Arial" pitchFamily="34" charset="0"/>
              </a:defRPr>
            </a:lvl2pPr>
            <a:lvl3pPr>
              <a:spcBef>
                <a:spcPts val="600"/>
              </a:spcBef>
              <a:spcAft>
                <a:spcPts val="600"/>
              </a:spcAft>
              <a:buFont typeface="Arial" pitchFamily="34" charset="0"/>
              <a:buChar char="-"/>
              <a:defRPr sz="18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r>
              <a:rPr lang="en-IE" dirty="0" smtClean="0"/>
              <a:t>First-level pt, sentence case, Arial, 24 pt, black</a:t>
            </a:r>
          </a:p>
          <a:p>
            <a:pPr lvl="1"/>
            <a:r>
              <a:rPr lang="en-IE" dirty="0" smtClean="0"/>
              <a:t>Second-level pt, sentence case, Arial, 20 pt, black</a:t>
            </a:r>
          </a:p>
          <a:p>
            <a:pPr lvl="2"/>
            <a:r>
              <a:rPr lang="en-IE" dirty="0" smtClean="0"/>
              <a:t>Third-level pt, sentence case, Arial, 18 pt, black</a:t>
            </a:r>
          </a:p>
          <a:p>
            <a:r>
              <a:rPr lang="en-IE" dirty="0" smtClean="0"/>
              <a:t>18 pt is the smallest font size permitted.</a:t>
            </a:r>
          </a:p>
        </p:txBody>
      </p:sp>
      <p:sp>
        <p:nvSpPr>
          <p:cNvPr id="11" name="Slide Number Placeholder 5"/>
          <p:cNvSpPr>
            <a:spLocks noGrp="1"/>
          </p:cNvSpPr>
          <p:nvPr>
            <p:ph type="sldNum" sz="quarter" idx="12"/>
          </p:nvPr>
        </p:nvSpPr>
        <p:spPr>
          <a:xfrm>
            <a:off x="6645666" y="6356350"/>
            <a:ext cx="2133600" cy="365125"/>
          </a:xfrm>
          <a:prstGeom prst="rect">
            <a:avLst/>
          </a:prstGeom>
        </p:spPr>
        <p:txBody>
          <a:bodyPr/>
          <a:lstStyle/>
          <a:p>
            <a:fld id="{61FCC69C-9B8E-4208-8737-B4C333BC0DAC}" type="slidenum">
              <a:rPr lang="en-IE" smtClean="0"/>
              <a:t>‹#›</a:t>
            </a:fld>
            <a:endParaRPr lang="en-IE" dirty="0"/>
          </a:p>
        </p:txBody>
      </p:sp>
      <p:sp>
        <p:nvSpPr>
          <p:cNvPr id="24" name="Title 1"/>
          <p:cNvSpPr>
            <a:spLocks noGrp="1"/>
          </p:cNvSpPr>
          <p:nvPr>
            <p:ph type="title" hasCustomPrompt="1"/>
          </p:nvPr>
        </p:nvSpPr>
        <p:spPr>
          <a:xfrm>
            <a:off x="443345" y="462336"/>
            <a:ext cx="6508679" cy="945224"/>
          </a:xfrm>
          <a:prstGeom prst="rect">
            <a:avLst/>
          </a:prstGeom>
        </p:spPr>
        <p:txBody>
          <a:bodyPr>
            <a:noAutofit/>
          </a:bodyPr>
          <a:lstStyle>
            <a:lvl1pPr algn="l">
              <a:defRPr sz="2800" b="1">
                <a:latin typeface="Arial" pitchFamily="34" charset="0"/>
                <a:cs typeface="Arial" pitchFamily="34" charset="0"/>
              </a:defRPr>
            </a:lvl1pPr>
          </a:lstStyle>
          <a:p>
            <a:r>
              <a:rPr lang="en-IE" dirty="0" smtClean="0"/>
              <a:t>Titles sentence case, Arial 22pt, Bold, Black</a:t>
            </a:r>
            <a:endParaRPr lang="en-IE" dirty="0"/>
          </a:p>
        </p:txBody>
      </p:sp>
      <p:pic>
        <p:nvPicPr>
          <p:cNvPr id="25" name="Picture 24" descr="strip.png"/>
          <p:cNvPicPr>
            <a:picLocks noChangeAspect="1"/>
          </p:cNvPicPr>
          <p:nvPr userDrawn="1"/>
        </p:nvPicPr>
        <p:blipFill>
          <a:blip r:embed="rId2" cstate="print"/>
          <a:stretch>
            <a:fillRect/>
          </a:stretch>
        </p:blipFill>
        <p:spPr>
          <a:xfrm>
            <a:off x="0" y="0"/>
            <a:ext cx="9144000" cy="295820"/>
          </a:xfrm>
          <a:prstGeom prst="rect">
            <a:avLst/>
          </a:prstGeom>
        </p:spPr>
      </p:pic>
      <p:pic>
        <p:nvPicPr>
          <p:cNvPr id="26" name="Picture 25" descr="logo.png"/>
          <p:cNvPicPr>
            <a:picLocks noChangeAspect="1"/>
          </p:cNvPicPr>
          <p:nvPr userDrawn="1"/>
        </p:nvPicPr>
        <p:blipFill>
          <a:blip r:embed="rId3" cstate="print"/>
          <a:stretch>
            <a:fillRect/>
          </a:stretch>
        </p:blipFill>
        <p:spPr>
          <a:xfrm>
            <a:off x="7428938" y="495341"/>
            <a:ext cx="1227138" cy="669726"/>
          </a:xfrm>
          <a:prstGeom prst="rect">
            <a:avLst/>
          </a:prstGeom>
        </p:spPr>
      </p:pic>
      <p:sp>
        <p:nvSpPr>
          <p:cNvPr id="27" name="TextBox 26"/>
          <p:cNvSpPr txBox="1"/>
          <p:nvPr userDrawn="1"/>
        </p:nvSpPr>
        <p:spPr>
          <a:xfrm>
            <a:off x="7191907" y="1160980"/>
            <a:ext cx="1664413" cy="353943"/>
          </a:xfrm>
          <a:prstGeom prst="rect">
            <a:avLst/>
          </a:prstGeom>
          <a:noFill/>
        </p:spPr>
        <p:txBody>
          <a:bodyPr wrap="square" rtlCol="0">
            <a:spAutoFit/>
          </a:bodyPr>
          <a:lstStyle/>
          <a:p>
            <a:pPr algn="ctr"/>
            <a:r>
              <a:rPr lang="de-DE" sz="850" dirty="0" smtClean="0">
                <a:solidFill>
                  <a:srgbClr val="41464C"/>
                </a:solidFill>
              </a:rPr>
              <a:t>Europäische</a:t>
            </a:r>
            <a:r>
              <a:rPr lang="de-DE" sz="850" dirty="0" smtClean="0"/>
              <a:t> </a:t>
            </a:r>
            <a:r>
              <a:rPr lang="de-DE" sz="850" dirty="0" smtClean="0">
                <a:solidFill>
                  <a:srgbClr val="1A2B85"/>
                </a:solidFill>
              </a:rPr>
              <a:t>Patientenakademie </a:t>
            </a:r>
          </a:p>
          <a:p>
            <a:pPr algn="ctr"/>
            <a:r>
              <a:rPr lang="de-DE" sz="850" dirty="0" smtClean="0">
                <a:solidFill>
                  <a:srgbClr val="41464C"/>
                </a:solidFill>
              </a:rPr>
              <a:t>zu Therapeutischen Innovationen</a:t>
            </a:r>
            <a:endParaRPr lang="en-IE" sz="850" dirty="0">
              <a:solidFill>
                <a:srgbClr val="41464C"/>
              </a:solidFill>
            </a:endParaRPr>
          </a:p>
        </p:txBody>
      </p:sp>
    </p:spTree>
  </p:cSld>
  <p:clrMapOvr>
    <a:masterClrMapping/>
  </p:clrMapOvr>
  <p:extLst mod="1">
    <p:ext uri="{DCECCB84-F9BA-43D5-87BE-67443E8EF086}">
      <p15:sldGuideLst xmlns:p15="http://schemas.microsoft.com/office/powerpoint/2012/main">
        <p15:guide id="1" orient="horz" pos="2160" userDrawn="1">
          <p15:clr>
            <a:srgbClr val="FBAE40"/>
          </p15:clr>
        </p15:guide>
        <p15:guide id="3" pos="340" userDrawn="1">
          <p15:clr>
            <a:srgbClr val="FBAE40"/>
          </p15:clr>
        </p15:guide>
        <p15:guide id="4" pos="306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Title Slide - without subtitle">
    <p:spTree>
      <p:nvGrpSpPr>
        <p:cNvPr id="1" name=""/>
        <p:cNvGrpSpPr/>
        <p:nvPr/>
      </p:nvGrpSpPr>
      <p:grpSpPr>
        <a:xfrm>
          <a:off x="0" y="0"/>
          <a:ext cx="0" cy="0"/>
          <a:chOff x="0" y="0"/>
          <a:chExt cx="0" cy="0"/>
        </a:xfrm>
      </p:grpSpPr>
      <p:sp>
        <p:nvSpPr>
          <p:cNvPr id="6156" name="Rectangle 12"/>
          <p:cNvSpPr>
            <a:spLocks noGrp="1" noChangeArrowheads="1"/>
          </p:cNvSpPr>
          <p:nvPr>
            <p:ph type="ctrTitle"/>
          </p:nvPr>
        </p:nvSpPr>
        <p:spPr bwMode="black">
          <a:xfrm>
            <a:off x="467544" y="3717032"/>
            <a:ext cx="8280920" cy="646331"/>
          </a:xfrm>
          <a:prstGeom prst="rect">
            <a:avLst/>
          </a:prstGeom>
        </p:spPr>
        <p:txBody>
          <a:bodyPr anchor="ctr" anchorCtr="0"/>
          <a:lstStyle>
            <a:lvl1pPr algn="ctr">
              <a:spcBef>
                <a:spcPct val="50000"/>
              </a:spcBef>
              <a:defRPr sz="4000">
                <a:solidFill>
                  <a:schemeClr val="tx1"/>
                </a:solidFill>
              </a:defRPr>
            </a:lvl1pPr>
          </a:lstStyle>
          <a:p>
            <a:r>
              <a:rPr lang="en-US" smtClean="0"/>
              <a:t>Click to edit Master title style</a:t>
            </a:r>
            <a:endParaRPr lang="en-US" dirty="0"/>
          </a:p>
        </p:txBody>
      </p:sp>
      <p:pic>
        <p:nvPicPr>
          <p:cNvPr id="4" name="Picture 3" descr="by-nc-sa.png"/>
          <p:cNvPicPr>
            <a:picLocks noChangeAspect="1"/>
          </p:cNvPicPr>
          <p:nvPr userDrawn="1"/>
        </p:nvPicPr>
        <p:blipFill>
          <a:blip r:embed="rId3" cstate="print"/>
          <a:stretch>
            <a:fillRect/>
          </a:stretch>
        </p:blipFill>
        <p:spPr>
          <a:xfrm>
            <a:off x="7735788" y="6309320"/>
            <a:ext cx="1227411" cy="429442"/>
          </a:xfrm>
          <a:prstGeom prst="rect">
            <a:avLst/>
          </a:prstGeom>
        </p:spPr>
      </p:pic>
      <p:pic>
        <p:nvPicPr>
          <p:cNvPr id="5" name="Bild 2" descr="Header_plain.jp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4929"/>
            <a:ext cx="9180000" cy="1883476"/>
          </a:xfrm>
          <a:prstGeom prst="rect">
            <a:avLst/>
          </a:prstGeom>
        </p:spPr>
      </p:pic>
    </p:spTree>
    <p:custDataLst>
      <p:tags r:id="rId1"/>
    </p:custDataLst>
    <p:extLst>
      <p:ext uri="{BB962C8B-B14F-4D97-AF65-F5344CB8AC3E}">
        <p14:creationId xmlns:p14="http://schemas.microsoft.com/office/powerpoint/2010/main" val="2272188424"/>
      </p:ext>
    </p:extLst>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6553200" y="6356350"/>
            <a:ext cx="2133600" cy="365125"/>
          </a:xfrm>
          <a:prstGeom prst="rect">
            <a:avLst/>
          </a:prstGeom>
        </p:spPr>
        <p:txBody>
          <a:bodyPr/>
          <a:lstStyle>
            <a:lvl1pPr algn="r">
              <a:defRPr/>
            </a:lvl1pPr>
          </a:lstStyle>
          <a:p>
            <a:fld id="{61FCC69C-9B8E-4208-8737-B4C333BC0DAC}" type="slidenum">
              <a:rPr lang="en-IE" smtClean="0"/>
              <a:pPr/>
              <a:t>‹#›</a:t>
            </a:fld>
            <a:endParaRPr lang="en-IE"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sp>
        <p:nvSpPr>
          <p:cNvPr id="34" name="Shape 34"/>
          <p:cNvSpPr txBox="1">
            <a:spLocks noGrp="1"/>
          </p:cNvSpPr>
          <p:nvPr>
            <p:ph type="ctrTitle"/>
          </p:nvPr>
        </p:nvSpPr>
        <p:spPr/>
        <p:txBody>
          <a:bodyPr/>
          <a:lstStyle/>
          <a:p>
            <a:pPr lvl="0"/>
            <a:r>
              <a:rPr lang="de-DE" dirty="0" smtClean="0">
                <a:sym typeface="Arial"/>
              </a:rPr>
              <a:t>Translationale Medizin:</a:t>
            </a:r>
            <a:r>
              <a:t/>
            </a:r>
            <a:br/>
            <a:r>
              <a:rPr lang="de-DE" dirty="0" smtClean="0">
                <a:sym typeface="Arial"/>
              </a:rPr>
              <a:t> Eine Einführung</a:t>
            </a:r>
            <a:endParaRPr lang="en-GB" dirty="0">
              <a:sym typeface="Arial"/>
            </a:endParaRPr>
          </a:p>
        </p:txBody>
      </p:sp>
    </p:spTree>
    <p:extLst>
      <p:ext uri="{BB962C8B-B14F-4D97-AF65-F5344CB8AC3E}">
        <p14:creationId xmlns:p14="http://schemas.microsoft.com/office/powerpoint/2010/main" val="2869800852"/>
      </p:ext>
    </p:extLst>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4" name="Shape 44"/>
          <p:cNvSpPr txBox="1">
            <a:spLocks noGrp="1"/>
          </p:cNvSpPr>
          <p:nvPr>
            <p:ph idx="1"/>
          </p:nvPr>
        </p:nvSpPr>
        <p:spPr/>
        <p:txBody>
          <a:bodyPr/>
          <a:lstStyle/>
          <a:p>
            <a:pPr lvl="0"/>
            <a:r>
              <a:rPr lang="de-DE" dirty="0" smtClean="0">
                <a:sym typeface="Arial"/>
              </a:rPr>
              <a:t>Es gibt keine eindeutige Definition für den Begriff „Translationale Medizin“, da jeder unter „Translationaler Medizin“ etwas anderes versteht.  </a:t>
            </a:r>
            <a:endParaRPr lang="en-US" dirty="0" smtClean="0">
              <a:sym typeface="Arial"/>
            </a:endParaRPr>
          </a:p>
          <a:p>
            <a:pPr lvl="0"/>
            <a:r>
              <a:rPr lang="de-DE" dirty="0" smtClean="0">
                <a:sym typeface="Arial"/>
              </a:rPr>
              <a:t>Hier definieren wir </a:t>
            </a:r>
            <a:r>
              <a:rPr lang="de-DE" b="1" dirty="0" smtClean="0">
                <a:sym typeface="Arial"/>
              </a:rPr>
              <a:t>Translationale Medizin</a:t>
            </a:r>
            <a:r>
              <a:rPr lang="de-DE" dirty="0" smtClean="0">
                <a:sym typeface="Arial"/>
              </a:rPr>
              <a:t> (auch als </a:t>
            </a:r>
            <a:r>
              <a:rPr lang="de-DE" b="1" dirty="0" smtClean="0">
                <a:sym typeface="Arial"/>
              </a:rPr>
              <a:t>Translationale Wissenschaft</a:t>
            </a:r>
            <a:r>
              <a:rPr lang="de-DE" dirty="0" smtClean="0">
                <a:sym typeface="Arial"/>
              </a:rPr>
              <a:t> bezeichnet) als eine sich in schnellem Wachstum befindliche Disziplin der biomedizinischen Forschung, die es sich zur Aufgabe gemacht hat, unter Anwendung eines multidisziplinären, hochgradig kollaborativen Ansatzes die Entdeckung neuer diagnostischer Hilfsmittel und neuer Behandlungsformen voranzutreiben.</a:t>
            </a:r>
          </a:p>
          <a:p>
            <a:pPr marL="0" lvl="0" indent="0">
              <a:buNone/>
            </a:pPr>
            <a:endParaRPr lang="en-US" dirty="0" smtClean="0">
              <a:sym typeface="Arial"/>
            </a:endParaRPr>
          </a:p>
        </p:txBody>
      </p:sp>
      <p:sp>
        <p:nvSpPr>
          <p:cNvPr id="2" name="Slide Number Placeholder 1"/>
          <p:cNvSpPr>
            <a:spLocks noGrp="1"/>
          </p:cNvSpPr>
          <p:nvPr>
            <p:ph type="sldNum" sz="quarter" idx="12"/>
          </p:nvPr>
        </p:nvSpPr>
        <p:spPr/>
        <p:txBody>
          <a:bodyPr/>
          <a:lstStyle/>
          <a:p>
            <a:fld id="{0592B73C-D9A0-4CD4-8397-C0FF3CD8DDE1}" type="slidenum">
              <a:rPr lang="en-GB" altLang="de-DE" smtClean="0">
                <a:latin typeface="Arial" panose="020B0604020202020204" pitchFamily="34" charset="0"/>
                <a:cs typeface="Arial" panose="020B0604020202020204" pitchFamily="34" charset="0"/>
              </a:rPr>
              <a:pPr/>
              <a:t>2</a:t>
            </a:fld>
            <a:endParaRPr lang="en-GB" altLang="de-DE">
              <a:latin typeface="Arial" panose="020B0604020202020204" pitchFamily="34" charset="0"/>
              <a:cs typeface="Arial" panose="020B0604020202020204" pitchFamily="34" charset="0"/>
            </a:endParaRPr>
          </a:p>
        </p:txBody>
      </p:sp>
      <p:sp>
        <p:nvSpPr>
          <p:cNvPr id="43" name="Shape 43"/>
          <p:cNvSpPr txBox="1">
            <a:spLocks noGrp="1"/>
          </p:cNvSpPr>
          <p:nvPr>
            <p:ph type="title"/>
          </p:nvPr>
        </p:nvSpPr>
        <p:spPr/>
        <p:txBody>
          <a:bodyPr/>
          <a:lstStyle/>
          <a:p>
            <a:pPr lvl="0"/>
            <a:r>
              <a:rPr lang="de-DE" dirty="0" smtClean="0">
                <a:sym typeface="Arial"/>
              </a:rPr>
              <a:t>Einleitung (1)</a:t>
            </a:r>
            <a:endParaRPr lang="en-GB" dirty="0">
              <a:sym typeface="Arial"/>
            </a:endParaRPr>
          </a:p>
        </p:txBody>
      </p:sp>
    </p:spTree>
    <p:extLst>
      <p:ext uri="{BB962C8B-B14F-4D97-AF65-F5344CB8AC3E}">
        <p14:creationId xmlns:p14="http://schemas.microsoft.com/office/powerpoint/2010/main" val="1755556142"/>
      </p:ext>
    </p:extLst>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de-DE" dirty="0">
                <a:sym typeface="Arial"/>
              </a:rPr>
              <a:t>Oftmals wird „</a:t>
            </a:r>
            <a:r>
              <a:rPr lang="de-DE" dirty="0" err="1">
                <a:sym typeface="Arial"/>
              </a:rPr>
              <a:t>Translationale</a:t>
            </a:r>
            <a:r>
              <a:rPr lang="de-DE" dirty="0">
                <a:sym typeface="Arial"/>
              </a:rPr>
              <a:t> Medizin“ auch als der Übergang wissenschaftlicher Erkenntnisse vom Forschungslabor in die Anwendung am Menschen („</a:t>
            </a:r>
            <a:r>
              <a:rPr lang="de-DE" b="1" dirty="0" err="1">
                <a:sym typeface="Arial"/>
              </a:rPr>
              <a:t>From</a:t>
            </a:r>
            <a:r>
              <a:rPr lang="de-DE" b="1" dirty="0">
                <a:sym typeface="Arial"/>
              </a:rPr>
              <a:t> </a:t>
            </a:r>
            <a:r>
              <a:rPr lang="de-DE" b="1" dirty="0" err="1">
                <a:sym typeface="Arial"/>
              </a:rPr>
              <a:t>Bench</a:t>
            </a:r>
            <a:r>
              <a:rPr lang="de-DE" b="1" dirty="0">
                <a:sym typeface="Arial"/>
              </a:rPr>
              <a:t> </a:t>
            </a:r>
            <a:r>
              <a:rPr lang="de-DE" b="1" dirty="0" err="1">
                <a:sym typeface="Arial"/>
              </a:rPr>
              <a:t>to</a:t>
            </a:r>
            <a:r>
              <a:rPr lang="de-DE" b="1" dirty="0">
                <a:sym typeface="Arial"/>
              </a:rPr>
              <a:t> </a:t>
            </a:r>
            <a:r>
              <a:rPr lang="de-DE" b="1" dirty="0" err="1">
                <a:sym typeface="Arial"/>
              </a:rPr>
              <a:t>Bedside</a:t>
            </a:r>
            <a:r>
              <a:rPr lang="de-DE" dirty="0">
                <a:sym typeface="Arial"/>
              </a:rPr>
              <a:t>“) beschrieben.</a:t>
            </a:r>
          </a:p>
          <a:p>
            <a:pPr marL="0" indent="0">
              <a:buNone/>
            </a:pPr>
            <a:endParaRPr lang="en-GB" dirty="0"/>
          </a:p>
        </p:txBody>
      </p:sp>
      <p:sp>
        <p:nvSpPr>
          <p:cNvPr id="3" name="Title 2"/>
          <p:cNvSpPr>
            <a:spLocks noGrp="1"/>
          </p:cNvSpPr>
          <p:nvPr>
            <p:ph type="title"/>
          </p:nvPr>
        </p:nvSpPr>
        <p:spPr/>
        <p:txBody>
          <a:bodyPr/>
          <a:lstStyle/>
          <a:p>
            <a:r>
              <a:rPr lang="en-US" dirty="0" err="1" smtClean="0"/>
              <a:t>Einleitung</a:t>
            </a:r>
            <a:r>
              <a:rPr lang="en-US" dirty="0" smtClean="0"/>
              <a:t> (2)</a:t>
            </a:r>
            <a:endParaRPr lang="en-GB" dirty="0"/>
          </a:p>
        </p:txBody>
      </p:sp>
    </p:spTree>
    <p:extLst>
      <p:ext uri="{BB962C8B-B14F-4D97-AF65-F5344CB8AC3E}">
        <p14:creationId xmlns:p14="http://schemas.microsoft.com/office/powerpoint/2010/main" val="2214437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1" name="Shape 51"/>
          <p:cNvSpPr txBox="1">
            <a:spLocks noGrp="1"/>
          </p:cNvSpPr>
          <p:nvPr>
            <p:ph idx="1"/>
          </p:nvPr>
        </p:nvSpPr>
        <p:spPr/>
        <p:txBody>
          <a:bodyPr/>
          <a:lstStyle/>
          <a:p>
            <a:pPr lvl="0"/>
            <a:r>
              <a:rPr lang="de-DE" b="1" dirty="0" smtClean="0">
                <a:sym typeface="Arial"/>
              </a:rPr>
              <a:t>Translationale Medizin – ein bidirektionales Konzept</a:t>
            </a:r>
          </a:p>
          <a:p>
            <a:pPr lvl="1"/>
            <a:r>
              <a:rPr lang="de-DE" dirty="0" smtClean="0">
                <a:sym typeface="Arial"/>
              </a:rPr>
              <a:t>Translationale Medizin begünstigt den Informationsfluss aus dem Forschungslabor in die klinische Entwicklung und auf die gleiche Weise den Informationsfluss aus der </a:t>
            </a:r>
            <a:r>
              <a:rPr lang="de-DE" b="1" dirty="0" smtClean="0">
                <a:sym typeface="Arial"/>
              </a:rPr>
              <a:t>klinischen Praxis zurück ins Forschungslabor</a:t>
            </a:r>
            <a:r>
              <a:rPr lang="de-DE" dirty="0" smtClean="0">
                <a:sym typeface="Arial"/>
              </a:rPr>
              <a:t>. Translationale Medizin als Konzept ist somit ein </a:t>
            </a:r>
            <a:r>
              <a:rPr lang="de-DE" b="1" dirty="0" smtClean="0">
                <a:sym typeface="Arial"/>
              </a:rPr>
              <a:t>bidirektionales Konzept</a:t>
            </a:r>
            <a:r>
              <a:rPr lang="de-DE" dirty="0" smtClean="0">
                <a:sym typeface="Arial"/>
              </a:rPr>
              <a:t>, bestehend aus:</a:t>
            </a:r>
          </a:p>
          <a:p>
            <a:pPr marL="457200" lvl="1" indent="0">
              <a:buNone/>
            </a:pPr>
            <a:endParaRPr lang="en-US" dirty="0" smtClean="0">
              <a:sym typeface="Arial"/>
            </a:endParaRPr>
          </a:p>
        </p:txBody>
      </p:sp>
      <p:sp>
        <p:nvSpPr>
          <p:cNvPr id="2" name="Slide Number Placeholder 1"/>
          <p:cNvSpPr>
            <a:spLocks noGrp="1"/>
          </p:cNvSpPr>
          <p:nvPr>
            <p:ph type="sldNum" sz="quarter" idx="12"/>
          </p:nvPr>
        </p:nvSpPr>
        <p:spPr/>
        <p:txBody>
          <a:bodyPr/>
          <a:lstStyle/>
          <a:p>
            <a:fld id="{0592B73C-D9A0-4CD4-8397-C0FF3CD8DDE1}" type="slidenum">
              <a:rPr lang="en-GB" altLang="de-DE" smtClean="0">
                <a:latin typeface="Arial" panose="020B0604020202020204" pitchFamily="34" charset="0"/>
                <a:cs typeface="Arial" panose="020B0604020202020204" pitchFamily="34" charset="0"/>
              </a:rPr>
              <a:pPr/>
              <a:t>4</a:t>
            </a:fld>
            <a:endParaRPr lang="en-GB" altLang="de-DE">
              <a:latin typeface="Arial" panose="020B0604020202020204" pitchFamily="34" charset="0"/>
              <a:cs typeface="Arial" panose="020B0604020202020204" pitchFamily="34" charset="0"/>
            </a:endParaRPr>
          </a:p>
        </p:txBody>
      </p:sp>
      <p:sp>
        <p:nvSpPr>
          <p:cNvPr id="50" name="Shape 50"/>
          <p:cNvSpPr txBox="1">
            <a:spLocks noGrp="1"/>
          </p:cNvSpPr>
          <p:nvPr>
            <p:ph type="title"/>
          </p:nvPr>
        </p:nvSpPr>
        <p:spPr/>
        <p:txBody>
          <a:bodyPr/>
          <a:lstStyle/>
          <a:p>
            <a:pPr lvl="0"/>
            <a:r>
              <a:rPr lang="de-DE" dirty="0" smtClean="0">
                <a:sym typeface="Arial"/>
              </a:rPr>
              <a:t>Translationale Medizin:</a:t>
            </a:r>
            <a:r>
              <a:t/>
            </a:r>
            <a:br/>
            <a:r>
              <a:rPr lang="de-DE" sz="2400" dirty="0" smtClean="0">
                <a:sym typeface="Arial"/>
              </a:rPr>
              <a:t> Ein bidirektionaler Prozess</a:t>
            </a:r>
            <a:endParaRPr lang="en-GB" sz="2400" dirty="0">
              <a:sym typeface="Arial"/>
            </a:endParaRPr>
          </a:p>
        </p:txBody>
      </p:sp>
    </p:spTree>
    <p:extLst>
      <p:ext uri="{BB962C8B-B14F-4D97-AF65-F5344CB8AC3E}">
        <p14:creationId xmlns:p14="http://schemas.microsoft.com/office/powerpoint/2010/main" val="4191405489"/>
      </p:ext>
    </p:extLst>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1" name="Shape 51"/>
          <p:cNvSpPr txBox="1">
            <a:spLocks noGrp="1"/>
          </p:cNvSpPr>
          <p:nvPr>
            <p:ph idx="1"/>
          </p:nvPr>
        </p:nvSpPr>
        <p:spPr/>
        <p:txBody>
          <a:bodyPr/>
          <a:lstStyle/>
          <a:p>
            <a:pPr lvl="0"/>
            <a:r>
              <a:rPr lang="de-DE" b="1" dirty="0">
                <a:sym typeface="Arial"/>
              </a:rPr>
              <a:t>Bench-to-Bedside</a:t>
            </a:r>
            <a:r>
              <a:rPr lang="de-DE" dirty="0">
                <a:sym typeface="Arial"/>
              </a:rPr>
              <a:t>-Faktoren (aus dem Forschungslabor in die klinische Anwendung), die auf eine Steigerung der Effizienz abzielen, mit der neue, aus der Grundlagenforschung kommende therapeutische Strategien klinisch getestet werden. </a:t>
            </a:r>
            <a:endParaRPr lang="en-US" dirty="0">
              <a:sym typeface="Arial"/>
            </a:endParaRPr>
          </a:p>
          <a:p>
            <a:pPr lvl="0"/>
            <a:r>
              <a:rPr lang="de-DE" b="1" dirty="0">
                <a:sym typeface="Arial"/>
              </a:rPr>
              <a:t>Bedside-to-Bench</a:t>
            </a:r>
            <a:r>
              <a:rPr lang="de-DE" dirty="0">
                <a:sym typeface="Arial"/>
              </a:rPr>
              <a:t>-Faktoren (aus der klinischen Anwendung ins Forschungslabor), die Rückmeldungen aus der klinischen Anwendung neuer Behandlungsformen und Hinweise zu Verbesserungsmöglichkeiten liefern. </a:t>
            </a:r>
          </a:p>
          <a:p>
            <a:pPr marL="457200" lvl="1" indent="0">
              <a:buNone/>
            </a:pPr>
            <a:endParaRPr lang="en-US" dirty="0" smtClean="0">
              <a:sym typeface="Arial"/>
            </a:endParaRPr>
          </a:p>
        </p:txBody>
      </p:sp>
      <p:sp>
        <p:nvSpPr>
          <p:cNvPr id="2" name="Slide Number Placeholder 1"/>
          <p:cNvSpPr>
            <a:spLocks noGrp="1"/>
          </p:cNvSpPr>
          <p:nvPr>
            <p:ph type="sldNum" sz="quarter" idx="12"/>
          </p:nvPr>
        </p:nvSpPr>
        <p:spPr/>
        <p:txBody>
          <a:bodyPr/>
          <a:lstStyle/>
          <a:p>
            <a:fld id="{0592B73C-D9A0-4CD4-8397-C0FF3CD8DDE1}" type="slidenum">
              <a:rPr lang="en-GB" altLang="de-DE" smtClean="0">
                <a:latin typeface="Arial" panose="020B0604020202020204" pitchFamily="34" charset="0"/>
                <a:cs typeface="Arial" panose="020B0604020202020204" pitchFamily="34" charset="0"/>
              </a:rPr>
              <a:pPr/>
              <a:t>5</a:t>
            </a:fld>
            <a:endParaRPr lang="en-GB" altLang="de-DE">
              <a:latin typeface="Arial" panose="020B0604020202020204" pitchFamily="34" charset="0"/>
              <a:cs typeface="Arial" panose="020B0604020202020204" pitchFamily="34" charset="0"/>
            </a:endParaRPr>
          </a:p>
        </p:txBody>
      </p:sp>
      <p:sp>
        <p:nvSpPr>
          <p:cNvPr id="50" name="Shape 50"/>
          <p:cNvSpPr txBox="1">
            <a:spLocks noGrp="1"/>
          </p:cNvSpPr>
          <p:nvPr>
            <p:ph type="title"/>
          </p:nvPr>
        </p:nvSpPr>
        <p:spPr/>
        <p:txBody>
          <a:bodyPr/>
          <a:lstStyle/>
          <a:p>
            <a:pPr lvl="0"/>
            <a:r>
              <a:rPr lang="de-DE" dirty="0" smtClean="0">
                <a:sym typeface="Arial"/>
              </a:rPr>
              <a:t>Translationale Medizin:</a:t>
            </a:r>
            <a:r>
              <a:t/>
            </a:r>
            <a:br/>
            <a:r>
              <a:rPr lang="de-DE" sz="2400" dirty="0" smtClean="0">
                <a:sym typeface="Arial"/>
              </a:rPr>
              <a:t> Ein bidirektionaler Prozess</a:t>
            </a:r>
            <a:endParaRPr lang="en-GB" sz="2400" dirty="0">
              <a:sym typeface="Arial"/>
            </a:endParaRPr>
          </a:p>
        </p:txBody>
      </p:sp>
    </p:spTree>
    <p:extLst>
      <p:ext uri="{BB962C8B-B14F-4D97-AF65-F5344CB8AC3E}">
        <p14:creationId xmlns:p14="http://schemas.microsoft.com/office/powerpoint/2010/main" val="1820175525"/>
      </p:ext>
    </p:extLst>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592B73C-D9A0-4CD4-8397-C0FF3CD8DDE1}" type="slidenum">
              <a:rPr lang="en-GB" altLang="de-DE" smtClean="0">
                <a:latin typeface="Arial" panose="020B0604020202020204" pitchFamily="34" charset="0"/>
                <a:cs typeface="Arial" panose="020B0604020202020204" pitchFamily="34" charset="0"/>
              </a:rPr>
              <a:pPr/>
              <a:t>6</a:t>
            </a:fld>
            <a:endParaRPr lang="en-GB" altLang="de-DE">
              <a:latin typeface="Arial" panose="020B0604020202020204" pitchFamily="34" charset="0"/>
              <a:cs typeface="Arial" panose="020B0604020202020204" pitchFamily="34" charset="0"/>
            </a:endParaRPr>
          </a:p>
        </p:txBody>
      </p:sp>
      <p:sp>
        <p:nvSpPr>
          <p:cNvPr id="56" name="Shape 56"/>
          <p:cNvSpPr txBox="1">
            <a:spLocks noGrp="1"/>
          </p:cNvSpPr>
          <p:nvPr>
            <p:ph type="title"/>
          </p:nvPr>
        </p:nvSpPr>
        <p:spPr/>
        <p:txBody>
          <a:bodyPr/>
          <a:lstStyle/>
          <a:p>
            <a:pPr lvl="0"/>
            <a:r>
              <a:rPr lang="de-DE" dirty="0" smtClean="0">
                <a:sym typeface="Arial"/>
              </a:rPr>
              <a:t>Translationale Medizin:</a:t>
            </a:r>
            <a:r>
              <a:t/>
            </a:r>
            <a:br/>
            <a:r>
              <a:rPr lang="de-DE" sz="2400" dirty="0" smtClean="0">
                <a:sym typeface="Arial"/>
              </a:rPr>
              <a:t> Aus der Sicht des Patienten</a:t>
            </a:r>
            <a:endParaRPr lang="en-GB" sz="2400" dirty="0">
              <a:sym typeface="Arial"/>
            </a:endParaRPr>
          </a:p>
        </p:txBody>
      </p:sp>
      <p:sp>
        <p:nvSpPr>
          <p:cNvPr id="58" name="Shape 58"/>
          <p:cNvSpPr txBox="1"/>
          <p:nvPr/>
        </p:nvSpPr>
        <p:spPr>
          <a:xfrm>
            <a:off x="243707" y="1689260"/>
            <a:ext cx="8659091" cy="1097515"/>
          </a:xfrm>
          <a:prstGeom prst="rect">
            <a:avLst/>
          </a:prstGeom>
          <a:solidFill>
            <a:schemeClr val="lt1"/>
          </a:solidFill>
          <a:ln w="25400" cap="flat" cmpd="sng">
            <a:solidFill>
              <a:schemeClr val="accent6"/>
            </a:solidFill>
            <a:prstDash val="solid"/>
            <a:round/>
            <a:headEnd type="none" w="med" len="med"/>
            <a:tailEnd type="none" w="med" len="med"/>
          </a:ln>
        </p:spPr>
        <p:txBody>
          <a:bodyPr lIns="91425" tIns="45700" rIns="91425" bIns="45700" anchor="t" anchorCtr="0">
            <a:noAutofit/>
          </a:bodyPr>
          <a:lstStyle/>
          <a:p>
            <a:pPr marL="0" marR="0" lvl="0" indent="0" algn="ctr" rtl="0">
              <a:spcBef>
                <a:spcPts val="0"/>
              </a:spcBef>
              <a:spcAft>
                <a:spcPts val="0"/>
              </a:spcAft>
              <a:buSzPct val="25000"/>
              <a:buNone/>
            </a:pPr>
            <a:r>
              <a:rPr lang="de-DE" sz="2000" b="1" i="0" u="none" strike="noStrike" cap="none" baseline="0" dirty="0" smtClean="0">
                <a:solidFill>
                  <a:schemeClr val="dk1"/>
                </a:solidFill>
                <a:latin typeface="Arial"/>
                <a:ea typeface="Arial"/>
                <a:cs typeface="Arial"/>
                <a:sym typeface="Arial"/>
              </a:rPr>
              <a:t>Patienten spielen eine sehr wichtige Rolle,</a:t>
            </a:r>
            <a:r>
              <a:rPr lang="de-DE" sz="2000" b="0" i="0" u="none" strike="noStrike" cap="none" baseline="0" dirty="0">
                <a:solidFill>
                  <a:schemeClr val="dk1"/>
                </a:solidFill>
                <a:latin typeface="Arial"/>
                <a:ea typeface="Arial"/>
                <a:cs typeface="Arial"/>
                <a:sym typeface="Arial"/>
              </a:rPr>
              <a:t> wenn es darum geht, die für den Erfolg unverzichtbare Kontinuität von Feedback und Kommunikation zwischen den verschiedenen Beteiligten sicherzustellen. </a:t>
            </a:r>
          </a:p>
        </p:txBody>
      </p:sp>
      <p:sp>
        <p:nvSpPr>
          <p:cNvPr id="59" name="Shape 59"/>
          <p:cNvSpPr txBox="1"/>
          <p:nvPr/>
        </p:nvSpPr>
        <p:spPr>
          <a:xfrm>
            <a:off x="1083160" y="5633793"/>
            <a:ext cx="6980184" cy="1087682"/>
          </a:xfrm>
          <a:prstGeom prst="rect">
            <a:avLst/>
          </a:prstGeom>
          <a:gradFill>
            <a:gsLst>
              <a:gs pos="0">
                <a:srgbClr val="D2E9FF"/>
              </a:gs>
              <a:gs pos="35000">
                <a:srgbClr val="DFF0FF"/>
              </a:gs>
              <a:gs pos="100000">
                <a:srgbClr val="F3F9FF"/>
              </a:gs>
            </a:gsLst>
            <a:lin ang="16200000" scaled="0"/>
          </a:gradFill>
          <a:ln w="9525" cap="flat" cmpd="sng">
            <a:solidFill>
              <a:srgbClr val="74ABDD"/>
            </a:solidFill>
            <a:prstDash val="solid"/>
            <a:round/>
            <a:headEnd type="none" w="med" len="med"/>
            <a:tailEnd type="none" w="med" len="med"/>
          </a:ln>
        </p:spPr>
        <p:txBody>
          <a:bodyPr lIns="91425" tIns="45700" rIns="91425" bIns="45700" anchor="t" anchorCtr="0">
            <a:noAutofit/>
          </a:bodyPr>
          <a:lstStyle/>
          <a:p>
            <a:pPr marL="0" marR="0" lvl="0" indent="0" algn="ctr" rtl="0">
              <a:spcBef>
                <a:spcPts val="0"/>
              </a:spcBef>
              <a:spcAft>
                <a:spcPts val="0"/>
              </a:spcAft>
              <a:buSzPct val="25000"/>
              <a:buNone/>
            </a:pPr>
            <a:r>
              <a:rPr lang="de-DE" sz="2000" b="0" i="0" u="none" strike="noStrike" cap="none" baseline="0" dirty="0">
                <a:solidFill>
                  <a:schemeClr val="dk1"/>
                </a:solidFill>
                <a:latin typeface="Arial"/>
                <a:ea typeface="Arial"/>
                <a:cs typeface="Arial"/>
                <a:sym typeface="Arial"/>
              </a:rPr>
              <a:t>Die bidirektionale Feedback-Schleife: Aus dem Forschungslabor in die klinische Anwendung in das Forschungslabor</a:t>
            </a:r>
          </a:p>
        </p:txBody>
      </p:sp>
      <p:pic>
        <p:nvPicPr>
          <p:cNvPr id="6" name="Shape 57"/>
          <p:cNvPicPr preferRelativeResize="0">
            <a:picLocks/>
          </p:cNvPicPr>
          <p:nvPr/>
        </p:nvPicPr>
        <p:blipFill rotWithShape="1">
          <a:blip r:embed="rId3">
            <a:alphaModFix/>
          </a:blip>
          <a:srcRect/>
          <a:stretch/>
        </p:blipFill>
        <p:spPr>
          <a:xfrm>
            <a:off x="2867890" y="2901467"/>
            <a:ext cx="3410724" cy="2617634"/>
          </a:xfrm>
          <a:prstGeom prst="rect">
            <a:avLst/>
          </a:prstGeom>
          <a:noFill/>
          <a:ln>
            <a:noFill/>
          </a:ln>
        </p:spPr>
      </p:pic>
    </p:spTree>
    <p:extLst>
      <p:ext uri="{BB962C8B-B14F-4D97-AF65-F5344CB8AC3E}">
        <p14:creationId xmlns:p14="http://schemas.microsoft.com/office/powerpoint/2010/main" val="2900013152"/>
      </p:ext>
    </p:extLst>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pic>
        <p:nvPicPr>
          <p:cNvPr id="65" name="Shape 65"/>
          <p:cNvPicPr preferRelativeResize="0"/>
          <p:nvPr/>
        </p:nvPicPr>
        <p:blipFill rotWithShape="1">
          <a:blip r:embed="rId3">
            <a:alphaModFix/>
          </a:blip>
          <a:srcRect/>
          <a:stretch/>
        </p:blipFill>
        <p:spPr>
          <a:xfrm>
            <a:off x="576945" y="2282614"/>
            <a:ext cx="1371599" cy="2057400"/>
          </a:xfrm>
          <a:prstGeom prst="rect">
            <a:avLst/>
          </a:prstGeom>
          <a:noFill/>
          <a:ln>
            <a:noFill/>
          </a:ln>
        </p:spPr>
      </p:pic>
      <p:sp>
        <p:nvSpPr>
          <p:cNvPr id="67" name="Shape 67"/>
          <p:cNvSpPr txBox="1"/>
          <p:nvPr/>
        </p:nvSpPr>
        <p:spPr>
          <a:xfrm>
            <a:off x="549890" y="4340013"/>
            <a:ext cx="1417461" cy="523219"/>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de-DE" sz="1400" b="0" i="0" u="none" strike="noStrike" cap="none" baseline="0" dirty="0">
                <a:solidFill>
                  <a:schemeClr val="dk1"/>
                </a:solidFill>
                <a:latin typeface="Arial" panose="020B0604020202020204" pitchFamily="34" charset="0"/>
                <a:ea typeface="Verdana"/>
                <a:cs typeface="Arial" panose="020B0604020202020204" pitchFamily="34" charset="0"/>
                <a:sym typeface="Verdana"/>
              </a:rPr>
              <a:t>Prof. Dr. Asbjørn Følling</a:t>
            </a:r>
            <a:endParaRPr lang="en-GB" sz="1400" b="0" i="0" u="none" strike="noStrike" cap="none" baseline="0" dirty="0">
              <a:solidFill>
                <a:schemeClr val="dk1"/>
              </a:solidFill>
              <a:latin typeface="Arial" panose="020B0604020202020204" pitchFamily="34" charset="0"/>
              <a:ea typeface="Verdana"/>
              <a:cs typeface="Arial" panose="020B0604020202020204" pitchFamily="34" charset="0"/>
              <a:sym typeface="Verdana"/>
            </a:endParaRPr>
          </a:p>
        </p:txBody>
      </p:sp>
      <p:sp>
        <p:nvSpPr>
          <p:cNvPr id="68" name="Shape 68"/>
          <p:cNvSpPr/>
          <p:nvPr/>
        </p:nvSpPr>
        <p:spPr>
          <a:xfrm>
            <a:off x="539750" y="6138331"/>
            <a:ext cx="7315777" cy="615553"/>
          </a:xfrm>
          <a:prstGeom prst="rect">
            <a:avLst/>
          </a:prstGeom>
          <a:noFill/>
          <a:ln>
            <a:noFill/>
          </a:ln>
        </p:spPr>
        <p:txBody>
          <a:bodyPr lIns="91425" tIns="45700" rIns="91425" bIns="45700" anchor="ctr" anchorCtr="0">
            <a:noAutofit/>
          </a:bodyPr>
          <a:lstStyle/>
          <a:p>
            <a:pPr lvl="0">
              <a:buSzPct val="25000"/>
            </a:pPr>
            <a:r>
              <a:rPr lang="de-DE" sz="1200" b="1" i="0" u="none" strike="noStrike" cap="none" baseline="0" dirty="0">
                <a:solidFill>
                  <a:srgbClr val="000000"/>
                </a:solidFill>
                <a:latin typeface="Arial"/>
                <a:ea typeface="Arial"/>
                <a:cs typeface="Arial"/>
                <a:sym typeface="Arial"/>
              </a:rPr>
              <a:t>Quellenangabe:</a:t>
            </a:r>
            <a:r>
              <a:rPr dirty="0"/>
              <a:t/>
            </a:r>
            <a:br>
              <a:rPr dirty="0"/>
            </a:br>
            <a:r>
              <a:rPr lang="de-DE" sz="1200" dirty="0" err="1">
                <a:latin typeface="Arial"/>
                <a:cs typeface="Arial"/>
              </a:rPr>
              <a:t>Centerwall S, Centerwall W. (2000). The Discovery of Phenylketonuria: The Story of a Young Couple, Two Retarded Children, and a Scientist. </a:t>
            </a:r>
            <a:r>
              <a:rPr lang="de-DE" sz="1200" i="1" dirty="0" err="1">
                <a:latin typeface="Arial"/>
                <a:cs typeface="Arial"/>
              </a:rPr>
              <a:t>Pediatrics</a:t>
            </a:r>
            <a:r>
              <a:rPr lang="de-DE" sz="1200" dirty="0">
                <a:latin typeface="Arial"/>
                <a:cs typeface="Arial"/>
              </a:rPr>
              <a:t>, 89-103.</a:t>
            </a:r>
            <a:endParaRPr lang="en-GB" sz="1200" b="0" i="0" u="none" strike="noStrike" cap="none" baseline="0" dirty="0">
              <a:solidFill>
                <a:srgbClr val="000000"/>
              </a:solidFill>
              <a:latin typeface="Arial"/>
              <a:ea typeface="Arial"/>
              <a:cs typeface="Arial"/>
              <a:sym typeface="Arial"/>
            </a:endParaRPr>
          </a:p>
        </p:txBody>
      </p:sp>
      <p:pic>
        <p:nvPicPr>
          <p:cNvPr id="69" name="Shape 69"/>
          <p:cNvPicPr preferRelativeResize="0"/>
          <p:nvPr/>
        </p:nvPicPr>
        <p:blipFill rotWithShape="1">
          <a:blip r:embed="rId4">
            <a:alphaModFix/>
          </a:blip>
          <a:srcRect/>
          <a:stretch/>
        </p:blipFill>
        <p:spPr>
          <a:xfrm>
            <a:off x="2776538" y="169863"/>
            <a:ext cx="47625" cy="85724"/>
          </a:xfrm>
          <a:prstGeom prst="rect">
            <a:avLst/>
          </a:prstGeom>
          <a:noFill/>
          <a:ln>
            <a:noFill/>
          </a:ln>
        </p:spPr>
      </p:pic>
      <p:sp>
        <p:nvSpPr>
          <p:cNvPr id="7" name="Content Placeholder 6"/>
          <p:cNvSpPr>
            <a:spLocks noGrp="1"/>
          </p:cNvSpPr>
          <p:nvPr>
            <p:ph idx="1"/>
          </p:nvPr>
        </p:nvSpPr>
        <p:spPr>
          <a:xfrm>
            <a:off x="2155714" y="2156504"/>
            <a:ext cx="6510537" cy="3969660"/>
          </a:xfrm>
        </p:spPr>
        <p:txBody>
          <a:bodyPr/>
          <a:lstStyle/>
          <a:p>
            <a:pPr marL="0" lvl="0" indent="0">
              <a:buNone/>
            </a:pPr>
            <a:r>
              <a:rPr lang="de-DE" sz="1800" b="1" dirty="0" smtClean="0">
                <a:sym typeface="Arial"/>
              </a:rPr>
              <a:t>Phenylketonurie (PKU) wird gerne als der Prototyp der ersten behandelbaren genetisch bedingten Erkrankung (oder seltenen Störung) bezeichnet.</a:t>
            </a:r>
          </a:p>
          <a:p>
            <a:pPr marL="0" indent="0">
              <a:buNone/>
            </a:pPr>
            <a:endParaRPr lang="en-GB" sz="1800" dirty="0" smtClean="0">
              <a:sym typeface="Arial"/>
            </a:endParaRPr>
          </a:p>
          <a:p>
            <a:pPr marL="0" indent="0">
              <a:buNone/>
            </a:pPr>
            <a:r>
              <a:rPr lang="de-DE" sz="1800" dirty="0" smtClean="0">
                <a:sym typeface="Arial"/>
              </a:rPr>
              <a:t>Die von Prof. Dr. Følling gemeinsam mit der Familie Egeland durchgeführten Forschungsarbeiten begründeten den langen Weg zur Entdeckung dessen, was wir heute von der Phenylketonurie wissen. Dieser Weg führte Ärzte, Biochemiker und Genetiker zur Entdeckung weiterer angeborener Stoffwechselerkrankungen, die ebenfalls neurologische Schäden verursachen können.</a:t>
            </a:r>
            <a:endParaRPr lang="de-CH" sz="1800" dirty="0"/>
          </a:p>
        </p:txBody>
      </p:sp>
      <p:sp>
        <p:nvSpPr>
          <p:cNvPr id="2" name="Slide Number Placeholder 1"/>
          <p:cNvSpPr>
            <a:spLocks noGrp="1"/>
          </p:cNvSpPr>
          <p:nvPr>
            <p:ph type="sldNum" sz="quarter" idx="12"/>
          </p:nvPr>
        </p:nvSpPr>
        <p:spPr/>
        <p:txBody>
          <a:bodyPr/>
          <a:lstStyle/>
          <a:p>
            <a:fld id="{0592B73C-D9A0-4CD4-8397-C0FF3CD8DDE1}" type="slidenum">
              <a:rPr lang="en-GB" altLang="de-DE" smtClean="0">
                <a:latin typeface="Arial" panose="020B0604020202020204" pitchFamily="34" charset="0"/>
                <a:cs typeface="Arial" panose="020B0604020202020204" pitchFamily="34" charset="0"/>
              </a:rPr>
              <a:pPr/>
              <a:t>7</a:t>
            </a:fld>
            <a:endParaRPr lang="en-GB" altLang="de-DE">
              <a:latin typeface="Arial" panose="020B0604020202020204" pitchFamily="34" charset="0"/>
              <a:cs typeface="Arial" panose="020B0604020202020204" pitchFamily="34" charset="0"/>
            </a:endParaRPr>
          </a:p>
        </p:txBody>
      </p:sp>
      <p:sp>
        <p:nvSpPr>
          <p:cNvPr id="6" name="Title 5"/>
          <p:cNvSpPr>
            <a:spLocks noGrp="1"/>
          </p:cNvSpPr>
          <p:nvPr>
            <p:ph type="title"/>
          </p:nvPr>
        </p:nvSpPr>
        <p:spPr/>
        <p:txBody>
          <a:bodyPr/>
          <a:lstStyle/>
          <a:p>
            <a:pPr lvl="0"/>
            <a:r>
              <a:rPr lang="de-DE" dirty="0" smtClean="0">
                <a:sym typeface="Arial"/>
              </a:rPr>
              <a:t>Translationale Medizin:</a:t>
            </a:r>
            <a:r>
              <a:t/>
            </a:r>
            <a:br/>
            <a:r>
              <a:rPr lang="de-DE" sz="2400" dirty="0" smtClean="0">
                <a:sym typeface="Arial"/>
              </a:rPr>
              <a:t> Konkrete Beispiele</a:t>
            </a:r>
            <a:endParaRPr lang="en-GB" sz="2400" dirty="0">
              <a:sym typeface="Arial"/>
            </a:endParaRPr>
          </a:p>
        </p:txBody>
      </p:sp>
    </p:spTree>
    <p:extLst>
      <p:ext uri="{BB962C8B-B14F-4D97-AF65-F5344CB8AC3E}">
        <p14:creationId xmlns:p14="http://schemas.microsoft.com/office/powerpoint/2010/main" val="1305951533"/>
      </p:ext>
    </p:extLst>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6" name="Shape 76"/>
          <p:cNvSpPr txBox="1">
            <a:spLocks noGrp="1"/>
          </p:cNvSpPr>
          <p:nvPr>
            <p:ph idx="1"/>
          </p:nvPr>
        </p:nvSpPr>
        <p:spPr/>
        <p:txBody>
          <a:bodyPr/>
          <a:lstStyle/>
          <a:p>
            <a:pPr lvl="0"/>
            <a:r>
              <a:rPr lang="de-DE" dirty="0" smtClean="0">
                <a:sym typeface="Arial"/>
              </a:rPr>
              <a:t>Harry Dietz und seine Kollegen an der Johns Hopkins University behandelten Kinder mit dem Marfan-Syndrom. Im Rahmen ihrer Forschungen kamen sie zu der Erkenntnis, dass ein in den Vereinigten Staaten bereits zur Behandlung des hohen Blutdrucks zugelassenes Arzneimittel auch die bei Mäusen mit Marfan-Syndrom auftretenden Aortenaneurysmen verhindern konnte. </a:t>
            </a:r>
          </a:p>
          <a:p>
            <a:pPr lvl="0"/>
            <a:r>
              <a:rPr lang="de-DE" dirty="0" smtClean="0">
                <a:sym typeface="Arial"/>
              </a:rPr>
              <a:t>Das Syndrom beeinträchtigt das Bindegewebe des Körpers, häufig auftretende Komplikationen sind Defekte der Herzklappen und der Aorta, die oftmals zu einem frühen Tod führen. </a:t>
            </a:r>
          </a:p>
          <a:p>
            <a:pPr lvl="0"/>
            <a:r>
              <a:rPr lang="de-DE" dirty="0" smtClean="0">
                <a:sym typeface="Arial"/>
              </a:rPr>
              <a:t>Das Arzneimittel wurde in einer Gruppe von Kindern, die von diesem Syndrom betroffen waren, als Therapeutikum getestet. Dabei stellte sich heraus, dass es die Entwicklung der potenziell tödlichen Anomalien in der Aorta hemmt.</a:t>
            </a:r>
            <a:endParaRPr lang="en-GB" dirty="0">
              <a:sym typeface="Arial"/>
            </a:endParaRPr>
          </a:p>
        </p:txBody>
      </p:sp>
      <p:sp>
        <p:nvSpPr>
          <p:cNvPr id="2" name="Slide Number Placeholder 1"/>
          <p:cNvSpPr>
            <a:spLocks noGrp="1"/>
          </p:cNvSpPr>
          <p:nvPr>
            <p:ph type="sldNum" sz="quarter" idx="12"/>
          </p:nvPr>
        </p:nvSpPr>
        <p:spPr/>
        <p:txBody>
          <a:bodyPr/>
          <a:lstStyle/>
          <a:p>
            <a:fld id="{0592B73C-D9A0-4CD4-8397-C0FF3CD8DDE1}" type="slidenum">
              <a:rPr lang="en-GB" altLang="de-DE" smtClean="0">
                <a:latin typeface="Arial" panose="020B0604020202020204" pitchFamily="34" charset="0"/>
                <a:cs typeface="Arial" panose="020B0604020202020204" pitchFamily="34" charset="0"/>
              </a:rPr>
              <a:pPr/>
              <a:t>8</a:t>
            </a:fld>
            <a:endParaRPr lang="en-GB" altLang="de-DE">
              <a:latin typeface="Arial" panose="020B0604020202020204" pitchFamily="34" charset="0"/>
              <a:cs typeface="Arial" panose="020B0604020202020204" pitchFamily="34" charset="0"/>
            </a:endParaRPr>
          </a:p>
        </p:txBody>
      </p:sp>
      <p:sp>
        <p:nvSpPr>
          <p:cNvPr id="75" name="Shape 75"/>
          <p:cNvSpPr txBox="1">
            <a:spLocks noGrp="1"/>
          </p:cNvSpPr>
          <p:nvPr>
            <p:ph type="title"/>
          </p:nvPr>
        </p:nvSpPr>
        <p:spPr/>
        <p:txBody>
          <a:bodyPr/>
          <a:lstStyle/>
          <a:p>
            <a:pPr lvl="0"/>
            <a:r>
              <a:rPr lang="de-DE" dirty="0" smtClean="0">
                <a:sym typeface="Arial"/>
              </a:rPr>
              <a:t>Translationale Medizin:</a:t>
            </a:r>
            <a:r>
              <a:rPr dirty="0"/>
              <a:t/>
            </a:r>
            <a:br>
              <a:rPr dirty="0"/>
            </a:br>
            <a:r>
              <a:rPr lang="de-DE" sz="2400" dirty="0" smtClean="0">
                <a:sym typeface="Arial"/>
              </a:rPr>
              <a:t> Konkrete </a:t>
            </a:r>
            <a:r>
              <a:rPr lang="de-DE" sz="2400" dirty="0" smtClean="0">
                <a:sym typeface="Arial"/>
              </a:rPr>
              <a:t>Beispiele (1)</a:t>
            </a:r>
            <a:endParaRPr lang="en-GB" sz="2400" dirty="0">
              <a:sym typeface="Arial"/>
            </a:endParaRPr>
          </a:p>
        </p:txBody>
      </p:sp>
    </p:spTree>
    <p:extLst>
      <p:ext uri="{BB962C8B-B14F-4D97-AF65-F5344CB8AC3E}">
        <p14:creationId xmlns:p14="http://schemas.microsoft.com/office/powerpoint/2010/main" val="2615242463"/>
      </p:ext>
    </p:extLst>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de-DE" dirty="0">
                <a:sym typeface="Arial"/>
              </a:rPr>
              <a:t>Das Arzneimittel wurde in einer Gruppe von Kindern, die von diesem Syndrom betroffen waren, als Therapeutikum getestet. Dabei stellte sich heraus, dass es die Entwicklung der potenziell tödlichen Anomalien in der Aorta hemmt.</a:t>
            </a:r>
            <a:endParaRPr lang="en-GB" dirty="0">
              <a:sym typeface="Arial"/>
            </a:endParaRPr>
          </a:p>
          <a:p>
            <a:pPr marL="0" indent="0">
              <a:buNone/>
            </a:pPr>
            <a:endParaRPr lang="en-GB" dirty="0"/>
          </a:p>
        </p:txBody>
      </p:sp>
      <p:sp>
        <p:nvSpPr>
          <p:cNvPr id="3" name="Title 2"/>
          <p:cNvSpPr>
            <a:spLocks noGrp="1"/>
          </p:cNvSpPr>
          <p:nvPr>
            <p:ph type="title"/>
          </p:nvPr>
        </p:nvSpPr>
        <p:spPr/>
        <p:txBody>
          <a:bodyPr/>
          <a:lstStyle/>
          <a:p>
            <a:r>
              <a:rPr lang="de-CH" dirty="0" err="1">
                <a:sym typeface="Arial"/>
              </a:rPr>
              <a:t>Translationale</a:t>
            </a:r>
            <a:r>
              <a:rPr lang="de-CH" dirty="0">
                <a:sym typeface="Arial"/>
              </a:rPr>
              <a:t> Medizin:</a:t>
            </a:r>
            <a:r>
              <a:rPr lang="de-CH" dirty="0"/>
              <a:t/>
            </a:r>
            <a:br>
              <a:rPr lang="de-CH" dirty="0"/>
            </a:br>
            <a:r>
              <a:rPr lang="de-CH" sz="2400" dirty="0">
                <a:sym typeface="Arial"/>
              </a:rPr>
              <a:t> Konkrete Beispiele </a:t>
            </a:r>
            <a:r>
              <a:rPr lang="de-CH" sz="2400" dirty="0" smtClean="0">
                <a:sym typeface="Arial"/>
              </a:rPr>
              <a:t>(2)</a:t>
            </a:r>
            <a:endParaRPr lang="en-GB" dirty="0"/>
          </a:p>
        </p:txBody>
      </p:sp>
    </p:spTree>
    <p:extLst>
      <p:ext uri="{BB962C8B-B14F-4D97-AF65-F5344CB8AC3E}">
        <p14:creationId xmlns:p14="http://schemas.microsoft.com/office/powerpoint/2010/main" val="128530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2" name="Shape 82"/>
          <p:cNvSpPr txBox="1">
            <a:spLocks noGrp="1"/>
          </p:cNvSpPr>
          <p:nvPr>
            <p:ph idx="1"/>
          </p:nvPr>
        </p:nvSpPr>
        <p:spPr/>
        <p:txBody>
          <a:bodyPr/>
          <a:lstStyle/>
          <a:p>
            <a:pPr lvl="0"/>
            <a:r>
              <a:rPr lang="de-DE" dirty="0" err="1" smtClean="0">
                <a:sym typeface="Arial"/>
              </a:rPr>
              <a:t>Anant</a:t>
            </a:r>
            <a:r>
              <a:rPr lang="de-DE" dirty="0" smtClean="0">
                <a:sym typeface="Arial"/>
              </a:rPr>
              <a:t> </a:t>
            </a:r>
            <a:r>
              <a:rPr lang="de-DE" dirty="0" err="1" smtClean="0">
                <a:sym typeface="Arial"/>
              </a:rPr>
              <a:t>Madabhushi</a:t>
            </a:r>
            <a:r>
              <a:rPr lang="de-DE" dirty="0" smtClean="0">
                <a:sym typeface="Arial"/>
              </a:rPr>
              <a:t> und Kollegen an der </a:t>
            </a:r>
            <a:r>
              <a:rPr lang="de-DE" dirty="0" err="1" smtClean="0">
                <a:sym typeface="Arial"/>
              </a:rPr>
              <a:t>Rutgers</a:t>
            </a:r>
            <a:r>
              <a:rPr lang="de-DE" dirty="0" smtClean="0">
                <a:sym typeface="Arial"/>
              </a:rPr>
              <a:t> University setzen bei Patienten mit Prostatatumoren im Frühstadium ausgeklügelte Bildverarbeitungsalgorithmen ein und analysierten mit diesen die Textur in hochaufgelösten MRT-Aufnahmen (Magnetresonanztomographie), um die Tumoren in einem frühen Stadium zu detektieren und zu lokalisieren. </a:t>
            </a:r>
          </a:p>
          <a:p>
            <a:pPr lvl="0"/>
            <a:r>
              <a:rPr lang="de-DE" dirty="0" smtClean="0">
                <a:sym typeface="Arial"/>
              </a:rPr>
              <a:t>Dies führte zu einer im Vergleich zu anderen bestehenden Ansätzen empfindlicheren und zuverlässigeren Technik für die klinische Anwendung. </a:t>
            </a:r>
          </a:p>
        </p:txBody>
      </p:sp>
      <p:sp>
        <p:nvSpPr>
          <p:cNvPr id="2" name="Slide Number Placeholder 1"/>
          <p:cNvSpPr>
            <a:spLocks noGrp="1"/>
          </p:cNvSpPr>
          <p:nvPr>
            <p:ph type="sldNum" sz="quarter" idx="12"/>
          </p:nvPr>
        </p:nvSpPr>
        <p:spPr/>
        <p:txBody>
          <a:bodyPr/>
          <a:lstStyle/>
          <a:p>
            <a:fld id="{0592B73C-D9A0-4CD4-8397-C0FF3CD8DDE1}" type="slidenum">
              <a:rPr lang="en-GB" altLang="de-DE" smtClean="0">
                <a:latin typeface="Arial" panose="020B0604020202020204" pitchFamily="34" charset="0"/>
                <a:cs typeface="Arial" panose="020B0604020202020204" pitchFamily="34" charset="0"/>
              </a:rPr>
              <a:pPr/>
              <a:t>10</a:t>
            </a:fld>
            <a:endParaRPr lang="en-GB" altLang="de-DE">
              <a:latin typeface="Arial" panose="020B0604020202020204" pitchFamily="34" charset="0"/>
              <a:cs typeface="Arial" panose="020B0604020202020204" pitchFamily="34" charset="0"/>
            </a:endParaRPr>
          </a:p>
        </p:txBody>
      </p:sp>
      <p:sp>
        <p:nvSpPr>
          <p:cNvPr id="81" name="Shape 81"/>
          <p:cNvSpPr txBox="1">
            <a:spLocks noGrp="1"/>
          </p:cNvSpPr>
          <p:nvPr>
            <p:ph type="title"/>
          </p:nvPr>
        </p:nvSpPr>
        <p:spPr/>
        <p:txBody>
          <a:bodyPr/>
          <a:lstStyle/>
          <a:p>
            <a:pPr lvl="0"/>
            <a:r>
              <a:rPr lang="de-DE" dirty="0" smtClean="0">
                <a:sym typeface="Arial"/>
              </a:rPr>
              <a:t>Translationale Medizin:</a:t>
            </a:r>
            <a:r>
              <a:rPr dirty="0"/>
              <a:t/>
            </a:r>
            <a:br>
              <a:rPr dirty="0"/>
            </a:br>
            <a:r>
              <a:rPr lang="de-DE" sz="2400" dirty="0" smtClean="0">
                <a:sym typeface="Arial"/>
              </a:rPr>
              <a:t> Konkrete </a:t>
            </a:r>
            <a:r>
              <a:rPr lang="de-DE" sz="2400" dirty="0" smtClean="0">
                <a:sym typeface="Arial"/>
              </a:rPr>
              <a:t>Beispiele (3)</a:t>
            </a:r>
            <a:endParaRPr lang="en-GB" sz="2400" dirty="0">
              <a:sym typeface="Arial"/>
            </a:endParaRPr>
          </a:p>
        </p:txBody>
      </p:sp>
    </p:spTree>
    <p:extLst>
      <p:ext uri="{BB962C8B-B14F-4D97-AF65-F5344CB8AC3E}">
        <p14:creationId xmlns:p14="http://schemas.microsoft.com/office/powerpoint/2010/main" val="1250440781"/>
      </p:ext>
    </p:extLst>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de-DE" dirty="0">
                <a:sym typeface="Arial"/>
              </a:rPr>
              <a:t>Für die klinische Anwendung hat dies zur Folge, dass Tumoren in einem früheren Stadium entdeckt und behandelt werden können, was mit einer signifikanten Verbesserung des klinischen Ergebnisses und damit einem unbestreitbaren Nutzen für den Patienten verbunden ist.</a:t>
            </a:r>
            <a:endParaRPr lang="en-GB" dirty="0">
              <a:sym typeface="Arial"/>
            </a:endParaRPr>
          </a:p>
          <a:p>
            <a:pPr marL="0" indent="0">
              <a:buNone/>
            </a:pPr>
            <a:endParaRPr lang="en-GB" dirty="0"/>
          </a:p>
        </p:txBody>
      </p:sp>
      <p:sp>
        <p:nvSpPr>
          <p:cNvPr id="3" name="Title 2"/>
          <p:cNvSpPr>
            <a:spLocks noGrp="1"/>
          </p:cNvSpPr>
          <p:nvPr>
            <p:ph type="title"/>
          </p:nvPr>
        </p:nvSpPr>
        <p:spPr/>
        <p:txBody>
          <a:bodyPr/>
          <a:lstStyle/>
          <a:p>
            <a:r>
              <a:rPr lang="de-CH" dirty="0" err="1">
                <a:sym typeface="Arial"/>
              </a:rPr>
              <a:t>Translationale</a:t>
            </a:r>
            <a:r>
              <a:rPr lang="de-CH" dirty="0">
                <a:sym typeface="Arial"/>
              </a:rPr>
              <a:t> Medizin:</a:t>
            </a:r>
            <a:r>
              <a:rPr lang="de-CH" dirty="0"/>
              <a:t/>
            </a:r>
            <a:br>
              <a:rPr lang="de-CH" dirty="0"/>
            </a:br>
            <a:r>
              <a:rPr lang="de-CH" sz="2400" dirty="0">
                <a:sym typeface="Arial"/>
              </a:rPr>
              <a:t> Konkrete Beispiele </a:t>
            </a:r>
            <a:r>
              <a:rPr lang="de-CH" sz="2400" dirty="0" smtClean="0">
                <a:sym typeface="Arial"/>
              </a:rPr>
              <a:t>(4)</a:t>
            </a:r>
            <a:endParaRPr lang="en-GB" dirty="0"/>
          </a:p>
        </p:txBody>
      </p:sp>
    </p:spTree>
    <p:extLst>
      <p:ext uri="{BB962C8B-B14F-4D97-AF65-F5344CB8AC3E}">
        <p14:creationId xmlns:p14="http://schemas.microsoft.com/office/powerpoint/2010/main" val="407830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8" name="Shape 88"/>
          <p:cNvSpPr txBox="1">
            <a:spLocks noGrp="1"/>
          </p:cNvSpPr>
          <p:nvPr>
            <p:ph idx="1"/>
          </p:nvPr>
        </p:nvSpPr>
        <p:spPr>
          <a:xfrm>
            <a:off x="450507" y="2757714"/>
            <a:ext cx="8229600" cy="2278742"/>
          </a:xfrm>
        </p:spPr>
        <p:style>
          <a:lnRef idx="1">
            <a:schemeClr val="accent1"/>
          </a:lnRef>
          <a:fillRef idx="2">
            <a:schemeClr val="accent1"/>
          </a:fillRef>
          <a:effectRef idx="1">
            <a:schemeClr val="accent1"/>
          </a:effectRef>
          <a:fontRef idx="minor">
            <a:schemeClr val="dk1"/>
          </a:fontRef>
        </p:style>
        <p:txBody>
          <a:bodyPr/>
          <a:lstStyle/>
          <a:p>
            <a:pPr marL="0" lvl="0" indent="0" algn="ctr">
              <a:buNone/>
            </a:pPr>
            <a:r>
              <a:rPr lang="de-DE" sz="2000" dirty="0" smtClean="0">
                <a:sym typeface="Arial"/>
              </a:rPr>
              <a:t>Wie die aufgeführten Beispiele illustrieren, strebt </a:t>
            </a:r>
            <a:r>
              <a:rPr lang="de-DE" sz="2000" b="1" dirty="0">
                <a:sym typeface="Arial"/>
              </a:rPr>
              <a:t>translationale Medizin</a:t>
            </a:r>
            <a:r>
              <a:rPr lang="de-DE" sz="2000" dirty="0" smtClean="0">
                <a:sym typeface="Arial"/>
              </a:rPr>
              <a:t> danach, die Anwendung neuen Wissens in der klinischen Praxis zu koordinieren und klinische Beobachtungen und Fragestellungen in wissenschaftliche Hypothesen im Forschungslabor einfließen zu lassen. Sie erleichtert auch die Charakterisierung von Erkrankungsprozessen und die Generierung neuer, auf der direkten Beobachtung am Menschen basierender Hypothesen.</a:t>
            </a:r>
            <a:endParaRPr lang="en-GB" sz="2000" dirty="0">
              <a:sym typeface="Arial"/>
            </a:endParaRPr>
          </a:p>
        </p:txBody>
      </p:sp>
      <p:sp>
        <p:nvSpPr>
          <p:cNvPr id="2" name="Slide Number Placeholder 1"/>
          <p:cNvSpPr>
            <a:spLocks noGrp="1"/>
          </p:cNvSpPr>
          <p:nvPr>
            <p:ph type="sldNum" sz="quarter" idx="12"/>
          </p:nvPr>
        </p:nvSpPr>
        <p:spPr/>
        <p:txBody>
          <a:bodyPr/>
          <a:lstStyle/>
          <a:p>
            <a:fld id="{0592B73C-D9A0-4CD4-8397-C0FF3CD8DDE1}" type="slidenum">
              <a:rPr lang="en-GB" altLang="de-DE" smtClean="0">
                <a:latin typeface="Arial" panose="020B0604020202020204" pitchFamily="34" charset="0"/>
                <a:cs typeface="Arial" panose="020B0604020202020204" pitchFamily="34" charset="0"/>
              </a:rPr>
              <a:pPr/>
              <a:t>12</a:t>
            </a:fld>
            <a:endParaRPr lang="en-GB" altLang="de-DE">
              <a:latin typeface="Arial" panose="020B0604020202020204" pitchFamily="34" charset="0"/>
              <a:cs typeface="Arial" panose="020B0604020202020204" pitchFamily="34" charset="0"/>
            </a:endParaRPr>
          </a:p>
        </p:txBody>
      </p:sp>
      <p:sp>
        <p:nvSpPr>
          <p:cNvPr id="87" name="Shape 87"/>
          <p:cNvSpPr txBox="1">
            <a:spLocks noGrp="1"/>
          </p:cNvSpPr>
          <p:nvPr>
            <p:ph type="title"/>
          </p:nvPr>
        </p:nvSpPr>
        <p:spPr/>
        <p:txBody>
          <a:bodyPr/>
          <a:lstStyle/>
          <a:p>
            <a:pPr lvl="0"/>
            <a:r>
              <a:rPr lang="de-DE" smtClean="0">
                <a:sym typeface="Arial"/>
              </a:rPr>
              <a:t>Abschließende Bemerkungen</a:t>
            </a:r>
            <a:endParaRPr lang="en-GB" dirty="0">
              <a:sym typeface="Arial"/>
            </a:endParaRPr>
          </a:p>
        </p:txBody>
      </p:sp>
    </p:spTree>
    <p:extLst>
      <p:ext uri="{BB962C8B-B14F-4D97-AF65-F5344CB8AC3E}">
        <p14:creationId xmlns:p14="http://schemas.microsoft.com/office/powerpoint/2010/main" val="1137032981"/>
      </p:ext>
    </p:extLst>
  </p:cSld>
  <p:clrMapOvr>
    <a:masterClrMapping/>
  </p:clrMapOvr>
  <p:transition spd="slow">
    <p:cut/>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4" id="{F6B77B22-96C6-4DAE-BE10-EBC16B888FEB}" vid="{1D95FC7A-457C-45BA-9C64-712911E406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eupati-toolbox-powerpoint-template_UPDATE</Template>
  <TotalTime>46</TotalTime>
  <Words>682</Words>
  <Application>Microsoft Office PowerPoint</Application>
  <PresentationFormat>On-screen Show (4:3)</PresentationFormat>
  <Paragraphs>43</Paragraphs>
  <Slides>12</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Verdana</vt:lpstr>
      <vt:lpstr>Wingdings</vt:lpstr>
      <vt:lpstr>Office Theme</vt:lpstr>
      <vt:lpstr>Translationale Medizin:  Eine Einführung</vt:lpstr>
      <vt:lpstr>Einleitung (1)</vt:lpstr>
      <vt:lpstr>Einleitung (2)</vt:lpstr>
      <vt:lpstr>Translationale Medizin:  Ein bidirektionaler Prozess</vt:lpstr>
      <vt:lpstr>Translationale Medizin:  Ein bidirektionaler Prozess</vt:lpstr>
      <vt:lpstr>Translationale Medizin:  Aus der Sicht des Patienten</vt:lpstr>
      <vt:lpstr>Translationale Medizin:  Konkrete Beispiele</vt:lpstr>
      <vt:lpstr>Translationale Medizin:  Konkrete Beispiele (1)</vt:lpstr>
      <vt:lpstr>Translationale Medizin:  Konkrete Beispiele (2)</vt:lpstr>
      <vt:lpstr>Translationale Medizin:  Konkrete Beispiele (3)</vt:lpstr>
      <vt:lpstr>Translationale Medizin:  Konkrete Beispiele (4)</vt:lpstr>
      <vt:lpstr>Abschließende Bemerkungen</vt:lpstr>
    </vt:vector>
  </TitlesOfParts>
  <Company>DIA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Translational Medicine An introduction</dc:title>
  <dc:creator>Christopher Stiehl</dc:creator>
  <cp:lastModifiedBy>Heidi Scherz</cp:lastModifiedBy>
  <cp:revision>13</cp:revision>
  <dcterms:created xsi:type="dcterms:W3CDTF">2015-06-12T12:41:18Z</dcterms:created>
  <dcterms:modified xsi:type="dcterms:W3CDTF">2016-01-15T08:50:57Z</dcterms:modified>
</cp:coreProperties>
</file>