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0.xml" ContentType="application/vnd.openxmlformats-officedocument.presentationml.tags+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83" r:id="rId20"/>
    <p:sldId id="275" r:id="rId21"/>
    <p:sldId id="276" r:id="rId22"/>
    <p:sldId id="277" r:id="rId23"/>
    <p:sldId id="278" r:id="rId24"/>
    <p:sldId id="279" r:id="rId25"/>
  </p:sldIdLst>
  <p:sldSz cx="9144000" cy="6858000" type="screen4x3"/>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y" initials="Kay" lastIdx="2" clrIdx="0"/>
  <p:cmAuthor id="2" name="Heidi Scherz" initials="HS" lastIdx="3"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EE"/>
    <a:srgbClr val="95B3D7"/>
    <a:srgbClr val="FAC090"/>
    <a:srgbClr val="41464C"/>
    <a:srgbClr val="551A8B"/>
    <a:srgbClr val="1A2B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4642" autoAdjust="0"/>
    <p:restoredTop sz="74857" autoAdjust="0"/>
  </p:normalViewPr>
  <p:slideViewPr>
    <p:cSldViewPr snapToGrid="0" showGuides="1">
      <p:cViewPr varScale="1">
        <p:scale>
          <a:sx n="116" d="100"/>
          <a:sy n="116" d="100"/>
        </p:scale>
        <p:origin x="2178" y="108"/>
      </p:cViewPr>
      <p:guideLst>
        <p:guide orient="horz" pos="2160"/>
        <p:guide pos="2880"/>
      </p:guideLst>
    </p:cSldViewPr>
  </p:slideViewPr>
  <p:notesTextViewPr>
    <p:cViewPr>
      <p:scale>
        <a:sx n="100" d="100"/>
        <a:sy n="100" d="100"/>
      </p:scale>
      <p:origin x="0" y="0"/>
    </p:cViewPr>
  </p:notesTextViewPr>
  <p:notesViewPr>
    <p:cSldViewPr snapToGrid="0" showGuides="1">
      <p:cViewPr>
        <p:scale>
          <a:sx n="66" d="100"/>
          <a:sy n="66" d="100"/>
        </p:scale>
        <p:origin x="-3252" y="-14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A934EF-F962-48FC-BCAA-8D777AC43DA4}" type="doc">
      <dgm:prSet loTypeId="urn:microsoft.com/office/officeart/2005/8/layout/chevron1" loCatId="process" qsTypeId="urn:microsoft.com/office/officeart/2005/8/quickstyle/simple1" qsCatId="simple" csTypeId="urn:microsoft.com/office/officeart/2005/8/colors/accent1_2" csCatId="accent1" phldr="1"/>
      <dgm:spPr/>
    </dgm:pt>
    <dgm:pt modelId="{9EECFDAD-D0C7-4A52-9A4F-F229FE2DF03A}" type="pres">
      <dgm:prSet presAssocID="{24A934EF-F962-48FC-BCAA-8D777AC43DA4}" presName="Name0" presStyleCnt="0">
        <dgm:presLayoutVars>
          <dgm:dir/>
          <dgm:animLvl val="lvl"/>
          <dgm:resizeHandles val="exact"/>
        </dgm:presLayoutVars>
      </dgm:prSet>
      <dgm:spPr/>
    </dgm:pt>
  </dgm:ptLst>
  <dgm:cxnLst>
    <dgm:cxn modelId="{0C0488DD-C07D-426B-8E50-5A1261469D18}" type="presOf" srcId="{24A934EF-F962-48FC-BCAA-8D777AC43DA4}" destId="{9EECFDAD-D0C7-4A52-9A4F-F229FE2DF03A}" srcOrd="0"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8E39AA-4AA3-482C-98D8-D00F58E68220}" type="doc">
      <dgm:prSet loTypeId="urn:microsoft.com/office/officeart/2005/8/layout/hList1" loCatId="list" qsTypeId="urn:microsoft.com/office/officeart/2005/8/quickstyle/simple4" qsCatId="simple" csTypeId="urn:microsoft.com/office/officeart/2005/8/colors/colorful3" csCatId="colorful" phldr="1"/>
      <dgm:spPr/>
      <dgm:t>
        <a:bodyPr/>
        <a:lstStyle/>
        <a:p>
          <a:endParaRPr lang="en-GB"/>
        </a:p>
      </dgm:t>
    </dgm:pt>
    <dgm:pt modelId="{1E056940-3E6F-47C2-AE0D-125AD5687E77}">
      <dgm:prSet phldrT="[Text]"/>
      <dgm:spPr/>
      <dgm:t>
        <a:bodyPr/>
        <a:lstStyle/>
        <a:p>
          <a:r>
            <a:rPr lang="ru-RU" dirty="0" smtClean="0"/>
            <a:t>En insu</a:t>
          </a:r>
          <a:endParaRPr lang="en-GB" dirty="0"/>
        </a:p>
      </dgm:t>
    </dgm:pt>
    <dgm:pt modelId="{FD709A6E-A745-4853-82C9-40B5CFD6A2CF}" type="parTrans" cxnId="{14C93AB3-EE12-4731-9F04-0E2B639A445F}">
      <dgm:prSet/>
      <dgm:spPr/>
      <dgm:t>
        <a:bodyPr/>
        <a:lstStyle/>
        <a:p>
          <a:endParaRPr lang="en-GB"/>
        </a:p>
      </dgm:t>
    </dgm:pt>
    <dgm:pt modelId="{70C5A5C4-4067-4765-B3BC-E595789837AB}" type="sibTrans" cxnId="{14C93AB3-EE12-4731-9F04-0E2B639A445F}">
      <dgm:prSet/>
      <dgm:spPr/>
      <dgm:t>
        <a:bodyPr/>
        <a:lstStyle/>
        <a:p>
          <a:endParaRPr lang="en-GB"/>
        </a:p>
      </dgm:t>
    </dgm:pt>
    <dgm:pt modelId="{8C6DBA93-B5E7-41AB-9D66-AE35C46D6AA8}">
      <dgm:prSet phldrT="[Text]"/>
      <dgm:spPr/>
      <dgm:t>
        <a:bodyPr/>
        <a:lstStyle/>
        <a:p>
          <a:r>
            <a:rPr lang="ru-RU" dirty="0" smtClean="0"/>
            <a:t>Basé sur des analyses intermédiaires non comparatives</a:t>
          </a:r>
          <a:endParaRPr lang="en-GB" dirty="0"/>
        </a:p>
      </dgm:t>
    </dgm:pt>
    <dgm:pt modelId="{D10E0443-749D-499B-9B9B-2806C3AF1D53}" type="parTrans" cxnId="{CEBA5672-458A-4F59-AB19-AC83B1B0A391}">
      <dgm:prSet/>
      <dgm:spPr/>
      <dgm:t>
        <a:bodyPr/>
        <a:lstStyle/>
        <a:p>
          <a:endParaRPr lang="en-GB"/>
        </a:p>
      </dgm:t>
    </dgm:pt>
    <dgm:pt modelId="{8C5BC045-C988-4A39-98F7-40FC49326A29}" type="sibTrans" cxnId="{CEBA5672-458A-4F59-AB19-AC83B1B0A391}">
      <dgm:prSet/>
      <dgm:spPr/>
      <dgm:t>
        <a:bodyPr/>
        <a:lstStyle/>
        <a:p>
          <a:endParaRPr lang="en-GB"/>
        </a:p>
      </dgm:t>
    </dgm:pt>
    <dgm:pt modelId="{BE949A98-E101-4743-9C2F-3D0394BD2EFD}">
      <dgm:prSet phldrT="[Text]"/>
      <dgm:spPr/>
      <dgm:t>
        <a:bodyPr/>
        <a:lstStyle/>
        <a:p>
          <a:r>
            <a:rPr lang="ru-RU" dirty="0" err="1" smtClean="0"/>
            <a:t>Sans insu</a:t>
          </a:r>
          <a:endParaRPr lang="en-GB" dirty="0"/>
        </a:p>
      </dgm:t>
    </dgm:pt>
    <dgm:pt modelId="{9772FBB6-C2F6-490B-BDEC-16C10014433D}" type="parTrans" cxnId="{BD60F5EC-FE67-4F38-AAE9-28EEB2D35E0B}">
      <dgm:prSet/>
      <dgm:spPr/>
      <dgm:t>
        <a:bodyPr/>
        <a:lstStyle/>
        <a:p>
          <a:endParaRPr lang="en-GB"/>
        </a:p>
      </dgm:t>
    </dgm:pt>
    <dgm:pt modelId="{5F2B279E-14FA-4119-A145-F8E989FEEA90}" type="sibTrans" cxnId="{BD60F5EC-FE67-4F38-AAE9-28EEB2D35E0B}">
      <dgm:prSet/>
      <dgm:spPr/>
      <dgm:t>
        <a:bodyPr/>
        <a:lstStyle/>
        <a:p>
          <a:endParaRPr lang="en-GB"/>
        </a:p>
      </dgm:t>
    </dgm:pt>
    <dgm:pt modelId="{5CC714E1-E351-473F-8AB5-D3B35CE5CCAE}">
      <dgm:prSet phldrT="[Text]"/>
      <dgm:spPr/>
      <dgm:t>
        <a:bodyPr/>
        <a:lstStyle/>
        <a:p>
          <a:r>
            <a:rPr lang="ru-RU" dirty="0" smtClean="0"/>
            <a:t>Basé sur des analyses intermédiaires comparatives</a:t>
          </a:r>
          <a:endParaRPr lang="en-GB" dirty="0"/>
        </a:p>
      </dgm:t>
    </dgm:pt>
    <dgm:pt modelId="{6345CAC7-B90E-4DF7-A9E2-565C2B79DB30}" type="parTrans" cxnId="{664A9DD9-C136-40EC-84C0-A880F005661C}">
      <dgm:prSet/>
      <dgm:spPr/>
      <dgm:t>
        <a:bodyPr/>
        <a:lstStyle/>
        <a:p>
          <a:endParaRPr lang="en-GB"/>
        </a:p>
      </dgm:t>
    </dgm:pt>
    <dgm:pt modelId="{0249A6F3-D739-45A9-B428-7ECB1031C9C3}" type="sibTrans" cxnId="{664A9DD9-C136-40EC-84C0-A880F005661C}">
      <dgm:prSet/>
      <dgm:spPr/>
      <dgm:t>
        <a:bodyPr/>
        <a:lstStyle/>
        <a:p>
          <a:endParaRPr lang="en-GB"/>
        </a:p>
      </dgm:t>
    </dgm:pt>
    <dgm:pt modelId="{38F1A7E6-3A36-4CF1-8F5C-A183D9B82F33}">
      <dgm:prSet phldrT="[Text]"/>
      <dgm:spPr/>
      <dgm:t>
        <a:bodyPr/>
        <a:lstStyle/>
        <a:p>
          <a:r>
            <a:rPr lang="ru-RU" dirty="0" smtClean="0"/>
            <a:t>Données basées sur les </a:t>
          </a:r>
          <a:r>
            <a:rPr lang="ru-RU" smtClean="0"/>
            <a:t>critères d’évaluation de l’étude </a:t>
          </a:r>
          <a:r>
            <a:rPr lang="ru-RU" dirty="0" smtClean="0"/>
            <a:t>dans le bras de contrôle</a:t>
          </a:r>
          <a:endParaRPr lang="en-GB" dirty="0"/>
        </a:p>
      </dgm:t>
    </dgm:pt>
    <dgm:pt modelId="{E7F75DDD-BFC7-4623-AE32-FA3E280B31D3}" type="parTrans" cxnId="{CAE8627E-09E6-4B33-88AD-900AC3C574A3}">
      <dgm:prSet/>
      <dgm:spPr/>
      <dgm:t>
        <a:bodyPr/>
        <a:lstStyle/>
        <a:p>
          <a:endParaRPr lang="en-GB"/>
        </a:p>
      </dgm:t>
    </dgm:pt>
    <dgm:pt modelId="{DC3728B4-3710-479A-82BD-55F2B8F6DBE9}" type="sibTrans" cxnId="{CAE8627E-09E6-4B33-88AD-900AC3C574A3}">
      <dgm:prSet/>
      <dgm:spPr/>
      <dgm:t>
        <a:bodyPr/>
        <a:lstStyle/>
        <a:p>
          <a:endParaRPr lang="en-GB"/>
        </a:p>
      </dgm:t>
    </dgm:pt>
    <dgm:pt modelId="{43798B49-CF86-461E-8E91-3AB88B42B36A}">
      <dgm:prSet phldrT="[Text]"/>
      <dgm:spPr/>
      <dgm:t>
        <a:bodyPr/>
        <a:lstStyle/>
        <a:p>
          <a:r>
            <a:rPr lang="ru-RU" smtClean="0"/>
            <a:t>Taux d’abandon</a:t>
          </a:r>
          <a:endParaRPr lang="en-GB" dirty="0"/>
        </a:p>
      </dgm:t>
    </dgm:pt>
    <dgm:pt modelId="{C58D3DBA-095F-444F-A365-0FDA99358206}" type="parTrans" cxnId="{4409DE4D-3F18-479A-BF66-3D48AA9E3110}">
      <dgm:prSet/>
      <dgm:spPr/>
      <dgm:t>
        <a:bodyPr/>
        <a:lstStyle/>
        <a:p>
          <a:endParaRPr lang="en-GB"/>
        </a:p>
      </dgm:t>
    </dgm:pt>
    <dgm:pt modelId="{66C3A9A6-0F40-4B84-8202-717435F33BDB}" type="sibTrans" cxnId="{4409DE4D-3F18-479A-BF66-3D48AA9E3110}">
      <dgm:prSet/>
      <dgm:spPr/>
      <dgm:t>
        <a:bodyPr/>
        <a:lstStyle/>
        <a:p>
          <a:endParaRPr lang="en-GB"/>
        </a:p>
      </dgm:t>
    </dgm:pt>
    <dgm:pt modelId="{8CE0CAE5-9114-47FD-9CEE-D3C137086C17}">
      <dgm:prSet phldrT="[Text]"/>
      <dgm:spPr/>
      <dgm:t>
        <a:bodyPr/>
        <a:lstStyle/>
        <a:p>
          <a:r>
            <a:rPr lang="ru-RU" dirty="0" smtClean="0"/>
            <a:t>Caractéristiques initiales</a:t>
          </a:r>
          <a:endParaRPr lang="en-GB" dirty="0"/>
        </a:p>
      </dgm:t>
    </dgm:pt>
    <dgm:pt modelId="{4621FE13-57D1-4350-A2FC-9A12F25BCBE8}" type="parTrans" cxnId="{ABB58CA2-3907-4DC2-8B83-8258BF880F93}">
      <dgm:prSet/>
      <dgm:spPr/>
      <dgm:t>
        <a:bodyPr/>
        <a:lstStyle/>
        <a:p>
          <a:endParaRPr lang="en-GB"/>
        </a:p>
      </dgm:t>
    </dgm:pt>
    <dgm:pt modelId="{CD92BA89-CBC5-4B64-B567-CA76FB0C2BAA}" type="sibTrans" cxnId="{ABB58CA2-3907-4DC2-8B83-8258BF880F93}">
      <dgm:prSet/>
      <dgm:spPr/>
      <dgm:t>
        <a:bodyPr/>
        <a:lstStyle/>
        <a:p>
          <a:endParaRPr lang="en-GB"/>
        </a:p>
      </dgm:t>
    </dgm:pt>
    <dgm:pt modelId="{3AEAA59C-38CC-4214-A45B-4DD8AF29DE01}">
      <dgm:prSet phldrT="[Text]"/>
      <dgm:spPr/>
      <dgm:t>
        <a:bodyPr/>
        <a:lstStyle/>
        <a:p>
          <a:r>
            <a:rPr lang="ru-RU" dirty="0" smtClean="0"/>
            <a:t>Analyses des </a:t>
          </a:r>
          <a:r>
            <a:rPr lang="ru-RU" smtClean="0"/>
            <a:t>critères d’évaluation de l’étude</a:t>
          </a:r>
          <a:endParaRPr lang="en-GB" dirty="0"/>
        </a:p>
      </dgm:t>
    </dgm:pt>
    <dgm:pt modelId="{5E4D9A89-EAAB-45EB-8582-D1CAFF97969B}" type="parTrans" cxnId="{125DD0A7-5216-462B-81EE-0A043D6C3BC7}">
      <dgm:prSet/>
      <dgm:spPr/>
      <dgm:t>
        <a:bodyPr/>
        <a:lstStyle/>
        <a:p>
          <a:endParaRPr lang="en-GB"/>
        </a:p>
      </dgm:t>
    </dgm:pt>
    <dgm:pt modelId="{6EF74F4F-5022-4D9B-8CE2-6E367D39B685}" type="sibTrans" cxnId="{125DD0A7-5216-462B-81EE-0A043D6C3BC7}">
      <dgm:prSet/>
      <dgm:spPr/>
      <dgm:t>
        <a:bodyPr/>
        <a:lstStyle/>
        <a:p>
          <a:endParaRPr lang="en-GB"/>
        </a:p>
      </dgm:t>
    </dgm:pt>
    <dgm:pt modelId="{4E24D6B2-3347-42BF-8937-F270B486A08B}">
      <dgm:prSet phldrT="[Text]"/>
      <dgm:spPr/>
      <dgm:t>
        <a:bodyPr/>
        <a:lstStyle/>
        <a:p>
          <a:r>
            <a:rPr lang="ru-RU" dirty="0" smtClean="0"/>
            <a:t>Résultats potentiellement corrélés à ces </a:t>
          </a:r>
          <a:r>
            <a:rPr lang="ru-RU" smtClean="0"/>
            <a:t>critères d’évaluation</a:t>
          </a:r>
          <a:endParaRPr lang="en-GB" dirty="0"/>
        </a:p>
      </dgm:t>
    </dgm:pt>
    <dgm:pt modelId="{A46C34DF-D8CC-46DF-9F97-F8AC898637D4}" type="parTrans" cxnId="{5C828B8B-4842-432E-8A4B-B8BEE8FAF70F}">
      <dgm:prSet/>
      <dgm:spPr/>
      <dgm:t>
        <a:bodyPr/>
        <a:lstStyle/>
        <a:p>
          <a:endParaRPr lang="en-GB"/>
        </a:p>
      </dgm:t>
    </dgm:pt>
    <dgm:pt modelId="{33CE9AAD-BF3A-4350-BC78-BF85E24D2353}" type="sibTrans" cxnId="{5C828B8B-4842-432E-8A4B-B8BEE8FAF70F}">
      <dgm:prSet/>
      <dgm:spPr/>
      <dgm:t>
        <a:bodyPr/>
        <a:lstStyle/>
        <a:p>
          <a:endParaRPr lang="en-GB"/>
        </a:p>
      </dgm:t>
    </dgm:pt>
    <dgm:pt modelId="{E098189C-B11F-4DD7-8492-9111CF3B87B3}" type="pres">
      <dgm:prSet presAssocID="{488E39AA-4AA3-482C-98D8-D00F58E68220}" presName="Name0" presStyleCnt="0">
        <dgm:presLayoutVars>
          <dgm:dir/>
          <dgm:animLvl val="lvl"/>
          <dgm:resizeHandles val="exact"/>
        </dgm:presLayoutVars>
      </dgm:prSet>
      <dgm:spPr/>
      <dgm:t>
        <a:bodyPr/>
        <a:lstStyle/>
        <a:p>
          <a:endParaRPr lang="en-GB"/>
        </a:p>
      </dgm:t>
    </dgm:pt>
    <dgm:pt modelId="{DE2A03A8-72EA-4FD4-857C-97769981C30A}" type="pres">
      <dgm:prSet presAssocID="{1E056940-3E6F-47C2-AE0D-125AD5687E77}" presName="composite" presStyleCnt="0"/>
      <dgm:spPr/>
    </dgm:pt>
    <dgm:pt modelId="{0F5C29C5-3755-4E78-AE16-DE91C124B8FD}" type="pres">
      <dgm:prSet presAssocID="{1E056940-3E6F-47C2-AE0D-125AD5687E77}" presName="parTx" presStyleLbl="alignNode1" presStyleIdx="0" presStyleCnt="2">
        <dgm:presLayoutVars>
          <dgm:chMax val="0"/>
          <dgm:chPref val="0"/>
          <dgm:bulletEnabled val="1"/>
        </dgm:presLayoutVars>
      </dgm:prSet>
      <dgm:spPr/>
      <dgm:t>
        <a:bodyPr/>
        <a:lstStyle/>
        <a:p>
          <a:endParaRPr lang="en-GB"/>
        </a:p>
      </dgm:t>
    </dgm:pt>
    <dgm:pt modelId="{B838C583-9E70-4575-A827-CF7E6468D4BD}" type="pres">
      <dgm:prSet presAssocID="{1E056940-3E6F-47C2-AE0D-125AD5687E77}" presName="desTx" presStyleLbl="alignAccFollowNode1" presStyleIdx="0" presStyleCnt="2">
        <dgm:presLayoutVars>
          <dgm:bulletEnabled val="1"/>
        </dgm:presLayoutVars>
      </dgm:prSet>
      <dgm:spPr/>
      <dgm:t>
        <a:bodyPr/>
        <a:lstStyle/>
        <a:p>
          <a:endParaRPr lang="en-GB"/>
        </a:p>
      </dgm:t>
    </dgm:pt>
    <dgm:pt modelId="{CDFD1435-26E5-423A-8326-9E4017B501A9}" type="pres">
      <dgm:prSet presAssocID="{70C5A5C4-4067-4765-B3BC-E595789837AB}" presName="space" presStyleCnt="0"/>
      <dgm:spPr/>
    </dgm:pt>
    <dgm:pt modelId="{CD3D6170-DAF9-4169-B821-2E506DF33F4C}" type="pres">
      <dgm:prSet presAssocID="{BE949A98-E101-4743-9C2F-3D0394BD2EFD}" presName="composite" presStyleCnt="0"/>
      <dgm:spPr/>
    </dgm:pt>
    <dgm:pt modelId="{3BB3CFFC-F531-4B0A-B0E3-B64625089E46}" type="pres">
      <dgm:prSet presAssocID="{BE949A98-E101-4743-9C2F-3D0394BD2EFD}" presName="parTx" presStyleLbl="alignNode1" presStyleIdx="1" presStyleCnt="2">
        <dgm:presLayoutVars>
          <dgm:chMax val="0"/>
          <dgm:chPref val="0"/>
          <dgm:bulletEnabled val="1"/>
        </dgm:presLayoutVars>
      </dgm:prSet>
      <dgm:spPr/>
      <dgm:t>
        <a:bodyPr/>
        <a:lstStyle/>
        <a:p>
          <a:endParaRPr lang="en-GB"/>
        </a:p>
      </dgm:t>
    </dgm:pt>
    <dgm:pt modelId="{85DDF062-FCCD-447E-B795-BCA4502B6D17}" type="pres">
      <dgm:prSet presAssocID="{BE949A98-E101-4743-9C2F-3D0394BD2EFD}" presName="desTx" presStyleLbl="alignAccFollowNode1" presStyleIdx="1" presStyleCnt="2">
        <dgm:presLayoutVars>
          <dgm:bulletEnabled val="1"/>
        </dgm:presLayoutVars>
      </dgm:prSet>
      <dgm:spPr/>
      <dgm:t>
        <a:bodyPr/>
        <a:lstStyle/>
        <a:p>
          <a:endParaRPr lang="en-GB"/>
        </a:p>
      </dgm:t>
    </dgm:pt>
  </dgm:ptLst>
  <dgm:cxnLst>
    <dgm:cxn modelId="{5C9535F7-0950-4A26-A1BB-9F66D1903BBE}" type="presOf" srcId="{4E24D6B2-3347-42BF-8937-F270B486A08B}" destId="{85DDF062-FCCD-447E-B795-BCA4502B6D17}" srcOrd="0" destOrd="2" presId="urn:microsoft.com/office/officeart/2005/8/layout/hList1"/>
    <dgm:cxn modelId="{B024971A-617B-4B57-AE0F-2D0DF501EEAB}" type="presOf" srcId="{488E39AA-4AA3-482C-98D8-D00F58E68220}" destId="{E098189C-B11F-4DD7-8492-9111CF3B87B3}" srcOrd="0" destOrd="0" presId="urn:microsoft.com/office/officeart/2005/8/layout/hList1"/>
    <dgm:cxn modelId="{F9AABCEC-D449-473C-B775-56BE72113F25}" type="presOf" srcId="{38F1A7E6-3A36-4CF1-8F5C-A183D9B82F33}" destId="{B838C583-9E70-4575-A827-CF7E6468D4BD}" srcOrd="0" destOrd="1" presId="urn:microsoft.com/office/officeart/2005/8/layout/hList1"/>
    <dgm:cxn modelId="{7641A627-378F-440E-9E4A-3957E8CD4A34}" type="presOf" srcId="{8C6DBA93-B5E7-41AB-9D66-AE35C46D6AA8}" destId="{B838C583-9E70-4575-A827-CF7E6468D4BD}" srcOrd="0" destOrd="0" presId="urn:microsoft.com/office/officeart/2005/8/layout/hList1"/>
    <dgm:cxn modelId="{ABB58CA2-3907-4DC2-8B83-8258BF880F93}" srcId="{1E056940-3E6F-47C2-AE0D-125AD5687E77}" destId="{8CE0CAE5-9114-47FD-9CEE-D3C137086C17}" srcOrd="3" destOrd="0" parTransId="{4621FE13-57D1-4350-A2FC-9A12F25BCBE8}" sibTransId="{CD92BA89-CBC5-4B64-B567-CA76FB0C2BAA}"/>
    <dgm:cxn modelId="{EFDD135D-BAE5-444C-BDFE-B8D5D4B9D8D0}" type="presOf" srcId="{1E056940-3E6F-47C2-AE0D-125AD5687E77}" destId="{0F5C29C5-3755-4E78-AE16-DE91C124B8FD}" srcOrd="0" destOrd="0" presId="urn:microsoft.com/office/officeart/2005/8/layout/hList1"/>
    <dgm:cxn modelId="{CAE8627E-09E6-4B33-88AD-900AC3C574A3}" srcId="{1E056940-3E6F-47C2-AE0D-125AD5687E77}" destId="{38F1A7E6-3A36-4CF1-8F5C-A183D9B82F33}" srcOrd="1" destOrd="0" parTransId="{E7F75DDD-BFC7-4623-AE32-FA3E280B31D3}" sibTransId="{DC3728B4-3710-479A-82BD-55F2B8F6DBE9}"/>
    <dgm:cxn modelId="{5BC90B31-BBA0-4E4E-ACA5-5381B96FBB2B}" type="presOf" srcId="{3AEAA59C-38CC-4214-A45B-4DD8AF29DE01}" destId="{85DDF062-FCCD-447E-B795-BCA4502B6D17}" srcOrd="0" destOrd="1" presId="urn:microsoft.com/office/officeart/2005/8/layout/hList1"/>
    <dgm:cxn modelId="{14C93AB3-EE12-4731-9F04-0E2B639A445F}" srcId="{488E39AA-4AA3-482C-98D8-D00F58E68220}" destId="{1E056940-3E6F-47C2-AE0D-125AD5687E77}" srcOrd="0" destOrd="0" parTransId="{FD709A6E-A745-4853-82C9-40B5CFD6A2CF}" sibTransId="{70C5A5C4-4067-4765-B3BC-E595789837AB}"/>
    <dgm:cxn modelId="{125DD0A7-5216-462B-81EE-0A043D6C3BC7}" srcId="{BE949A98-E101-4743-9C2F-3D0394BD2EFD}" destId="{3AEAA59C-38CC-4214-A45B-4DD8AF29DE01}" srcOrd="1" destOrd="0" parTransId="{5E4D9A89-EAAB-45EB-8582-D1CAFF97969B}" sibTransId="{6EF74F4F-5022-4D9B-8CE2-6E367D39B685}"/>
    <dgm:cxn modelId="{5E84B0A9-4A88-4221-9890-3942F6687771}" type="presOf" srcId="{43798B49-CF86-461E-8E91-3AB88B42B36A}" destId="{B838C583-9E70-4575-A827-CF7E6468D4BD}" srcOrd="0" destOrd="2" presId="urn:microsoft.com/office/officeart/2005/8/layout/hList1"/>
    <dgm:cxn modelId="{DC418D84-F656-43F1-B2B2-319BB681585A}" type="presOf" srcId="{BE949A98-E101-4743-9C2F-3D0394BD2EFD}" destId="{3BB3CFFC-F531-4B0A-B0E3-B64625089E46}" srcOrd="0" destOrd="0" presId="urn:microsoft.com/office/officeart/2005/8/layout/hList1"/>
    <dgm:cxn modelId="{CEBA5672-458A-4F59-AB19-AC83B1B0A391}" srcId="{1E056940-3E6F-47C2-AE0D-125AD5687E77}" destId="{8C6DBA93-B5E7-41AB-9D66-AE35C46D6AA8}" srcOrd="0" destOrd="0" parTransId="{D10E0443-749D-499B-9B9B-2806C3AF1D53}" sibTransId="{8C5BC045-C988-4A39-98F7-40FC49326A29}"/>
    <dgm:cxn modelId="{4409DE4D-3F18-479A-BF66-3D48AA9E3110}" srcId="{1E056940-3E6F-47C2-AE0D-125AD5687E77}" destId="{43798B49-CF86-461E-8E91-3AB88B42B36A}" srcOrd="2" destOrd="0" parTransId="{C58D3DBA-095F-444F-A365-0FDA99358206}" sibTransId="{66C3A9A6-0F40-4B84-8202-717435F33BDB}"/>
    <dgm:cxn modelId="{664A9DD9-C136-40EC-84C0-A880F005661C}" srcId="{BE949A98-E101-4743-9C2F-3D0394BD2EFD}" destId="{5CC714E1-E351-473F-8AB5-D3B35CE5CCAE}" srcOrd="0" destOrd="0" parTransId="{6345CAC7-B90E-4DF7-A9E2-565C2B79DB30}" sibTransId="{0249A6F3-D739-45A9-B428-7ECB1031C9C3}"/>
    <dgm:cxn modelId="{0A9C1603-5C3C-4E9A-B8B3-0B1B6EF6FE57}" type="presOf" srcId="{8CE0CAE5-9114-47FD-9CEE-D3C137086C17}" destId="{B838C583-9E70-4575-A827-CF7E6468D4BD}" srcOrd="0" destOrd="3" presId="urn:microsoft.com/office/officeart/2005/8/layout/hList1"/>
    <dgm:cxn modelId="{5C828B8B-4842-432E-8A4B-B8BEE8FAF70F}" srcId="{BE949A98-E101-4743-9C2F-3D0394BD2EFD}" destId="{4E24D6B2-3347-42BF-8937-F270B486A08B}" srcOrd="2" destOrd="0" parTransId="{A46C34DF-D8CC-46DF-9F97-F8AC898637D4}" sibTransId="{33CE9AAD-BF3A-4350-BC78-BF85E24D2353}"/>
    <dgm:cxn modelId="{BD60F5EC-FE67-4F38-AAE9-28EEB2D35E0B}" srcId="{488E39AA-4AA3-482C-98D8-D00F58E68220}" destId="{BE949A98-E101-4743-9C2F-3D0394BD2EFD}" srcOrd="1" destOrd="0" parTransId="{9772FBB6-C2F6-490B-BDEC-16C10014433D}" sibTransId="{5F2B279E-14FA-4119-A145-F8E989FEEA90}"/>
    <dgm:cxn modelId="{C10162BA-552C-4346-A68B-A9374ACAF6D5}" type="presOf" srcId="{5CC714E1-E351-473F-8AB5-D3B35CE5CCAE}" destId="{85DDF062-FCCD-447E-B795-BCA4502B6D17}" srcOrd="0" destOrd="0" presId="urn:microsoft.com/office/officeart/2005/8/layout/hList1"/>
    <dgm:cxn modelId="{A19325A7-7E1E-41F3-BFC0-61ED6AE5851D}" type="presParOf" srcId="{E098189C-B11F-4DD7-8492-9111CF3B87B3}" destId="{DE2A03A8-72EA-4FD4-857C-97769981C30A}" srcOrd="0" destOrd="0" presId="urn:microsoft.com/office/officeart/2005/8/layout/hList1"/>
    <dgm:cxn modelId="{AFE67E6B-727A-4BA3-9CFE-39D05900A3A8}" type="presParOf" srcId="{DE2A03A8-72EA-4FD4-857C-97769981C30A}" destId="{0F5C29C5-3755-4E78-AE16-DE91C124B8FD}" srcOrd="0" destOrd="0" presId="urn:microsoft.com/office/officeart/2005/8/layout/hList1"/>
    <dgm:cxn modelId="{2EE7461C-907D-45DE-92AD-3A86A1CCCA06}" type="presParOf" srcId="{DE2A03A8-72EA-4FD4-857C-97769981C30A}" destId="{B838C583-9E70-4575-A827-CF7E6468D4BD}" srcOrd="1" destOrd="0" presId="urn:microsoft.com/office/officeart/2005/8/layout/hList1"/>
    <dgm:cxn modelId="{BF14D4ED-8701-40F4-8832-4817FA781B02}" type="presParOf" srcId="{E098189C-B11F-4DD7-8492-9111CF3B87B3}" destId="{CDFD1435-26E5-423A-8326-9E4017B501A9}" srcOrd="1" destOrd="0" presId="urn:microsoft.com/office/officeart/2005/8/layout/hList1"/>
    <dgm:cxn modelId="{E3B96110-BF74-4FC6-B7D6-8F53BDE850D1}" type="presParOf" srcId="{E098189C-B11F-4DD7-8492-9111CF3B87B3}" destId="{CD3D6170-DAF9-4169-B821-2E506DF33F4C}" srcOrd="2" destOrd="0" presId="urn:microsoft.com/office/officeart/2005/8/layout/hList1"/>
    <dgm:cxn modelId="{86AB3F2F-3350-4354-9DE2-FF55420FA74A}" type="presParOf" srcId="{CD3D6170-DAF9-4169-B821-2E506DF33F4C}" destId="{3BB3CFFC-F531-4B0A-B0E3-B64625089E46}" srcOrd="0" destOrd="0" presId="urn:microsoft.com/office/officeart/2005/8/layout/hList1"/>
    <dgm:cxn modelId="{BC2B165D-4B9C-49B2-94BA-F08409D2DAE6}" type="presParOf" srcId="{CD3D6170-DAF9-4169-B821-2E506DF33F4C}" destId="{85DDF062-FCCD-447E-B795-BCA4502B6D17}"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E90F077-F408-4822-BF90-101ABE6E8821}" type="doc">
      <dgm:prSet loTypeId="urn:microsoft.com/office/officeart/2009/3/layout/PlusandMinus" loCatId="relationship" qsTypeId="urn:microsoft.com/office/officeart/2005/8/quickstyle/simple4" qsCatId="simple" csTypeId="urn:microsoft.com/office/officeart/2005/8/colors/colorful3" csCatId="colorful" phldr="1"/>
      <dgm:spPr/>
      <dgm:t>
        <a:bodyPr/>
        <a:lstStyle/>
        <a:p>
          <a:endParaRPr lang="en-GB"/>
        </a:p>
      </dgm:t>
    </dgm:pt>
    <dgm:pt modelId="{DF27E1E5-661B-45DC-8CD5-F51C5E3582F5}">
      <dgm:prSet phldrT="[Text]"/>
      <dgm:spPr/>
      <dgm:t>
        <a:bodyPr/>
        <a:lstStyle/>
        <a:p>
          <a:r>
            <a:rPr lang="ru-RU" b="1" dirty="0" smtClean="0">
              <a:latin typeface="Arial" panose="020B0604020202020204" pitchFamily="34" charset="0"/>
              <a:cs typeface="Arial" panose="020B0604020202020204" pitchFamily="34" charset="0"/>
            </a:rPr>
            <a:t>Avantages</a:t>
          </a:r>
          <a:endParaRPr lang="en-GB" b="1" dirty="0">
            <a:latin typeface="Arial" panose="020B0604020202020204" pitchFamily="34" charset="0"/>
            <a:cs typeface="Arial" panose="020B0604020202020204" pitchFamily="34" charset="0"/>
          </a:endParaRPr>
        </a:p>
      </dgm:t>
    </dgm:pt>
    <dgm:pt modelId="{D3237527-C18B-4CB7-9EED-773B1F7C8A47}" type="parTrans" cxnId="{5DE697F9-38E1-4562-B185-0C9CBA5B28C2}">
      <dgm:prSet/>
      <dgm:spPr/>
      <dgm:t>
        <a:bodyPr/>
        <a:lstStyle/>
        <a:p>
          <a:endParaRPr lang="en-GB"/>
        </a:p>
      </dgm:t>
    </dgm:pt>
    <dgm:pt modelId="{B79ABE37-13FF-41F8-B69F-5AA6604640E6}" type="sibTrans" cxnId="{5DE697F9-38E1-4562-B185-0C9CBA5B28C2}">
      <dgm:prSet/>
      <dgm:spPr/>
      <dgm:t>
        <a:bodyPr/>
        <a:lstStyle/>
        <a:p>
          <a:endParaRPr lang="en-GB"/>
        </a:p>
      </dgm:t>
    </dgm:pt>
    <dgm:pt modelId="{F5A37288-84BE-45FE-9235-A721D0A100C2}">
      <dgm:prSet phldrT="[Text]"/>
      <dgm:spPr/>
      <dgm:t>
        <a:bodyPr/>
        <a:lstStyle/>
        <a:p>
          <a:r>
            <a:rPr lang="ru-RU" b="1" dirty="0" smtClean="0">
              <a:latin typeface="Arial" panose="020B0604020202020204" pitchFamily="34" charset="0"/>
              <a:cs typeface="Arial" panose="020B0604020202020204" pitchFamily="34" charset="0"/>
            </a:rPr>
            <a:t>Inconvénients</a:t>
          </a:r>
          <a:endParaRPr lang="en-GB" b="1" dirty="0">
            <a:latin typeface="Arial" panose="020B0604020202020204" pitchFamily="34" charset="0"/>
            <a:cs typeface="Arial" panose="020B0604020202020204" pitchFamily="34" charset="0"/>
          </a:endParaRPr>
        </a:p>
      </dgm:t>
    </dgm:pt>
    <dgm:pt modelId="{EB6B0F31-C69C-46A4-B5E2-DDADAA180A53}" type="parTrans" cxnId="{9AD946D9-9AE2-48D5-9676-67CD47F44C3C}">
      <dgm:prSet/>
      <dgm:spPr/>
      <dgm:t>
        <a:bodyPr/>
        <a:lstStyle/>
        <a:p>
          <a:endParaRPr lang="en-GB"/>
        </a:p>
      </dgm:t>
    </dgm:pt>
    <dgm:pt modelId="{49891DE1-FB8F-4DFA-9562-6EB1D94E4BE1}" type="sibTrans" cxnId="{9AD946D9-9AE2-48D5-9676-67CD47F44C3C}">
      <dgm:prSet/>
      <dgm:spPr/>
      <dgm:t>
        <a:bodyPr/>
        <a:lstStyle/>
        <a:p>
          <a:endParaRPr lang="en-GB"/>
        </a:p>
      </dgm:t>
    </dgm:pt>
    <dgm:pt modelId="{34D5F31D-B3E4-46B6-8EA0-75FAC0188940}">
      <dgm:prSet/>
      <dgm:spPr/>
      <dgm:t>
        <a:bodyPr/>
        <a:lstStyle/>
        <a:p>
          <a:r>
            <a:rPr lang="ru-RU" dirty="0" smtClean="0">
              <a:latin typeface="Arial" panose="020B0604020202020204" pitchFamily="34" charset="0"/>
              <a:cs typeface="Arial" panose="020B0604020202020204" pitchFamily="34" charset="0"/>
            </a:rPr>
            <a:t>Moins de patients</a:t>
          </a:r>
          <a:endParaRPr lang="en-GB" dirty="0">
            <a:latin typeface="Arial" panose="020B0604020202020204" pitchFamily="34" charset="0"/>
            <a:cs typeface="Arial" panose="020B0604020202020204" pitchFamily="34" charset="0"/>
          </a:endParaRPr>
        </a:p>
      </dgm:t>
    </dgm:pt>
    <dgm:pt modelId="{614651C5-29EC-405D-8E27-1AEC521FC9E8}" type="parTrans" cxnId="{25BDF243-9912-4402-9DF1-90EB9A741D4C}">
      <dgm:prSet/>
      <dgm:spPr/>
      <dgm:t>
        <a:bodyPr/>
        <a:lstStyle/>
        <a:p>
          <a:endParaRPr lang="en-GB"/>
        </a:p>
      </dgm:t>
    </dgm:pt>
    <dgm:pt modelId="{104B4C33-6B49-4EA2-A1D7-1C6BA6AC8A99}" type="sibTrans" cxnId="{25BDF243-9912-4402-9DF1-90EB9A741D4C}">
      <dgm:prSet/>
      <dgm:spPr/>
      <dgm:t>
        <a:bodyPr/>
        <a:lstStyle/>
        <a:p>
          <a:endParaRPr lang="en-GB"/>
        </a:p>
      </dgm:t>
    </dgm:pt>
    <dgm:pt modelId="{176B4C5C-022D-4BD7-8F6A-99C18B85DBE4}">
      <dgm:prSet/>
      <dgm:spPr/>
      <dgm:t>
        <a:bodyPr/>
        <a:lstStyle/>
        <a:p>
          <a:r>
            <a:rPr lang="ru-RU" dirty="0" smtClean="0">
              <a:latin typeface="Arial" panose="020B0604020202020204" pitchFamily="34" charset="0"/>
              <a:cs typeface="Arial" panose="020B0604020202020204" pitchFamily="34" charset="0"/>
            </a:rPr>
            <a:t>Globalement, le temps requis pour la </a:t>
          </a:r>
          <a:r>
            <a:rPr lang="ru-RU" smtClean="0">
              <a:latin typeface="Arial" panose="020B0604020202020204" pitchFamily="34" charset="0"/>
              <a:cs typeface="Arial" panose="020B0604020202020204" pitchFamily="34" charset="0"/>
            </a:rPr>
            <a:t>découverte d’un </a:t>
          </a:r>
          <a:r>
            <a:rPr lang="ru-RU" dirty="0" smtClean="0">
              <a:latin typeface="Arial" panose="020B0604020202020204" pitchFamily="34" charset="0"/>
              <a:cs typeface="Arial" panose="020B0604020202020204" pitchFamily="34" charset="0"/>
            </a:rPr>
            <a:t>médicament est réduit</a:t>
          </a:r>
          <a:endParaRPr lang="en-GB" dirty="0">
            <a:latin typeface="Arial" panose="020B0604020202020204" pitchFamily="34" charset="0"/>
            <a:cs typeface="Arial" panose="020B0604020202020204" pitchFamily="34" charset="0"/>
          </a:endParaRPr>
        </a:p>
      </dgm:t>
    </dgm:pt>
    <dgm:pt modelId="{CD21D392-6A82-4C28-ACD0-573397FF4235}" type="parTrans" cxnId="{720690AE-6E2A-47E6-8F6F-9B3ADB302D67}">
      <dgm:prSet/>
      <dgm:spPr/>
      <dgm:t>
        <a:bodyPr/>
        <a:lstStyle/>
        <a:p>
          <a:endParaRPr lang="en-GB"/>
        </a:p>
      </dgm:t>
    </dgm:pt>
    <dgm:pt modelId="{13503331-4BEC-4876-B547-68AA628B39EE}" type="sibTrans" cxnId="{720690AE-6E2A-47E6-8F6F-9B3ADB302D67}">
      <dgm:prSet/>
      <dgm:spPr/>
      <dgm:t>
        <a:bodyPr/>
        <a:lstStyle/>
        <a:p>
          <a:endParaRPr lang="en-GB"/>
        </a:p>
      </dgm:t>
    </dgm:pt>
    <dgm:pt modelId="{2D95905F-8D6E-48EE-B8FF-9341272956E4}">
      <dgm:prSet/>
      <dgm:spPr/>
      <dgm:t>
        <a:bodyPr/>
        <a:lstStyle/>
        <a:p>
          <a:r>
            <a:rPr lang="ru-RU" dirty="0" smtClean="0">
              <a:latin typeface="Arial" panose="020B0604020202020204" pitchFamily="34" charset="0"/>
              <a:cs typeface="Arial" panose="020B0604020202020204" pitchFamily="34" charset="0"/>
            </a:rPr>
            <a:t>Moins de </a:t>
          </a:r>
          <a:r>
            <a:rPr lang="ru-RU" smtClean="0">
              <a:latin typeface="Arial" panose="020B0604020202020204" pitchFamily="34" charset="0"/>
              <a:cs typeface="Arial" panose="020B0604020202020204" pitchFamily="34" charset="0"/>
            </a:rPr>
            <a:t>demandes d’AMM et d’approbations </a:t>
          </a:r>
          <a:r>
            <a:rPr lang="ru-RU" dirty="0" smtClean="0">
              <a:latin typeface="Arial" panose="020B0604020202020204" pitchFamily="34" charset="0"/>
              <a:cs typeface="Arial" panose="020B0604020202020204" pitchFamily="34" charset="0"/>
            </a:rPr>
            <a:t>requises</a:t>
          </a:r>
          <a:endParaRPr lang="en-GB" dirty="0">
            <a:latin typeface="Arial" panose="020B0604020202020204" pitchFamily="34" charset="0"/>
            <a:cs typeface="Arial" panose="020B0604020202020204" pitchFamily="34" charset="0"/>
          </a:endParaRPr>
        </a:p>
      </dgm:t>
    </dgm:pt>
    <dgm:pt modelId="{33F69327-F914-4598-8207-71755930CBC3}" type="parTrans" cxnId="{39148313-506C-4308-B74A-157FA76B3DA1}">
      <dgm:prSet/>
      <dgm:spPr/>
      <dgm:t>
        <a:bodyPr/>
        <a:lstStyle/>
        <a:p>
          <a:endParaRPr lang="en-GB"/>
        </a:p>
      </dgm:t>
    </dgm:pt>
    <dgm:pt modelId="{E6820FC3-4AB5-4EE3-954A-5089E7AAB1AE}" type="sibTrans" cxnId="{39148313-506C-4308-B74A-157FA76B3DA1}">
      <dgm:prSet/>
      <dgm:spPr/>
      <dgm:t>
        <a:bodyPr/>
        <a:lstStyle/>
        <a:p>
          <a:endParaRPr lang="en-GB"/>
        </a:p>
      </dgm:t>
    </dgm:pt>
    <dgm:pt modelId="{1BF64C96-B1D0-47C1-811D-4741153414A6}">
      <dgm:prSet/>
      <dgm:spPr/>
      <dgm:t>
        <a:bodyPr/>
        <a:lstStyle/>
        <a:p>
          <a:r>
            <a:rPr lang="ru-RU" dirty="0" smtClean="0">
              <a:latin typeface="Arial" panose="020B0604020202020204" pitchFamily="34" charset="0"/>
              <a:cs typeface="Arial" panose="020B0604020202020204" pitchFamily="34" charset="0"/>
            </a:rPr>
            <a:t>Flexible : </a:t>
          </a:r>
          <a:r>
            <a:rPr lang="ru-RU" smtClean="0">
              <a:latin typeface="Arial" panose="020B0604020202020204" pitchFamily="34" charset="0"/>
              <a:cs typeface="Arial" panose="020B0604020202020204" pitchFamily="34" charset="0"/>
            </a:rPr>
            <a:t>possibilité d’ajouter </a:t>
          </a:r>
          <a:r>
            <a:rPr lang="ru-RU" dirty="0" smtClean="0">
              <a:latin typeface="Arial" panose="020B0604020202020204" pitchFamily="34" charset="0"/>
              <a:cs typeface="Arial" panose="020B0604020202020204" pitchFamily="34" charset="0"/>
            </a:rPr>
            <a:t>ou de supprimer des bras</a:t>
          </a:r>
          <a:endParaRPr lang="en-GB" dirty="0">
            <a:latin typeface="Arial" panose="020B0604020202020204" pitchFamily="34" charset="0"/>
            <a:cs typeface="Arial" panose="020B0604020202020204" pitchFamily="34" charset="0"/>
          </a:endParaRPr>
        </a:p>
      </dgm:t>
    </dgm:pt>
    <dgm:pt modelId="{344D7F21-DA02-4E2A-AC71-FDEDEF63E2BE}" type="parTrans" cxnId="{F64B8D72-9296-43FC-ABFC-90D9E5659BB1}">
      <dgm:prSet/>
      <dgm:spPr/>
      <dgm:t>
        <a:bodyPr/>
        <a:lstStyle/>
        <a:p>
          <a:endParaRPr lang="en-GB"/>
        </a:p>
      </dgm:t>
    </dgm:pt>
    <dgm:pt modelId="{44E37EEE-B8C7-4126-9151-26E1F75B9473}" type="sibTrans" cxnId="{F64B8D72-9296-43FC-ABFC-90D9E5659BB1}">
      <dgm:prSet/>
      <dgm:spPr/>
      <dgm:t>
        <a:bodyPr/>
        <a:lstStyle/>
        <a:p>
          <a:endParaRPr lang="en-GB"/>
        </a:p>
      </dgm:t>
    </dgm:pt>
    <dgm:pt modelId="{FD787958-4122-46B8-9795-46A6BA57BE8D}">
      <dgm:prSet/>
      <dgm:spPr/>
      <dgm:t>
        <a:bodyPr/>
        <a:lstStyle/>
        <a:p>
          <a:r>
            <a:rPr lang="ru-RU" dirty="0" smtClean="0">
              <a:latin typeface="Arial" panose="020B0604020202020204" pitchFamily="34" charset="0"/>
              <a:cs typeface="Arial" panose="020B0604020202020204" pitchFamily="34" charset="0"/>
            </a:rPr>
            <a:t>Coût réduit</a:t>
          </a:r>
          <a:endParaRPr lang="en-GB" dirty="0">
            <a:latin typeface="Arial" panose="020B0604020202020204" pitchFamily="34" charset="0"/>
            <a:cs typeface="Arial" panose="020B0604020202020204" pitchFamily="34" charset="0"/>
          </a:endParaRPr>
        </a:p>
      </dgm:t>
    </dgm:pt>
    <dgm:pt modelId="{3A989F19-D32B-4ACD-AB2C-D0444E5B606E}" type="parTrans" cxnId="{C291B298-C387-441C-826C-3A7CE4826309}">
      <dgm:prSet/>
      <dgm:spPr/>
      <dgm:t>
        <a:bodyPr/>
        <a:lstStyle/>
        <a:p>
          <a:endParaRPr lang="en-GB"/>
        </a:p>
      </dgm:t>
    </dgm:pt>
    <dgm:pt modelId="{FB680E25-2A96-4467-802A-B1F95F0E65D5}" type="sibTrans" cxnId="{C291B298-C387-441C-826C-3A7CE4826309}">
      <dgm:prSet/>
      <dgm:spPr/>
      <dgm:t>
        <a:bodyPr/>
        <a:lstStyle/>
        <a:p>
          <a:endParaRPr lang="en-GB"/>
        </a:p>
      </dgm:t>
    </dgm:pt>
    <dgm:pt modelId="{A627EAF2-6BCC-4BF9-A731-40A53B73C504}">
      <dgm:prSet phldrT="[Text]"/>
      <dgm:spPr/>
      <dgm:t>
        <a:bodyPr/>
        <a:lstStyle/>
        <a:p>
          <a:r>
            <a:rPr lang="ru-RU" dirty="0" smtClean="0">
              <a:latin typeface="Arial" panose="020B0604020202020204" pitchFamily="34" charset="0"/>
              <a:cs typeface="Arial" panose="020B0604020202020204" pitchFamily="34" charset="0"/>
            </a:rPr>
            <a:t>Caractéristiques opérationnelles complexes</a:t>
          </a:r>
          <a:endParaRPr lang="en-GB" dirty="0">
            <a:latin typeface="Arial" panose="020B0604020202020204" pitchFamily="34" charset="0"/>
            <a:cs typeface="Arial" panose="020B0604020202020204" pitchFamily="34" charset="0"/>
          </a:endParaRPr>
        </a:p>
      </dgm:t>
    </dgm:pt>
    <dgm:pt modelId="{C2B0AB83-AE82-4563-8A8C-882FF987D5F7}" type="parTrans" cxnId="{ED7DCC84-041E-486F-8369-C8251B26A57B}">
      <dgm:prSet/>
      <dgm:spPr/>
      <dgm:t>
        <a:bodyPr/>
        <a:lstStyle/>
        <a:p>
          <a:endParaRPr lang="en-GB"/>
        </a:p>
      </dgm:t>
    </dgm:pt>
    <dgm:pt modelId="{DF00B71B-B381-42C6-9AE7-F3DEFE34BC5D}" type="sibTrans" cxnId="{ED7DCC84-041E-486F-8369-C8251B26A57B}">
      <dgm:prSet/>
      <dgm:spPr/>
      <dgm:t>
        <a:bodyPr/>
        <a:lstStyle/>
        <a:p>
          <a:endParaRPr lang="en-GB"/>
        </a:p>
      </dgm:t>
    </dgm:pt>
    <dgm:pt modelId="{A2A52509-B2C0-4572-8668-140A50537894}">
      <dgm:prSet phldrT="[Text]"/>
      <dgm:spPr/>
      <dgm:t>
        <a:bodyPr/>
        <a:lstStyle/>
        <a:p>
          <a:r>
            <a:rPr lang="ru-RU" dirty="0" smtClean="0">
              <a:latin typeface="Arial" panose="020B0604020202020204" pitchFamily="34" charset="0"/>
              <a:cs typeface="Arial" panose="020B0604020202020204" pitchFamily="34" charset="0"/>
            </a:rPr>
            <a:t>Nombre de patients requis</a:t>
          </a:r>
          <a:endParaRPr lang="en-GB" dirty="0">
            <a:latin typeface="Arial" panose="020B0604020202020204" pitchFamily="34" charset="0"/>
            <a:cs typeface="Arial" panose="020B0604020202020204" pitchFamily="34" charset="0"/>
          </a:endParaRPr>
        </a:p>
      </dgm:t>
    </dgm:pt>
    <dgm:pt modelId="{9E0CC23D-44A6-4915-9FB8-0DFFCB6CE558}" type="parTrans" cxnId="{EDED9146-2EA3-45FA-8F94-25C28B07E1E7}">
      <dgm:prSet/>
      <dgm:spPr/>
      <dgm:t>
        <a:bodyPr/>
        <a:lstStyle/>
        <a:p>
          <a:endParaRPr lang="en-GB"/>
        </a:p>
      </dgm:t>
    </dgm:pt>
    <dgm:pt modelId="{47617642-0AD7-457B-ABD8-B6FAD0D219D2}" type="sibTrans" cxnId="{EDED9146-2EA3-45FA-8F94-25C28B07E1E7}">
      <dgm:prSet/>
      <dgm:spPr/>
      <dgm:t>
        <a:bodyPr/>
        <a:lstStyle/>
        <a:p>
          <a:endParaRPr lang="en-GB"/>
        </a:p>
      </dgm:t>
    </dgm:pt>
    <dgm:pt modelId="{D48DFC23-10A2-45C4-8BCB-E8C015D32C50}">
      <dgm:prSet phldrT="[Text]"/>
      <dgm:spPr/>
      <dgm:t>
        <a:bodyPr/>
        <a:lstStyle/>
        <a:p>
          <a:r>
            <a:rPr lang="ru-RU" dirty="0" smtClean="0">
              <a:latin typeface="Arial" panose="020B0604020202020204" pitchFamily="34" charset="0"/>
              <a:cs typeface="Arial" panose="020B0604020202020204" pitchFamily="34" charset="0"/>
            </a:rPr>
            <a:t>Durée </a:t>
          </a:r>
          <a:r>
            <a:rPr lang="ru-RU" smtClean="0">
              <a:latin typeface="Arial" panose="020B0604020202020204" pitchFamily="34" charset="0"/>
              <a:cs typeface="Arial" panose="020B0604020202020204" pitchFamily="34" charset="0"/>
            </a:rPr>
            <a:t>de l’essai</a:t>
          </a:r>
          <a:endParaRPr lang="en-GB" dirty="0">
            <a:latin typeface="Arial" panose="020B0604020202020204" pitchFamily="34" charset="0"/>
            <a:cs typeface="Arial" panose="020B0604020202020204" pitchFamily="34" charset="0"/>
          </a:endParaRPr>
        </a:p>
      </dgm:t>
    </dgm:pt>
    <dgm:pt modelId="{F76B4D42-7B3E-4DC0-8D61-7729930694B8}" type="parTrans" cxnId="{029F5D0B-449C-45A4-8159-3D4D9DD81650}">
      <dgm:prSet/>
      <dgm:spPr/>
      <dgm:t>
        <a:bodyPr/>
        <a:lstStyle/>
        <a:p>
          <a:endParaRPr lang="en-GB"/>
        </a:p>
      </dgm:t>
    </dgm:pt>
    <dgm:pt modelId="{AF268E0C-70A1-44FE-9A1C-E260677B0EA5}" type="sibTrans" cxnId="{029F5D0B-449C-45A4-8159-3D4D9DD81650}">
      <dgm:prSet/>
      <dgm:spPr/>
      <dgm:t>
        <a:bodyPr/>
        <a:lstStyle/>
        <a:p>
          <a:endParaRPr lang="en-GB"/>
        </a:p>
      </dgm:t>
    </dgm:pt>
    <dgm:pt modelId="{6A847A8D-46D6-4102-9CF6-56B3E107C73A}">
      <dgm:prSet phldrT="[Text]"/>
      <dgm:spPr/>
      <dgm:t>
        <a:bodyPr/>
        <a:lstStyle/>
        <a:p>
          <a:r>
            <a:rPr lang="ru-RU" dirty="0" smtClean="0">
              <a:latin typeface="Arial" panose="020B0604020202020204" pitchFamily="34" charset="0"/>
              <a:cs typeface="Arial" panose="020B0604020202020204" pitchFamily="34" charset="0"/>
            </a:rPr>
            <a:t>Recrutement </a:t>
          </a:r>
          <a:r>
            <a:rPr lang="ru-RU" smtClean="0">
              <a:latin typeface="Arial" panose="020B0604020202020204" pitchFamily="34" charset="0"/>
              <a:cs typeface="Arial" panose="020B0604020202020204" pitchFamily="34" charset="0"/>
            </a:rPr>
            <a:t>continuel </a:t>
          </a:r>
          <a:r>
            <a:rPr lang="en-US" smtClean="0">
              <a:latin typeface="Arial" panose="020B0604020202020204" pitchFamily="34" charset="0"/>
              <a:cs typeface="Arial" panose="020B0604020202020204" pitchFamily="34" charset="0"/>
            </a:rPr>
            <a:t/>
          </a:r>
          <a:br>
            <a:rPr lang="en-US" smtClean="0">
              <a:latin typeface="Arial" panose="020B0604020202020204" pitchFamily="34" charset="0"/>
              <a:cs typeface="Arial" panose="020B0604020202020204" pitchFamily="34" charset="0"/>
            </a:rPr>
          </a:br>
          <a:r>
            <a:rPr lang="ru-RU" smtClean="0">
              <a:latin typeface="Arial" panose="020B0604020202020204" pitchFamily="34" charset="0"/>
              <a:cs typeface="Arial" panose="020B0604020202020204" pitchFamily="34" charset="0"/>
            </a:rPr>
            <a:t>dans </a:t>
          </a:r>
          <a:r>
            <a:rPr lang="ru-RU" dirty="0" smtClean="0">
              <a:latin typeface="Arial" panose="020B0604020202020204" pitchFamily="34" charset="0"/>
              <a:cs typeface="Arial" panose="020B0604020202020204" pitchFamily="34" charset="0"/>
            </a:rPr>
            <a:t>le bras de contrôle</a:t>
          </a:r>
          <a:endParaRPr lang="en-GB" dirty="0">
            <a:latin typeface="Arial" panose="020B0604020202020204" pitchFamily="34" charset="0"/>
            <a:cs typeface="Arial" panose="020B0604020202020204" pitchFamily="34" charset="0"/>
          </a:endParaRPr>
        </a:p>
      </dgm:t>
    </dgm:pt>
    <dgm:pt modelId="{F21AF0EB-402E-4168-B539-AC7B37B4B6A3}" type="parTrans" cxnId="{27FC2964-A3F3-4211-993F-317BDAB3DA8F}">
      <dgm:prSet/>
      <dgm:spPr/>
      <dgm:t>
        <a:bodyPr/>
        <a:lstStyle/>
        <a:p>
          <a:endParaRPr lang="en-GB"/>
        </a:p>
      </dgm:t>
    </dgm:pt>
    <dgm:pt modelId="{D29B84F6-0EE7-4F84-85A3-AA3F0BB2D568}" type="sibTrans" cxnId="{27FC2964-A3F3-4211-993F-317BDAB3DA8F}">
      <dgm:prSet/>
      <dgm:spPr/>
      <dgm:t>
        <a:bodyPr/>
        <a:lstStyle/>
        <a:p>
          <a:endParaRPr lang="en-GB"/>
        </a:p>
      </dgm:t>
    </dgm:pt>
    <dgm:pt modelId="{5D5D66C0-F513-46DC-9AB0-CBD57B10D3F9}">
      <dgm:prSet phldrT="[Text]"/>
      <dgm:spPr/>
      <dgm:t>
        <a:bodyPr/>
        <a:lstStyle/>
        <a:p>
          <a:r>
            <a:rPr lang="ru-RU" dirty="0" smtClean="0">
              <a:latin typeface="Arial" panose="020B0604020202020204" pitchFamily="34" charset="0"/>
              <a:cs typeface="Arial" panose="020B0604020202020204" pitchFamily="34" charset="0"/>
            </a:rPr>
            <a:t>Pas de comparaison </a:t>
          </a:r>
          <a:r>
            <a:rPr lang="ru-RU" smtClean="0">
              <a:latin typeface="Arial" panose="020B0604020202020204" pitchFamily="34" charset="0"/>
              <a:cs typeface="Arial" panose="020B0604020202020204" pitchFamily="34" charset="0"/>
            </a:rPr>
            <a:t>entre </a:t>
          </a:r>
          <a:r>
            <a:rPr lang="en-US" smtClean="0">
              <a:latin typeface="Arial" panose="020B0604020202020204" pitchFamily="34" charset="0"/>
              <a:cs typeface="Arial" panose="020B0604020202020204" pitchFamily="34" charset="0"/>
            </a:rPr>
            <a:t/>
          </a:r>
          <a:br>
            <a:rPr lang="en-US" smtClean="0">
              <a:latin typeface="Arial" panose="020B0604020202020204" pitchFamily="34" charset="0"/>
              <a:cs typeface="Arial" panose="020B0604020202020204" pitchFamily="34" charset="0"/>
            </a:rPr>
          </a:br>
          <a:r>
            <a:rPr lang="ru-RU" smtClean="0">
              <a:latin typeface="Arial" panose="020B0604020202020204" pitchFamily="34" charset="0"/>
              <a:cs typeface="Arial" panose="020B0604020202020204" pitchFamily="34" charset="0"/>
            </a:rPr>
            <a:t>les </a:t>
          </a:r>
          <a:r>
            <a:rPr lang="ru-RU" dirty="0" smtClean="0">
              <a:latin typeface="Arial" panose="020B0604020202020204" pitchFamily="34" charset="0"/>
              <a:cs typeface="Arial" panose="020B0604020202020204" pitchFamily="34" charset="0"/>
            </a:rPr>
            <a:t>bras expérimentaux</a:t>
          </a:r>
          <a:endParaRPr lang="en-GB" dirty="0">
            <a:latin typeface="Arial" panose="020B0604020202020204" pitchFamily="34" charset="0"/>
            <a:cs typeface="Arial" panose="020B0604020202020204" pitchFamily="34" charset="0"/>
          </a:endParaRPr>
        </a:p>
      </dgm:t>
    </dgm:pt>
    <dgm:pt modelId="{99CBF290-EEE9-478B-ACA1-E1D50012E443}" type="parTrans" cxnId="{3515B374-8471-4169-8949-BAF90646448B}">
      <dgm:prSet/>
      <dgm:spPr/>
      <dgm:t>
        <a:bodyPr/>
        <a:lstStyle/>
        <a:p>
          <a:endParaRPr lang="en-GB"/>
        </a:p>
      </dgm:t>
    </dgm:pt>
    <dgm:pt modelId="{46E154B4-FEE5-4499-BCE0-B4695B6FC8D3}" type="sibTrans" cxnId="{3515B374-8471-4169-8949-BAF90646448B}">
      <dgm:prSet/>
      <dgm:spPr/>
      <dgm:t>
        <a:bodyPr/>
        <a:lstStyle/>
        <a:p>
          <a:endParaRPr lang="en-GB"/>
        </a:p>
      </dgm:t>
    </dgm:pt>
    <dgm:pt modelId="{FB0799DE-A923-42A4-8BF6-66A3ED17F540}" type="pres">
      <dgm:prSet presAssocID="{FE90F077-F408-4822-BF90-101ABE6E8821}" presName="Name0" presStyleCnt="0">
        <dgm:presLayoutVars>
          <dgm:chMax val="2"/>
          <dgm:chPref val="2"/>
          <dgm:dir/>
          <dgm:animOne/>
          <dgm:resizeHandles val="exact"/>
        </dgm:presLayoutVars>
      </dgm:prSet>
      <dgm:spPr/>
      <dgm:t>
        <a:bodyPr/>
        <a:lstStyle/>
        <a:p>
          <a:endParaRPr lang="en-GB"/>
        </a:p>
      </dgm:t>
    </dgm:pt>
    <dgm:pt modelId="{8EF77ACD-74B1-48FC-BC35-412F9252DF3C}" type="pres">
      <dgm:prSet presAssocID="{FE90F077-F408-4822-BF90-101ABE6E8821}" presName="Background" presStyleLbl="bgImgPlace1" presStyleIdx="0" presStyleCnt="1"/>
      <dgm:spPr/>
    </dgm:pt>
    <dgm:pt modelId="{56D3F782-C238-42C5-A75D-754BFC7E1969}" type="pres">
      <dgm:prSet presAssocID="{FE90F077-F408-4822-BF90-101ABE6E8821}" presName="ParentText1" presStyleLbl="revTx" presStyleIdx="0" presStyleCnt="2">
        <dgm:presLayoutVars>
          <dgm:chMax val="0"/>
          <dgm:chPref val="0"/>
          <dgm:bulletEnabled val="1"/>
        </dgm:presLayoutVars>
      </dgm:prSet>
      <dgm:spPr/>
      <dgm:t>
        <a:bodyPr/>
        <a:lstStyle/>
        <a:p>
          <a:endParaRPr lang="en-GB"/>
        </a:p>
      </dgm:t>
    </dgm:pt>
    <dgm:pt modelId="{68B29CA4-0DD1-4191-BA25-5FE6B178B981}" type="pres">
      <dgm:prSet presAssocID="{FE90F077-F408-4822-BF90-101ABE6E8821}" presName="ParentText2" presStyleLbl="revTx" presStyleIdx="1" presStyleCnt="2" custLinFactNeighborX="3122">
        <dgm:presLayoutVars>
          <dgm:chMax val="0"/>
          <dgm:chPref val="0"/>
          <dgm:bulletEnabled val="1"/>
        </dgm:presLayoutVars>
      </dgm:prSet>
      <dgm:spPr/>
      <dgm:t>
        <a:bodyPr/>
        <a:lstStyle/>
        <a:p>
          <a:endParaRPr lang="en-GB"/>
        </a:p>
      </dgm:t>
    </dgm:pt>
    <dgm:pt modelId="{4DFA3C3E-1148-42C0-81C7-434791D58387}" type="pres">
      <dgm:prSet presAssocID="{FE90F077-F408-4822-BF90-101ABE6E8821}" presName="Plus" presStyleLbl="alignNode1" presStyleIdx="0" presStyleCnt="2"/>
      <dgm:spPr/>
    </dgm:pt>
    <dgm:pt modelId="{861CD5AB-8884-4814-8A71-E52E211B8447}" type="pres">
      <dgm:prSet presAssocID="{FE90F077-F408-4822-BF90-101ABE6E8821}" presName="Minus" presStyleLbl="alignNode1" presStyleIdx="1" presStyleCnt="2"/>
      <dgm:spPr/>
    </dgm:pt>
    <dgm:pt modelId="{4C75500E-B82A-487C-953C-CF0E2F64BA78}" type="pres">
      <dgm:prSet presAssocID="{FE90F077-F408-4822-BF90-101ABE6E8821}" presName="Divider" presStyleLbl="parChTrans1D1" presStyleIdx="0" presStyleCnt="1" custLinFactX="-1400000" custLinFactNeighborX="-1400631"/>
      <dgm:spPr/>
    </dgm:pt>
  </dgm:ptLst>
  <dgm:cxnLst>
    <dgm:cxn modelId="{25BDF243-9912-4402-9DF1-90EB9A741D4C}" srcId="{DF27E1E5-661B-45DC-8CD5-F51C5E3582F5}" destId="{34D5F31D-B3E4-46B6-8EA0-75FAC0188940}" srcOrd="0" destOrd="0" parTransId="{614651C5-29EC-405D-8E27-1AEC521FC9E8}" sibTransId="{104B4C33-6B49-4EA2-A1D7-1C6BA6AC8A99}"/>
    <dgm:cxn modelId="{ED7DCC84-041E-486F-8369-C8251B26A57B}" srcId="{F5A37288-84BE-45FE-9235-A721D0A100C2}" destId="{A627EAF2-6BCC-4BF9-A731-40A53B73C504}" srcOrd="0" destOrd="0" parTransId="{C2B0AB83-AE82-4563-8A8C-882FF987D5F7}" sibTransId="{DF00B71B-B381-42C6-9AE7-F3DEFE34BC5D}"/>
    <dgm:cxn modelId="{9B1B7BE0-4E0C-462B-AF1D-309674C79A5C}" type="presOf" srcId="{FD787958-4122-46B8-9795-46A6BA57BE8D}" destId="{56D3F782-C238-42C5-A75D-754BFC7E1969}" srcOrd="0" destOrd="5" presId="urn:microsoft.com/office/officeart/2009/3/layout/PlusandMinus"/>
    <dgm:cxn modelId="{1BF76933-69FE-4CEC-9E5C-6817456ADC8A}" type="presOf" srcId="{2D95905F-8D6E-48EE-B8FF-9341272956E4}" destId="{56D3F782-C238-42C5-A75D-754BFC7E1969}" srcOrd="0" destOrd="3" presId="urn:microsoft.com/office/officeart/2009/3/layout/PlusandMinus"/>
    <dgm:cxn modelId="{C755884A-F7EE-4F08-BB76-A406BBB04B29}" type="presOf" srcId="{5D5D66C0-F513-46DC-9AB0-CBD57B10D3F9}" destId="{68B29CA4-0DD1-4191-BA25-5FE6B178B981}" srcOrd="0" destOrd="5" presId="urn:microsoft.com/office/officeart/2009/3/layout/PlusandMinus"/>
    <dgm:cxn modelId="{F64B8D72-9296-43FC-ABFC-90D9E5659BB1}" srcId="{DF27E1E5-661B-45DC-8CD5-F51C5E3582F5}" destId="{1BF64C96-B1D0-47C1-811D-4741153414A6}" srcOrd="3" destOrd="0" parTransId="{344D7F21-DA02-4E2A-AC71-FDEDEF63E2BE}" sibTransId="{44E37EEE-B8C7-4126-9151-26E1F75B9473}"/>
    <dgm:cxn modelId="{9AD946D9-9AE2-48D5-9676-67CD47F44C3C}" srcId="{FE90F077-F408-4822-BF90-101ABE6E8821}" destId="{F5A37288-84BE-45FE-9235-A721D0A100C2}" srcOrd="1" destOrd="0" parTransId="{EB6B0F31-C69C-46A4-B5E2-DDADAA180A53}" sibTransId="{49891DE1-FB8F-4DFA-9562-6EB1D94E4BE1}"/>
    <dgm:cxn modelId="{00EA8826-0ABE-4F71-9981-82B1CF3420AE}" type="presOf" srcId="{F5A37288-84BE-45FE-9235-A721D0A100C2}" destId="{68B29CA4-0DD1-4191-BA25-5FE6B178B981}" srcOrd="0" destOrd="0" presId="urn:microsoft.com/office/officeart/2009/3/layout/PlusandMinus"/>
    <dgm:cxn modelId="{029F5D0B-449C-45A4-8159-3D4D9DD81650}" srcId="{F5A37288-84BE-45FE-9235-A721D0A100C2}" destId="{D48DFC23-10A2-45C4-8BCB-E8C015D32C50}" srcOrd="2" destOrd="0" parTransId="{F76B4D42-7B3E-4DC0-8D61-7729930694B8}" sibTransId="{AF268E0C-70A1-44FE-9A1C-E260677B0EA5}"/>
    <dgm:cxn modelId="{D39C2901-C504-4242-A76D-A68B8FA6AB85}" type="presOf" srcId="{A627EAF2-6BCC-4BF9-A731-40A53B73C504}" destId="{68B29CA4-0DD1-4191-BA25-5FE6B178B981}" srcOrd="0" destOrd="1" presId="urn:microsoft.com/office/officeart/2009/3/layout/PlusandMinus"/>
    <dgm:cxn modelId="{AE31420D-0FC1-49DC-9E2C-1BBC7D6F2C2F}" type="presOf" srcId="{FE90F077-F408-4822-BF90-101ABE6E8821}" destId="{FB0799DE-A923-42A4-8BF6-66A3ED17F540}" srcOrd="0" destOrd="0" presId="urn:microsoft.com/office/officeart/2009/3/layout/PlusandMinus"/>
    <dgm:cxn modelId="{07BC0037-64A6-4F93-8640-C5151A30B10D}" type="presOf" srcId="{D48DFC23-10A2-45C4-8BCB-E8C015D32C50}" destId="{68B29CA4-0DD1-4191-BA25-5FE6B178B981}" srcOrd="0" destOrd="3" presId="urn:microsoft.com/office/officeart/2009/3/layout/PlusandMinus"/>
    <dgm:cxn modelId="{3515B374-8471-4169-8949-BAF90646448B}" srcId="{F5A37288-84BE-45FE-9235-A721D0A100C2}" destId="{5D5D66C0-F513-46DC-9AB0-CBD57B10D3F9}" srcOrd="4" destOrd="0" parTransId="{99CBF290-EEE9-478B-ACA1-E1D50012E443}" sibTransId="{46E154B4-FEE5-4499-BCE0-B4695B6FC8D3}"/>
    <dgm:cxn modelId="{7B4A08A9-EA32-4435-8630-4A07C9A263BF}" type="presOf" srcId="{6A847A8D-46D6-4102-9CF6-56B3E107C73A}" destId="{68B29CA4-0DD1-4191-BA25-5FE6B178B981}" srcOrd="0" destOrd="4" presId="urn:microsoft.com/office/officeart/2009/3/layout/PlusandMinus"/>
    <dgm:cxn modelId="{C44C4E71-5635-45A9-8346-21E8C591A580}" type="presOf" srcId="{A2A52509-B2C0-4572-8668-140A50537894}" destId="{68B29CA4-0DD1-4191-BA25-5FE6B178B981}" srcOrd="0" destOrd="2" presId="urn:microsoft.com/office/officeart/2009/3/layout/PlusandMinus"/>
    <dgm:cxn modelId="{0D43C931-6F22-4041-94C3-94D6C5F993AA}" type="presOf" srcId="{34D5F31D-B3E4-46B6-8EA0-75FAC0188940}" destId="{56D3F782-C238-42C5-A75D-754BFC7E1969}" srcOrd="0" destOrd="1" presId="urn:microsoft.com/office/officeart/2009/3/layout/PlusandMinus"/>
    <dgm:cxn modelId="{39148313-506C-4308-B74A-157FA76B3DA1}" srcId="{DF27E1E5-661B-45DC-8CD5-F51C5E3582F5}" destId="{2D95905F-8D6E-48EE-B8FF-9341272956E4}" srcOrd="2" destOrd="0" parTransId="{33F69327-F914-4598-8207-71755930CBC3}" sibTransId="{E6820FC3-4AB5-4EE3-954A-5089E7AAB1AE}"/>
    <dgm:cxn modelId="{27FC2964-A3F3-4211-993F-317BDAB3DA8F}" srcId="{F5A37288-84BE-45FE-9235-A721D0A100C2}" destId="{6A847A8D-46D6-4102-9CF6-56B3E107C73A}" srcOrd="3" destOrd="0" parTransId="{F21AF0EB-402E-4168-B539-AC7B37B4B6A3}" sibTransId="{D29B84F6-0EE7-4F84-85A3-AA3F0BB2D568}"/>
    <dgm:cxn modelId="{C291B298-C387-441C-826C-3A7CE4826309}" srcId="{DF27E1E5-661B-45DC-8CD5-F51C5E3582F5}" destId="{FD787958-4122-46B8-9795-46A6BA57BE8D}" srcOrd="4" destOrd="0" parTransId="{3A989F19-D32B-4ACD-AB2C-D0444E5B606E}" sibTransId="{FB680E25-2A96-4467-802A-B1F95F0E65D5}"/>
    <dgm:cxn modelId="{C71F1099-C623-49A1-9113-EA22F812051D}" type="presOf" srcId="{1BF64C96-B1D0-47C1-811D-4741153414A6}" destId="{56D3F782-C238-42C5-A75D-754BFC7E1969}" srcOrd="0" destOrd="4" presId="urn:microsoft.com/office/officeart/2009/3/layout/PlusandMinus"/>
    <dgm:cxn modelId="{720690AE-6E2A-47E6-8F6F-9B3ADB302D67}" srcId="{DF27E1E5-661B-45DC-8CD5-F51C5E3582F5}" destId="{176B4C5C-022D-4BD7-8F6A-99C18B85DBE4}" srcOrd="1" destOrd="0" parTransId="{CD21D392-6A82-4C28-ACD0-573397FF4235}" sibTransId="{13503331-4BEC-4876-B547-68AA628B39EE}"/>
    <dgm:cxn modelId="{6941B03F-2B5B-4013-B016-5BF9FA599ED2}" type="presOf" srcId="{DF27E1E5-661B-45DC-8CD5-F51C5E3582F5}" destId="{56D3F782-C238-42C5-A75D-754BFC7E1969}" srcOrd="0" destOrd="0" presId="urn:microsoft.com/office/officeart/2009/3/layout/PlusandMinus"/>
    <dgm:cxn modelId="{EDED9146-2EA3-45FA-8F94-25C28B07E1E7}" srcId="{F5A37288-84BE-45FE-9235-A721D0A100C2}" destId="{A2A52509-B2C0-4572-8668-140A50537894}" srcOrd="1" destOrd="0" parTransId="{9E0CC23D-44A6-4915-9FB8-0DFFCB6CE558}" sibTransId="{47617642-0AD7-457B-ABD8-B6FAD0D219D2}"/>
    <dgm:cxn modelId="{5DE697F9-38E1-4562-B185-0C9CBA5B28C2}" srcId="{FE90F077-F408-4822-BF90-101ABE6E8821}" destId="{DF27E1E5-661B-45DC-8CD5-F51C5E3582F5}" srcOrd="0" destOrd="0" parTransId="{D3237527-C18B-4CB7-9EED-773B1F7C8A47}" sibTransId="{B79ABE37-13FF-41F8-B69F-5AA6604640E6}"/>
    <dgm:cxn modelId="{EE77AE61-FE50-422C-A5CB-8C546934A63D}" type="presOf" srcId="{176B4C5C-022D-4BD7-8F6A-99C18B85DBE4}" destId="{56D3F782-C238-42C5-A75D-754BFC7E1969}" srcOrd="0" destOrd="2" presId="urn:microsoft.com/office/officeart/2009/3/layout/PlusandMinus"/>
    <dgm:cxn modelId="{06B55092-E9AE-44AF-A303-81BDCC48CC9C}" type="presParOf" srcId="{FB0799DE-A923-42A4-8BF6-66A3ED17F540}" destId="{8EF77ACD-74B1-48FC-BC35-412F9252DF3C}" srcOrd="0" destOrd="0" presId="urn:microsoft.com/office/officeart/2009/3/layout/PlusandMinus"/>
    <dgm:cxn modelId="{33F8FCDF-1F90-4874-B8FD-104BB6145F0E}" type="presParOf" srcId="{FB0799DE-A923-42A4-8BF6-66A3ED17F540}" destId="{56D3F782-C238-42C5-A75D-754BFC7E1969}" srcOrd="1" destOrd="0" presId="urn:microsoft.com/office/officeart/2009/3/layout/PlusandMinus"/>
    <dgm:cxn modelId="{0D1200A7-8C03-4493-BC2D-053F69FB9F04}" type="presParOf" srcId="{FB0799DE-A923-42A4-8BF6-66A3ED17F540}" destId="{68B29CA4-0DD1-4191-BA25-5FE6B178B981}" srcOrd="2" destOrd="0" presId="urn:microsoft.com/office/officeart/2009/3/layout/PlusandMinus"/>
    <dgm:cxn modelId="{626421A4-47E2-4764-83E4-77C18317A8D9}" type="presParOf" srcId="{FB0799DE-A923-42A4-8BF6-66A3ED17F540}" destId="{4DFA3C3E-1148-42C0-81C7-434791D58387}" srcOrd="3" destOrd="0" presId="urn:microsoft.com/office/officeart/2009/3/layout/PlusandMinus"/>
    <dgm:cxn modelId="{177CF8BE-5A3B-4D94-B1AC-A7392FF4CA35}" type="presParOf" srcId="{FB0799DE-A923-42A4-8BF6-66A3ED17F540}" destId="{861CD5AB-8884-4814-8A71-E52E211B8447}" srcOrd="4" destOrd="0" presId="urn:microsoft.com/office/officeart/2009/3/layout/PlusandMinus"/>
    <dgm:cxn modelId="{16D476EC-7151-432B-A7C1-CC7F6DBCBC12}" type="presParOf" srcId="{FB0799DE-A923-42A4-8BF6-66A3ED17F540}" destId="{4C75500E-B82A-487C-953C-CF0E2F64BA78}" srcOrd="5" destOrd="0" presId="urn:microsoft.com/office/officeart/2009/3/layout/PlusandMinu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E90F077-F408-4822-BF90-101ABE6E8821}" type="doc">
      <dgm:prSet loTypeId="urn:microsoft.com/office/officeart/2009/3/layout/PlusandMinus" loCatId="relationship" qsTypeId="urn:microsoft.com/office/officeart/2005/8/quickstyle/simple4" qsCatId="simple" csTypeId="urn:microsoft.com/office/officeart/2005/8/colors/colorful3" csCatId="colorful" phldr="1"/>
      <dgm:spPr/>
      <dgm:t>
        <a:bodyPr/>
        <a:lstStyle/>
        <a:p>
          <a:endParaRPr lang="en-GB"/>
        </a:p>
      </dgm:t>
    </dgm:pt>
    <dgm:pt modelId="{DF27E1E5-661B-45DC-8CD5-F51C5E3582F5}">
      <dgm:prSet phldrT="[Text]"/>
      <dgm:spPr/>
      <dgm:t>
        <a:bodyPr/>
        <a:lstStyle/>
        <a:p>
          <a:r>
            <a:rPr lang="ru-RU" b="1" dirty="0" smtClean="0">
              <a:latin typeface="Arial" panose="020B0604020202020204" pitchFamily="34" charset="0"/>
              <a:cs typeface="Arial" panose="020B0604020202020204" pitchFamily="34" charset="0"/>
            </a:rPr>
            <a:t>Avantages</a:t>
          </a:r>
        </a:p>
      </dgm:t>
    </dgm:pt>
    <dgm:pt modelId="{D3237527-C18B-4CB7-9EED-773B1F7C8A47}" type="parTrans" cxnId="{5DE697F9-38E1-4562-B185-0C9CBA5B28C2}">
      <dgm:prSet/>
      <dgm:spPr/>
      <dgm:t>
        <a:bodyPr/>
        <a:lstStyle/>
        <a:p>
          <a:endParaRPr lang="en-GB"/>
        </a:p>
      </dgm:t>
    </dgm:pt>
    <dgm:pt modelId="{B79ABE37-13FF-41F8-B69F-5AA6604640E6}" type="sibTrans" cxnId="{5DE697F9-38E1-4562-B185-0C9CBA5B28C2}">
      <dgm:prSet/>
      <dgm:spPr/>
      <dgm:t>
        <a:bodyPr/>
        <a:lstStyle/>
        <a:p>
          <a:endParaRPr lang="en-GB"/>
        </a:p>
      </dgm:t>
    </dgm:pt>
    <dgm:pt modelId="{F5A37288-84BE-45FE-9235-A721D0A100C2}">
      <dgm:prSet phldrT="[Text]"/>
      <dgm:spPr/>
      <dgm:t>
        <a:bodyPr/>
        <a:lstStyle/>
        <a:p>
          <a:r>
            <a:rPr lang="ru-RU" b="1" dirty="0" smtClean="0">
              <a:latin typeface="Arial" panose="020B0604020202020204" pitchFamily="34" charset="0"/>
              <a:cs typeface="Arial" panose="020B0604020202020204" pitchFamily="34" charset="0"/>
            </a:rPr>
            <a:t>Inconvénients</a:t>
          </a:r>
          <a:endParaRPr lang="en-GB" b="1" dirty="0">
            <a:latin typeface="Arial" panose="020B0604020202020204" pitchFamily="34" charset="0"/>
            <a:cs typeface="Arial" panose="020B0604020202020204" pitchFamily="34" charset="0"/>
          </a:endParaRPr>
        </a:p>
      </dgm:t>
    </dgm:pt>
    <dgm:pt modelId="{EB6B0F31-C69C-46A4-B5E2-DDADAA180A53}" type="parTrans" cxnId="{9AD946D9-9AE2-48D5-9676-67CD47F44C3C}">
      <dgm:prSet/>
      <dgm:spPr/>
      <dgm:t>
        <a:bodyPr/>
        <a:lstStyle/>
        <a:p>
          <a:endParaRPr lang="en-GB"/>
        </a:p>
      </dgm:t>
    </dgm:pt>
    <dgm:pt modelId="{49891DE1-FB8F-4DFA-9562-6EB1D94E4BE1}" type="sibTrans" cxnId="{9AD946D9-9AE2-48D5-9676-67CD47F44C3C}">
      <dgm:prSet/>
      <dgm:spPr/>
      <dgm:t>
        <a:bodyPr/>
        <a:lstStyle/>
        <a:p>
          <a:endParaRPr lang="en-GB"/>
        </a:p>
      </dgm:t>
    </dgm:pt>
    <dgm:pt modelId="{A627EAF2-6BCC-4BF9-A731-40A53B73C504}">
      <dgm:prSet phldrT="[Text]"/>
      <dgm:spPr/>
      <dgm:t>
        <a:bodyPr/>
        <a:lstStyle/>
        <a:p>
          <a:r>
            <a:rPr lang="ru-RU" altLang="ru-RU" dirty="0" smtClean="0">
              <a:latin typeface="Arial" panose="020B0604020202020204" pitchFamily="34" charset="0"/>
              <a:cs typeface="Arial" panose="020B0604020202020204" pitchFamily="34" charset="0"/>
            </a:rPr>
            <a:t>Méthode statistique complexe</a:t>
          </a:r>
          <a:endParaRPr lang="en-GB" dirty="0">
            <a:latin typeface="Arial" panose="020B0604020202020204" pitchFamily="34" charset="0"/>
            <a:cs typeface="Arial" panose="020B0604020202020204" pitchFamily="34" charset="0"/>
          </a:endParaRPr>
        </a:p>
      </dgm:t>
    </dgm:pt>
    <dgm:pt modelId="{C2B0AB83-AE82-4563-8A8C-882FF987D5F7}" type="parTrans" cxnId="{ED7DCC84-041E-486F-8369-C8251B26A57B}">
      <dgm:prSet/>
      <dgm:spPr/>
      <dgm:t>
        <a:bodyPr/>
        <a:lstStyle/>
        <a:p>
          <a:endParaRPr lang="en-GB"/>
        </a:p>
      </dgm:t>
    </dgm:pt>
    <dgm:pt modelId="{DF00B71B-B381-42C6-9AE7-F3DEFE34BC5D}" type="sibTrans" cxnId="{ED7DCC84-041E-486F-8369-C8251B26A57B}">
      <dgm:prSet/>
      <dgm:spPr/>
      <dgm:t>
        <a:bodyPr/>
        <a:lstStyle/>
        <a:p>
          <a:endParaRPr lang="en-GB"/>
        </a:p>
      </dgm:t>
    </dgm:pt>
    <dgm:pt modelId="{C73AAB12-2978-43DF-97F4-888DDDBFD348}">
      <dgm:prSet phldrT="[Text]"/>
      <dgm:spPr/>
      <dgm:t>
        <a:bodyPr/>
        <a:lstStyle/>
        <a:p>
          <a:r>
            <a:rPr lang="ru-RU" dirty="0" smtClean="0">
              <a:latin typeface="Arial" panose="020B0604020202020204" pitchFamily="34" charset="0"/>
              <a:cs typeface="Arial" panose="020B0604020202020204" pitchFamily="34" charset="0"/>
            </a:rPr>
            <a:t>Les deux étapes sont conduites séparément et combinées en un résultat de test</a:t>
          </a:r>
          <a:endParaRPr lang="en-US" b="1" dirty="0" smtClean="0">
            <a:latin typeface="Arial" panose="020B0604020202020204" pitchFamily="34" charset="0"/>
            <a:cs typeface="Arial" panose="020B0604020202020204" pitchFamily="34" charset="0"/>
          </a:endParaRPr>
        </a:p>
      </dgm:t>
    </dgm:pt>
    <dgm:pt modelId="{B48F4361-90F6-49F0-94A4-4BE00DC6BEB1}" type="parTrans" cxnId="{A7918B26-5479-4211-8293-2FEA1BD63EE8}">
      <dgm:prSet/>
      <dgm:spPr/>
      <dgm:t>
        <a:bodyPr/>
        <a:lstStyle/>
        <a:p>
          <a:endParaRPr lang="en-GB"/>
        </a:p>
      </dgm:t>
    </dgm:pt>
    <dgm:pt modelId="{E893A765-0977-40E9-B6EC-A1D2AFBE3028}" type="sibTrans" cxnId="{A7918B26-5479-4211-8293-2FEA1BD63EE8}">
      <dgm:prSet/>
      <dgm:spPr/>
      <dgm:t>
        <a:bodyPr/>
        <a:lstStyle/>
        <a:p>
          <a:endParaRPr lang="en-GB"/>
        </a:p>
      </dgm:t>
    </dgm:pt>
    <dgm:pt modelId="{F419D7F2-376F-401A-85AF-A80138F267D6}">
      <dgm:prSet/>
      <dgm:spPr/>
      <dgm:t>
        <a:bodyPr/>
        <a:lstStyle/>
        <a:p>
          <a:r>
            <a:rPr lang="ru-RU" smtClean="0">
              <a:latin typeface="Arial" panose="020B0604020202020204" pitchFamily="34" charset="0"/>
              <a:cs typeface="Arial" panose="020B0604020202020204" pitchFamily="34" charset="0"/>
            </a:rPr>
            <a:t>Réduit la durée et l’exposition </a:t>
          </a:r>
          <a:r>
            <a:rPr lang="en-US" smtClean="0">
              <a:latin typeface="Arial" panose="020B0604020202020204" pitchFamily="34" charset="0"/>
              <a:cs typeface="Arial" panose="020B0604020202020204" pitchFamily="34" charset="0"/>
            </a:rPr>
            <a:t/>
          </a:r>
          <a:br>
            <a:rPr lang="en-US" smtClean="0">
              <a:latin typeface="Arial" panose="020B0604020202020204" pitchFamily="34" charset="0"/>
              <a:cs typeface="Arial" panose="020B0604020202020204" pitchFamily="34" charset="0"/>
            </a:rPr>
          </a:br>
          <a:r>
            <a:rPr lang="ru-RU" smtClean="0">
              <a:latin typeface="Arial" panose="020B0604020202020204" pitchFamily="34" charset="0"/>
              <a:cs typeface="Arial" panose="020B0604020202020204" pitchFamily="34" charset="0"/>
            </a:rPr>
            <a:t>des patients</a:t>
          </a:r>
          <a:endParaRPr lang="en-US" dirty="0">
            <a:latin typeface="Arial" panose="020B0604020202020204" pitchFamily="34" charset="0"/>
            <a:cs typeface="Arial" panose="020B0604020202020204" pitchFamily="34" charset="0"/>
          </a:endParaRPr>
        </a:p>
      </dgm:t>
    </dgm:pt>
    <dgm:pt modelId="{922FB4F4-EB78-4962-81AC-F42379954424}" type="parTrans" cxnId="{940605A8-ED23-4FE1-A6A9-7363EEB8AC84}">
      <dgm:prSet/>
      <dgm:spPr/>
      <dgm:t>
        <a:bodyPr/>
        <a:lstStyle/>
        <a:p>
          <a:endParaRPr lang="en-GB"/>
        </a:p>
      </dgm:t>
    </dgm:pt>
    <dgm:pt modelId="{EB4980CE-FF77-4A5B-A457-EF7BB754BF03}" type="sibTrans" cxnId="{940605A8-ED23-4FE1-A6A9-7363EEB8AC84}">
      <dgm:prSet/>
      <dgm:spPr/>
      <dgm:t>
        <a:bodyPr/>
        <a:lstStyle/>
        <a:p>
          <a:endParaRPr lang="en-GB"/>
        </a:p>
      </dgm:t>
    </dgm:pt>
    <dgm:pt modelId="{24B8DCAC-88F6-4E82-8FF7-F8B902B891F2}">
      <dgm:prSet/>
      <dgm:spPr/>
      <dgm:t>
        <a:bodyPr/>
        <a:lstStyle/>
        <a:p>
          <a:r>
            <a:rPr lang="ru-RU" dirty="0" smtClean="0">
              <a:latin typeface="Arial" panose="020B0604020202020204" pitchFamily="34" charset="0"/>
              <a:cs typeface="Arial" panose="020B0604020202020204" pitchFamily="34" charset="0"/>
            </a:rPr>
            <a:t>Relativement flexible </a:t>
          </a:r>
          <a:endParaRPr lang="en-US" dirty="0">
            <a:latin typeface="Arial" panose="020B0604020202020204" pitchFamily="34" charset="0"/>
            <a:cs typeface="Arial" panose="020B0604020202020204" pitchFamily="34" charset="0"/>
          </a:endParaRPr>
        </a:p>
      </dgm:t>
    </dgm:pt>
    <dgm:pt modelId="{E03DD5BC-B9F2-4F49-A503-AB4195CC8C55}" type="parTrans" cxnId="{3136201C-37CF-45C9-93AB-3B4B074D2943}">
      <dgm:prSet/>
      <dgm:spPr/>
      <dgm:t>
        <a:bodyPr/>
        <a:lstStyle/>
        <a:p>
          <a:endParaRPr lang="en-GB"/>
        </a:p>
      </dgm:t>
    </dgm:pt>
    <dgm:pt modelId="{FC32AACA-6D59-471B-A7C6-E61E1E1EFB75}" type="sibTrans" cxnId="{3136201C-37CF-45C9-93AB-3B4B074D2943}">
      <dgm:prSet/>
      <dgm:spPr/>
      <dgm:t>
        <a:bodyPr/>
        <a:lstStyle/>
        <a:p>
          <a:endParaRPr lang="en-GB"/>
        </a:p>
      </dgm:t>
    </dgm:pt>
    <dgm:pt modelId="{7A59B3D6-02C0-45E7-A12E-58201FE1FC6A}">
      <dgm:prSet/>
      <dgm:spPr/>
      <dgm:t>
        <a:bodyPr/>
        <a:lstStyle/>
        <a:p>
          <a:r>
            <a:rPr lang="ru-RU" dirty="0" smtClean="0">
              <a:latin typeface="Arial" panose="020B0604020202020204" pitchFamily="34" charset="0"/>
              <a:cs typeface="Arial" panose="020B0604020202020204" pitchFamily="34" charset="0"/>
            </a:rPr>
            <a:t>Utilisation efficace des ressources en patients</a:t>
          </a:r>
          <a:endParaRPr lang="en-US" dirty="0">
            <a:latin typeface="Arial" panose="020B0604020202020204" pitchFamily="34" charset="0"/>
            <a:cs typeface="Arial" panose="020B0604020202020204" pitchFamily="34" charset="0"/>
          </a:endParaRPr>
        </a:p>
      </dgm:t>
    </dgm:pt>
    <dgm:pt modelId="{9DC3030B-C09B-4DF8-899A-E9D682F2DBF6}" type="parTrans" cxnId="{C33AE715-8151-425B-A794-CC08AB67F68A}">
      <dgm:prSet/>
      <dgm:spPr/>
      <dgm:t>
        <a:bodyPr/>
        <a:lstStyle/>
        <a:p>
          <a:endParaRPr lang="en-GB"/>
        </a:p>
      </dgm:t>
    </dgm:pt>
    <dgm:pt modelId="{EEE2CF47-9AFF-44DE-A488-15C9F3DF9983}" type="sibTrans" cxnId="{C33AE715-8151-425B-A794-CC08AB67F68A}">
      <dgm:prSet/>
      <dgm:spPr/>
      <dgm:t>
        <a:bodyPr/>
        <a:lstStyle/>
        <a:p>
          <a:endParaRPr lang="en-GB"/>
        </a:p>
      </dgm:t>
    </dgm:pt>
    <dgm:pt modelId="{D518EB43-46EB-4530-873F-83B9CF26433E}">
      <dgm:prSet/>
      <dgm:spPr/>
      <dgm:t>
        <a:bodyPr/>
        <a:lstStyle/>
        <a:p>
          <a:r>
            <a:rPr lang="ru-RU" altLang="ru-RU" dirty="0" smtClean="0">
              <a:latin typeface="Arial" panose="020B0604020202020204" pitchFamily="34" charset="0"/>
              <a:cs typeface="Arial" panose="020B0604020202020204" pitchFamily="34" charset="0"/>
            </a:rPr>
            <a:t>Interruption du recrutement </a:t>
          </a:r>
          <a:r>
            <a:rPr lang="ru-RU" altLang="ru-RU" smtClean="0">
              <a:latin typeface="Arial" panose="020B0604020202020204" pitchFamily="34" charset="0"/>
              <a:cs typeface="Arial" panose="020B0604020202020204" pitchFamily="34" charset="0"/>
            </a:rPr>
            <a:t>entre </a:t>
          </a:r>
          <a:r>
            <a:rPr lang="en-US" altLang="ru-RU" smtClean="0">
              <a:latin typeface="Arial" panose="020B0604020202020204" pitchFamily="34" charset="0"/>
              <a:cs typeface="Arial" panose="020B0604020202020204" pitchFamily="34" charset="0"/>
            </a:rPr>
            <a:t/>
          </a:r>
          <a:br>
            <a:rPr lang="en-US" altLang="ru-RU" smtClean="0">
              <a:latin typeface="Arial" panose="020B0604020202020204" pitchFamily="34" charset="0"/>
              <a:cs typeface="Arial" panose="020B0604020202020204" pitchFamily="34" charset="0"/>
            </a:rPr>
          </a:br>
          <a:r>
            <a:rPr lang="ru-RU" altLang="ru-RU" smtClean="0">
              <a:latin typeface="Arial" panose="020B0604020202020204" pitchFamily="34" charset="0"/>
              <a:cs typeface="Arial" panose="020B0604020202020204" pitchFamily="34" charset="0"/>
            </a:rPr>
            <a:t>les </a:t>
          </a:r>
          <a:r>
            <a:rPr lang="ru-RU" altLang="ru-RU" dirty="0" smtClean="0">
              <a:latin typeface="Arial" panose="020B0604020202020204" pitchFamily="34" charset="0"/>
              <a:cs typeface="Arial" panose="020B0604020202020204" pitchFamily="34" charset="0"/>
            </a:rPr>
            <a:t>phases II et III</a:t>
          </a:r>
          <a:endParaRPr lang="en-US" altLang="en-US" dirty="0">
            <a:latin typeface="Arial" panose="020B0604020202020204" pitchFamily="34" charset="0"/>
            <a:cs typeface="Arial" panose="020B0604020202020204" pitchFamily="34" charset="0"/>
          </a:endParaRPr>
        </a:p>
      </dgm:t>
    </dgm:pt>
    <dgm:pt modelId="{86351C1B-E9B9-48FF-ABF4-EBCE6733C33E}" type="parTrans" cxnId="{AD6BF414-27B1-459F-BF3F-3C9E1A406D15}">
      <dgm:prSet/>
      <dgm:spPr/>
      <dgm:t>
        <a:bodyPr/>
        <a:lstStyle/>
        <a:p>
          <a:endParaRPr lang="en-GB"/>
        </a:p>
      </dgm:t>
    </dgm:pt>
    <dgm:pt modelId="{D8F2EB6E-35F0-458E-83CE-0AE54971DE4B}" type="sibTrans" cxnId="{AD6BF414-27B1-459F-BF3F-3C9E1A406D15}">
      <dgm:prSet/>
      <dgm:spPr/>
      <dgm:t>
        <a:bodyPr/>
        <a:lstStyle/>
        <a:p>
          <a:endParaRPr lang="en-GB"/>
        </a:p>
      </dgm:t>
    </dgm:pt>
    <dgm:pt modelId="{D663B1BC-7116-4414-81F4-FC3C285D609B}">
      <dgm:prSet/>
      <dgm:spPr/>
      <dgm:t>
        <a:bodyPr/>
        <a:lstStyle/>
        <a:p>
          <a:r>
            <a:rPr lang="ru-RU" altLang="ru-RU" dirty="0" smtClean="0">
              <a:latin typeface="Arial" panose="020B0604020202020204" pitchFamily="34" charset="0"/>
              <a:cs typeface="Arial" panose="020B0604020202020204" pitchFamily="34" charset="0"/>
            </a:rPr>
            <a:t>Complexe sur le plan logistique</a:t>
          </a:r>
          <a:endParaRPr lang="en-US" altLang="en-US" dirty="0">
            <a:latin typeface="Arial" panose="020B0604020202020204" pitchFamily="34" charset="0"/>
            <a:cs typeface="Arial" panose="020B0604020202020204" pitchFamily="34" charset="0"/>
          </a:endParaRPr>
        </a:p>
      </dgm:t>
    </dgm:pt>
    <dgm:pt modelId="{807B096C-38C7-46A8-A38F-A83D30E58D57}" type="parTrans" cxnId="{6BF3DF54-901F-4086-9071-8EEF263F81A3}">
      <dgm:prSet/>
      <dgm:spPr/>
      <dgm:t>
        <a:bodyPr/>
        <a:lstStyle/>
        <a:p>
          <a:endParaRPr lang="en-GB"/>
        </a:p>
      </dgm:t>
    </dgm:pt>
    <dgm:pt modelId="{7B93D4E9-6E42-434C-BCF9-9F3D4AB3048F}" type="sibTrans" cxnId="{6BF3DF54-901F-4086-9071-8EEF263F81A3}">
      <dgm:prSet/>
      <dgm:spPr/>
      <dgm:t>
        <a:bodyPr/>
        <a:lstStyle/>
        <a:p>
          <a:endParaRPr lang="en-GB"/>
        </a:p>
      </dgm:t>
    </dgm:pt>
    <dgm:pt modelId="{4FBF1BCB-4520-4DDE-98D8-6A42C417BEE5}">
      <dgm:prSet/>
      <dgm:spPr/>
      <dgm:t>
        <a:bodyPr/>
        <a:lstStyle/>
        <a:p>
          <a:r>
            <a:rPr lang="ru-RU" altLang="ru-RU" dirty="0" smtClean="0">
              <a:latin typeface="Arial" panose="020B0604020202020204" pitchFamily="34" charset="0"/>
              <a:cs typeface="Arial" panose="020B0604020202020204" pitchFamily="34" charset="0"/>
            </a:rPr>
            <a:t>Difficultés pour les études ayant des </a:t>
          </a:r>
          <a:r>
            <a:rPr lang="ru-RU" altLang="ru-RU" smtClean="0">
              <a:latin typeface="Arial" panose="020B0604020202020204" pitchFamily="34" charset="0"/>
              <a:cs typeface="Arial" panose="020B0604020202020204" pitchFamily="34" charset="0"/>
            </a:rPr>
            <a:t>critères d’évaluation </a:t>
          </a:r>
          <a:r>
            <a:rPr lang="ru-RU" altLang="ru-RU" dirty="0" smtClean="0">
              <a:latin typeface="Arial" panose="020B0604020202020204" pitchFamily="34" charset="0"/>
              <a:cs typeface="Arial" panose="020B0604020202020204" pitchFamily="34" charset="0"/>
            </a:rPr>
            <a:t>à long terme</a:t>
          </a:r>
          <a:endParaRPr lang="en-US" altLang="en-US" dirty="0">
            <a:latin typeface="Arial" panose="020B0604020202020204" pitchFamily="34" charset="0"/>
            <a:cs typeface="Arial" panose="020B0604020202020204" pitchFamily="34" charset="0"/>
          </a:endParaRPr>
        </a:p>
      </dgm:t>
    </dgm:pt>
    <dgm:pt modelId="{E5229AE5-B258-4D52-8E58-B1AE2FADEC56}" type="parTrans" cxnId="{983A04F5-6955-4BA1-9370-28D93D0ABFC3}">
      <dgm:prSet/>
      <dgm:spPr/>
      <dgm:t>
        <a:bodyPr/>
        <a:lstStyle/>
        <a:p>
          <a:endParaRPr lang="en-GB"/>
        </a:p>
      </dgm:t>
    </dgm:pt>
    <dgm:pt modelId="{568A8949-40A4-40DD-9ABF-E6A79075FA6A}" type="sibTrans" cxnId="{983A04F5-6955-4BA1-9370-28D93D0ABFC3}">
      <dgm:prSet/>
      <dgm:spPr/>
      <dgm:t>
        <a:bodyPr/>
        <a:lstStyle/>
        <a:p>
          <a:endParaRPr lang="en-GB"/>
        </a:p>
      </dgm:t>
    </dgm:pt>
    <dgm:pt modelId="{B8DCC164-5665-439F-BF12-48BC07964DAB}">
      <dgm:prSet/>
      <dgm:spPr/>
      <dgm:t>
        <a:bodyPr/>
        <a:lstStyle/>
        <a:p>
          <a:r>
            <a:rPr lang="ru-RU" altLang="ru-RU" u="none" smtClean="0">
              <a:latin typeface="Arial" panose="020B0604020202020204" pitchFamily="34" charset="0"/>
              <a:cs typeface="Arial" panose="020B0604020202020204" pitchFamily="34" charset="0"/>
            </a:rPr>
            <a:t>Réduit l’exposition </a:t>
          </a:r>
          <a:r>
            <a:rPr lang="ru-RU" altLang="ru-RU" u="none" dirty="0" smtClean="0">
              <a:latin typeface="Arial" panose="020B0604020202020204" pitchFamily="34" charset="0"/>
              <a:cs typeface="Arial" panose="020B0604020202020204" pitchFamily="34" charset="0"/>
            </a:rPr>
            <a:t>des </a:t>
          </a:r>
          <a:r>
            <a:rPr lang="ru-RU" altLang="ru-RU" u="none" smtClean="0">
              <a:latin typeface="Arial" panose="020B0604020202020204" pitchFamily="34" charset="0"/>
              <a:cs typeface="Arial" panose="020B0604020202020204" pitchFamily="34" charset="0"/>
            </a:rPr>
            <a:t>patients </a:t>
          </a:r>
          <a:r>
            <a:rPr lang="en-US" altLang="ru-RU" u="none" smtClean="0">
              <a:latin typeface="Arial" panose="020B0604020202020204" pitchFamily="34" charset="0"/>
              <a:cs typeface="Arial" panose="020B0604020202020204" pitchFamily="34" charset="0"/>
            </a:rPr>
            <a:t/>
          </a:r>
          <a:br>
            <a:rPr lang="en-US" altLang="ru-RU" u="none" smtClean="0">
              <a:latin typeface="Arial" panose="020B0604020202020204" pitchFamily="34" charset="0"/>
              <a:cs typeface="Arial" panose="020B0604020202020204" pitchFamily="34" charset="0"/>
            </a:rPr>
          </a:br>
          <a:r>
            <a:rPr lang="ru-RU" altLang="ru-RU" u="none" smtClean="0">
              <a:latin typeface="Arial" panose="020B0604020202020204" pitchFamily="34" charset="0"/>
              <a:cs typeface="Arial" panose="020B0604020202020204" pitchFamily="34" charset="0"/>
            </a:rPr>
            <a:t>(</a:t>
          </a:r>
          <a:r>
            <a:rPr lang="ru-RU" altLang="ru-RU" u="none" dirty="0" smtClean="0">
              <a:latin typeface="Arial" panose="020B0604020202020204" pitchFamily="34" charset="0"/>
              <a:cs typeface="Arial" panose="020B0604020202020204" pitchFamily="34" charset="0"/>
            </a:rPr>
            <a:t>pas toujours bénéfique)</a:t>
          </a:r>
          <a:endParaRPr lang="en-US" altLang="en-US" u="none" dirty="0">
            <a:latin typeface="Arial" panose="020B0604020202020204" pitchFamily="34" charset="0"/>
            <a:cs typeface="Arial" panose="020B0604020202020204" pitchFamily="34" charset="0"/>
          </a:endParaRPr>
        </a:p>
      </dgm:t>
    </dgm:pt>
    <dgm:pt modelId="{6F9708EB-DE7B-47CC-B921-8D6F64598670}" type="parTrans" cxnId="{80DA34C1-F88C-4FCF-B182-25FC0A316AF0}">
      <dgm:prSet/>
      <dgm:spPr/>
      <dgm:t>
        <a:bodyPr/>
        <a:lstStyle/>
        <a:p>
          <a:endParaRPr lang="en-GB"/>
        </a:p>
      </dgm:t>
    </dgm:pt>
    <dgm:pt modelId="{26B2347D-E9FA-46E5-AC03-117D706C4DA1}" type="sibTrans" cxnId="{80DA34C1-F88C-4FCF-B182-25FC0A316AF0}">
      <dgm:prSet/>
      <dgm:spPr/>
      <dgm:t>
        <a:bodyPr/>
        <a:lstStyle/>
        <a:p>
          <a:endParaRPr lang="en-GB"/>
        </a:p>
      </dgm:t>
    </dgm:pt>
    <dgm:pt modelId="{DF19A6B9-735D-47DB-9E4A-BDB0BBF1E1D5}">
      <dgm:prSet/>
      <dgm:spPr/>
      <dgm:t>
        <a:bodyPr/>
        <a:lstStyle/>
        <a:p>
          <a:r>
            <a:rPr lang="ru-RU" altLang="ru-RU" u="none" dirty="0" smtClean="0">
              <a:latin typeface="Arial" panose="020B0604020202020204" pitchFamily="34" charset="0"/>
              <a:cs typeface="Arial" panose="020B0604020202020204" pitchFamily="34" charset="0"/>
            </a:rPr>
            <a:t>Des « signaux » (positifs ou négatifs) peuvent-ils être perdus dans la combinaison ?</a:t>
          </a:r>
          <a:endParaRPr lang="en-GB" u="none" dirty="0">
            <a:latin typeface="Arial" panose="020B0604020202020204" pitchFamily="34" charset="0"/>
            <a:cs typeface="Arial" panose="020B0604020202020204" pitchFamily="34" charset="0"/>
          </a:endParaRPr>
        </a:p>
      </dgm:t>
    </dgm:pt>
    <dgm:pt modelId="{C2EFFD62-4DD9-4834-83BE-76C177EFC631}" type="parTrans" cxnId="{9DD186AE-9367-483E-BF7C-7DA3B0CE8101}">
      <dgm:prSet/>
      <dgm:spPr/>
      <dgm:t>
        <a:bodyPr/>
        <a:lstStyle/>
        <a:p>
          <a:endParaRPr lang="en-GB"/>
        </a:p>
      </dgm:t>
    </dgm:pt>
    <dgm:pt modelId="{76ECBFC0-CCA0-4694-B0BC-0EE5101434A7}" type="sibTrans" cxnId="{9DD186AE-9367-483E-BF7C-7DA3B0CE8101}">
      <dgm:prSet/>
      <dgm:spPr/>
      <dgm:t>
        <a:bodyPr/>
        <a:lstStyle/>
        <a:p>
          <a:endParaRPr lang="en-GB"/>
        </a:p>
      </dgm:t>
    </dgm:pt>
    <dgm:pt modelId="{FB0799DE-A923-42A4-8BF6-66A3ED17F540}" type="pres">
      <dgm:prSet presAssocID="{FE90F077-F408-4822-BF90-101ABE6E8821}" presName="Name0" presStyleCnt="0">
        <dgm:presLayoutVars>
          <dgm:chMax val="2"/>
          <dgm:chPref val="2"/>
          <dgm:dir/>
          <dgm:animOne/>
          <dgm:resizeHandles val="exact"/>
        </dgm:presLayoutVars>
      </dgm:prSet>
      <dgm:spPr/>
      <dgm:t>
        <a:bodyPr/>
        <a:lstStyle/>
        <a:p>
          <a:endParaRPr lang="en-GB"/>
        </a:p>
      </dgm:t>
    </dgm:pt>
    <dgm:pt modelId="{8EF77ACD-74B1-48FC-BC35-412F9252DF3C}" type="pres">
      <dgm:prSet presAssocID="{FE90F077-F408-4822-BF90-101ABE6E8821}" presName="Background" presStyleLbl="bgImgPlace1" presStyleIdx="0" presStyleCnt="1"/>
      <dgm:spPr/>
    </dgm:pt>
    <dgm:pt modelId="{56D3F782-C238-42C5-A75D-754BFC7E1969}" type="pres">
      <dgm:prSet presAssocID="{FE90F077-F408-4822-BF90-101ABE6E8821}" presName="ParentText1" presStyleLbl="revTx" presStyleIdx="0" presStyleCnt="2">
        <dgm:presLayoutVars>
          <dgm:chMax val="0"/>
          <dgm:chPref val="0"/>
          <dgm:bulletEnabled val="1"/>
        </dgm:presLayoutVars>
      </dgm:prSet>
      <dgm:spPr/>
      <dgm:t>
        <a:bodyPr/>
        <a:lstStyle/>
        <a:p>
          <a:endParaRPr lang="en-GB"/>
        </a:p>
      </dgm:t>
    </dgm:pt>
    <dgm:pt modelId="{68B29CA4-0DD1-4191-BA25-5FE6B178B981}" type="pres">
      <dgm:prSet presAssocID="{FE90F077-F408-4822-BF90-101ABE6E8821}" presName="ParentText2" presStyleLbl="revTx" presStyleIdx="1" presStyleCnt="2" custLinFactNeighborX="3122">
        <dgm:presLayoutVars>
          <dgm:chMax val="0"/>
          <dgm:chPref val="0"/>
          <dgm:bulletEnabled val="1"/>
        </dgm:presLayoutVars>
      </dgm:prSet>
      <dgm:spPr/>
      <dgm:t>
        <a:bodyPr/>
        <a:lstStyle/>
        <a:p>
          <a:endParaRPr lang="en-GB"/>
        </a:p>
      </dgm:t>
    </dgm:pt>
    <dgm:pt modelId="{4DFA3C3E-1148-42C0-81C7-434791D58387}" type="pres">
      <dgm:prSet presAssocID="{FE90F077-F408-4822-BF90-101ABE6E8821}" presName="Plus" presStyleLbl="alignNode1" presStyleIdx="0" presStyleCnt="2"/>
      <dgm:spPr/>
    </dgm:pt>
    <dgm:pt modelId="{861CD5AB-8884-4814-8A71-E52E211B8447}" type="pres">
      <dgm:prSet presAssocID="{FE90F077-F408-4822-BF90-101ABE6E8821}" presName="Minus" presStyleLbl="alignNode1" presStyleIdx="1" presStyleCnt="2"/>
      <dgm:spPr/>
    </dgm:pt>
    <dgm:pt modelId="{4C75500E-B82A-487C-953C-CF0E2F64BA78}" type="pres">
      <dgm:prSet presAssocID="{FE90F077-F408-4822-BF90-101ABE6E8821}" presName="Divider" presStyleLbl="parChTrans1D1" presStyleIdx="0" presStyleCnt="1" custLinFactX="-1400000" custLinFactNeighborX="-1400631"/>
      <dgm:spPr/>
    </dgm:pt>
  </dgm:ptLst>
  <dgm:cxnLst>
    <dgm:cxn modelId="{ED7DCC84-041E-486F-8369-C8251B26A57B}" srcId="{F5A37288-84BE-45FE-9235-A721D0A100C2}" destId="{A627EAF2-6BCC-4BF9-A731-40A53B73C504}" srcOrd="0" destOrd="0" parTransId="{C2B0AB83-AE82-4563-8A8C-882FF987D5F7}" sibTransId="{DF00B71B-B381-42C6-9AE7-F3DEFE34BC5D}"/>
    <dgm:cxn modelId="{BF214801-C33B-46AB-B17C-F0710B475260}" type="presOf" srcId="{4FBF1BCB-4520-4DDE-98D8-6A42C417BEE5}" destId="{68B29CA4-0DD1-4191-BA25-5FE6B178B981}" srcOrd="0" destOrd="4" presId="urn:microsoft.com/office/officeart/2009/3/layout/PlusandMinus"/>
    <dgm:cxn modelId="{B0821DA7-A2B6-43E4-8EB4-ED8632CBB091}" type="presOf" srcId="{D663B1BC-7116-4414-81F4-FC3C285D609B}" destId="{68B29CA4-0DD1-4191-BA25-5FE6B178B981}" srcOrd="0" destOrd="3" presId="urn:microsoft.com/office/officeart/2009/3/layout/PlusandMinus"/>
    <dgm:cxn modelId="{F214C272-227D-4C20-91DD-484E8600E86E}" type="presOf" srcId="{7A59B3D6-02C0-45E7-A12E-58201FE1FC6A}" destId="{56D3F782-C238-42C5-A75D-754BFC7E1969}" srcOrd="0" destOrd="4" presId="urn:microsoft.com/office/officeart/2009/3/layout/PlusandMinus"/>
    <dgm:cxn modelId="{CCD583CD-5CFA-4037-9A9E-FEF625222323}" type="presOf" srcId="{FE90F077-F408-4822-BF90-101ABE6E8821}" destId="{FB0799DE-A923-42A4-8BF6-66A3ED17F540}" srcOrd="0" destOrd="0" presId="urn:microsoft.com/office/officeart/2009/3/layout/PlusandMinus"/>
    <dgm:cxn modelId="{3023D044-C709-403A-B795-0E6FBFA47BCC}" type="presOf" srcId="{DF27E1E5-661B-45DC-8CD5-F51C5E3582F5}" destId="{56D3F782-C238-42C5-A75D-754BFC7E1969}" srcOrd="0" destOrd="0" presId="urn:microsoft.com/office/officeart/2009/3/layout/PlusandMinus"/>
    <dgm:cxn modelId="{6BF3DF54-901F-4086-9071-8EEF263F81A3}" srcId="{F5A37288-84BE-45FE-9235-A721D0A100C2}" destId="{D663B1BC-7116-4414-81F4-FC3C285D609B}" srcOrd="2" destOrd="0" parTransId="{807B096C-38C7-46A8-A38F-A83D30E58D57}" sibTransId="{7B93D4E9-6E42-434C-BCF9-9F3D4AB3048F}"/>
    <dgm:cxn modelId="{2FC3C154-73EC-417E-87C8-ACE8AE98F156}" type="presOf" srcId="{A627EAF2-6BCC-4BF9-A731-40A53B73C504}" destId="{68B29CA4-0DD1-4191-BA25-5FE6B178B981}" srcOrd="0" destOrd="1" presId="urn:microsoft.com/office/officeart/2009/3/layout/PlusandMinus"/>
    <dgm:cxn modelId="{80DA34C1-F88C-4FCF-B182-25FC0A316AF0}" srcId="{F5A37288-84BE-45FE-9235-A721D0A100C2}" destId="{B8DCC164-5665-439F-BF12-48BC07964DAB}" srcOrd="4" destOrd="0" parTransId="{6F9708EB-DE7B-47CC-B921-8D6F64598670}" sibTransId="{26B2347D-E9FA-46E5-AC03-117D706C4DA1}"/>
    <dgm:cxn modelId="{5DE697F9-38E1-4562-B185-0C9CBA5B28C2}" srcId="{FE90F077-F408-4822-BF90-101ABE6E8821}" destId="{DF27E1E5-661B-45DC-8CD5-F51C5E3582F5}" srcOrd="0" destOrd="0" parTransId="{D3237527-C18B-4CB7-9EED-773B1F7C8A47}" sibTransId="{B79ABE37-13FF-41F8-B69F-5AA6604640E6}"/>
    <dgm:cxn modelId="{E4F02F8F-5F80-4757-917D-627B64793B9E}" type="presOf" srcId="{DF19A6B9-735D-47DB-9E4A-BDB0BBF1E1D5}" destId="{68B29CA4-0DD1-4191-BA25-5FE6B178B981}" srcOrd="0" destOrd="6" presId="urn:microsoft.com/office/officeart/2009/3/layout/PlusandMinus"/>
    <dgm:cxn modelId="{9DD186AE-9367-483E-BF7C-7DA3B0CE8101}" srcId="{F5A37288-84BE-45FE-9235-A721D0A100C2}" destId="{DF19A6B9-735D-47DB-9E4A-BDB0BBF1E1D5}" srcOrd="5" destOrd="0" parTransId="{C2EFFD62-4DD9-4834-83BE-76C177EFC631}" sibTransId="{76ECBFC0-CCA0-4694-B0BC-0EE5101434A7}"/>
    <dgm:cxn modelId="{99AA756C-0B4C-42C8-BB02-F78FB19E5D15}" type="presOf" srcId="{24B8DCAC-88F6-4E82-8FF7-F8B902B891F2}" destId="{56D3F782-C238-42C5-A75D-754BFC7E1969}" srcOrd="0" destOrd="3" presId="urn:microsoft.com/office/officeart/2009/3/layout/PlusandMinus"/>
    <dgm:cxn modelId="{C014F1FD-C570-42BE-81C8-6CC536EB14EA}" type="presOf" srcId="{B8DCC164-5665-439F-BF12-48BC07964DAB}" destId="{68B29CA4-0DD1-4191-BA25-5FE6B178B981}" srcOrd="0" destOrd="5" presId="urn:microsoft.com/office/officeart/2009/3/layout/PlusandMinus"/>
    <dgm:cxn modelId="{9AD946D9-9AE2-48D5-9676-67CD47F44C3C}" srcId="{FE90F077-F408-4822-BF90-101ABE6E8821}" destId="{F5A37288-84BE-45FE-9235-A721D0A100C2}" srcOrd="1" destOrd="0" parTransId="{EB6B0F31-C69C-46A4-B5E2-DDADAA180A53}" sibTransId="{49891DE1-FB8F-4DFA-9562-6EB1D94E4BE1}"/>
    <dgm:cxn modelId="{C33AE715-8151-425B-A794-CC08AB67F68A}" srcId="{DF27E1E5-661B-45DC-8CD5-F51C5E3582F5}" destId="{7A59B3D6-02C0-45E7-A12E-58201FE1FC6A}" srcOrd="3" destOrd="0" parTransId="{9DC3030B-C09B-4DF8-899A-E9D682F2DBF6}" sibTransId="{EEE2CF47-9AFF-44DE-A488-15C9F3DF9983}"/>
    <dgm:cxn modelId="{3136201C-37CF-45C9-93AB-3B4B074D2943}" srcId="{DF27E1E5-661B-45DC-8CD5-F51C5E3582F5}" destId="{24B8DCAC-88F6-4E82-8FF7-F8B902B891F2}" srcOrd="2" destOrd="0" parTransId="{E03DD5BC-B9F2-4F49-A503-AB4195CC8C55}" sibTransId="{FC32AACA-6D59-471B-A7C6-E61E1E1EFB75}"/>
    <dgm:cxn modelId="{A7918B26-5479-4211-8293-2FEA1BD63EE8}" srcId="{DF27E1E5-661B-45DC-8CD5-F51C5E3582F5}" destId="{C73AAB12-2978-43DF-97F4-888DDDBFD348}" srcOrd="0" destOrd="0" parTransId="{B48F4361-90F6-49F0-94A4-4BE00DC6BEB1}" sibTransId="{E893A765-0977-40E9-B6EC-A1D2AFBE3028}"/>
    <dgm:cxn modelId="{037F7FB7-5E3F-4A45-A1F5-E090928D37B3}" type="presOf" srcId="{D518EB43-46EB-4530-873F-83B9CF26433E}" destId="{68B29CA4-0DD1-4191-BA25-5FE6B178B981}" srcOrd="0" destOrd="2" presId="urn:microsoft.com/office/officeart/2009/3/layout/PlusandMinus"/>
    <dgm:cxn modelId="{B0BA6BEE-8F35-470D-BF8B-71A1365FD41B}" type="presOf" srcId="{F5A37288-84BE-45FE-9235-A721D0A100C2}" destId="{68B29CA4-0DD1-4191-BA25-5FE6B178B981}" srcOrd="0" destOrd="0" presId="urn:microsoft.com/office/officeart/2009/3/layout/PlusandMinus"/>
    <dgm:cxn modelId="{940605A8-ED23-4FE1-A6A9-7363EEB8AC84}" srcId="{DF27E1E5-661B-45DC-8CD5-F51C5E3582F5}" destId="{F419D7F2-376F-401A-85AF-A80138F267D6}" srcOrd="1" destOrd="0" parTransId="{922FB4F4-EB78-4962-81AC-F42379954424}" sibTransId="{EB4980CE-FF77-4A5B-A457-EF7BB754BF03}"/>
    <dgm:cxn modelId="{1826E981-5AE9-4B30-BB11-F5DC8F457006}" type="presOf" srcId="{F419D7F2-376F-401A-85AF-A80138F267D6}" destId="{56D3F782-C238-42C5-A75D-754BFC7E1969}" srcOrd="0" destOrd="2" presId="urn:microsoft.com/office/officeart/2009/3/layout/PlusandMinus"/>
    <dgm:cxn modelId="{983A04F5-6955-4BA1-9370-28D93D0ABFC3}" srcId="{F5A37288-84BE-45FE-9235-A721D0A100C2}" destId="{4FBF1BCB-4520-4DDE-98D8-6A42C417BEE5}" srcOrd="3" destOrd="0" parTransId="{E5229AE5-B258-4D52-8E58-B1AE2FADEC56}" sibTransId="{568A8949-40A4-40DD-9ABF-E6A79075FA6A}"/>
    <dgm:cxn modelId="{AD6BF414-27B1-459F-BF3F-3C9E1A406D15}" srcId="{F5A37288-84BE-45FE-9235-A721D0A100C2}" destId="{D518EB43-46EB-4530-873F-83B9CF26433E}" srcOrd="1" destOrd="0" parTransId="{86351C1B-E9B9-48FF-ABF4-EBCE6733C33E}" sibTransId="{D8F2EB6E-35F0-458E-83CE-0AE54971DE4B}"/>
    <dgm:cxn modelId="{438824FD-06D2-4CF6-9041-EA68789E7AA6}" type="presOf" srcId="{C73AAB12-2978-43DF-97F4-888DDDBFD348}" destId="{56D3F782-C238-42C5-A75D-754BFC7E1969}" srcOrd="0" destOrd="1" presId="urn:microsoft.com/office/officeart/2009/3/layout/PlusandMinus"/>
    <dgm:cxn modelId="{62F63A1B-5CC5-4F67-8E8F-699D9DC9A947}" type="presParOf" srcId="{FB0799DE-A923-42A4-8BF6-66A3ED17F540}" destId="{8EF77ACD-74B1-48FC-BC35-412F9252DF3C}" srcOrd="0" destOrd="0" presId="urn:microsoft.com/office/officeart/2009/3/layout/PlusandMinus"/>
    <dgm:cxn modelId="{B7BD6124-7F30-40F1-8942-C69392A79BE6}" type="presParOf" srcId="{FB0799DE-A923-42A4-8BF6-66A3ED17F540}" destId="{56D3F782-C238-42C5-A75D-754BFC7E1969}" srcOrd="1" destOrd="0" presId="urn:microsoft.com/office/officeart/2009/3/layout/PlusandMinus"/>
    <dgm:cxn modelId="{DF6ABEE6-B096-49E6-9DFC-EDAB56DDC0B7}" type="presParOf" srcId="{FB0799DE-A923-42A4-8BF6-66A3ED17F540}" destId="{68B29CA4-0DD1-4191-BA25-5FE6B178B981}" srcOrd="2" destOrd="0" presId="urn:microsoft.com/office/officeart/2009/3/layout/PlusandMinus"/>
    <dgm:cxn modelId="{066ADF46-2922-4F35-9FF1-A7F431CAB903}" type="presParOf" srcId="{FB0799DE-A923-42A4-8BF6-66A3ED17F540}" destId="{4DFA3C3E-1148-42C0-81C7-434791D58387}" srcOrd="3" destOrd="0" presId="urn:microsoft.com/office/officeart/2009/3/layout/PlusandMinus"/>
    <dgm:cxn modelId="{DA071A88-9BC7-4E2C-BD82-919CDA402658}" type="presParOf" srcId="{FB0799DE-A923-42A4-8BF6-66A3ED17F540}" destId="{861CD5AB-8884-4814-8A71-E52E211B8447}" srcOrd="4" destOrd="0" presId="urn:microsoft.com/office/officeart/2009/3/layout/PlusandMinus"/>
    <dgm:cxn modelId="{8570E9C4-5066-4A63-9BD3-96BB4F7A72BD}" type="presParOf" srcId="{FB0799DE-A923-42A4-8BF6-66A3ED17F540}" destId="{4C75500E-B82A-487C-953C-CF0E2F64BA78}" srcOrd="5" destOrd="0" presId="urn:microsoft.com/office/officeart/2009/3/layout/PlusandMinu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F77ACD-74B1-48FC-BC35-412F9252DF3C}">
      <dsp:nvSpPr>
        <dsp:cNvPr id="0" name=""/>
        <dsp:cNvSpPr/>
      </dsp:nvSpPr>
      <dsp:spPr>
        <a:xfrm>
          <a:off x="734620" y="1253070"/>
          <a:ext cx="7101329" cy="3669923"/>
        </a:xfrm>
        <a:prstGeom prst="rect">
          <a:avLst/>
        </a:prstGeom>
        <a:solidFill>
          <a:schemeClr val="accent3">
            <a:tint val="5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56D3F782-C238-42C5-A75D-754BFC7E1969}">
      <dsp:nvSpPr>
        <dsp:cNvPr id="0" name=""/>
        <dsp:cNvSpPr/>
      </dsp:nvSpPr>
      <dsp:spPr>
        <a:xfrm>
          <a:off x="946843" y="1682272"/>
          <a:ext cx="3297628" cy="3139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815" tIns="43815" rIns="43815" bIns="43815" numCol="1" spcCol="1270" anchor="t" anchorCtr="0">
          <a:noAutofit/>
        </a:bodyPr>
        <a:lstStyle/>
        <a:p>
          <a:pPr lvl="0" algn="l" defTabSz="1022350">
            <a:lnSpc>
              <a:spcPct val="90000"/>
            </a:lnSpc>
            <a:spcBef>
              <a:spcPct val="0"/>
            </a:spcBef>
            <a:spcAft>
              <a:spcPct val="35000"/>
            </a:spcAft>
          </a:pPr>
          <a:r>
            <a:rPr lang="ru-RU" sz="2300" b="1" kern="1200" dirty="0" smtClean="0">
              <a:latin typeface="Arial" panose="020B0604020202020204" pitchFamily="34" charset="0"/>
              <a:cs typeface="Arial" panose="020B0604020202020204" pitchFamily="34" charset="0"/>
            </a:rPr>
            <a:t>Avantages</a:t>
          </a:r>
          <a:endParaRPr lang="en-GB" sz="2300" b="1" kern="1200" dirty="0">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15000"/>
            </a:spcAft>
            <a:buChar char="••"/>
          </a:pPr>
          <a:r>
            <a:rPr lang="ru-RU" sz="1800" kern="1200" dirty="0" smtClean="0">
              <a:latin typeface="Arial" panose="020B0604020202020204" pitchFamily="34" charset="0"/>
              <a:cs typeface="Arial" panose="020B0604020202020204" pitchFamily="34" charset="0"/>
            </a:rPr>
            <a:t>Moins de patients</a:t>
          </a:r>
          <a:endParaRPr lang="en-GB" sz="1800" kern="1200" dirty="0">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15000"/>
            </a:spcAft>
            <a:buChar char="••"/>
          </a:pPr>
          <a:r>
            <a:rPr lang="ru-RU" sz="1800" kern="1200" dirty="0" smtClean="0">
              <a:latin typeface="Arial" panose="020B0604020202020204" pitchFamily="34" charset="0"/>
              <a:cs typeface="Arial" panose="020B0604020202020204" pitchFamily="34" charset="0"/>
            </a:rPr>
            <a:t>Globalement, le temps requis pour la </a:t>
          </a:r>
          <a:r>
            <a:rPr lang="ru-RU" sz="1800" kern="1200" smtClean="0">
              <a:latin typeface="Arial" panose="020B0604020202020204" pitchFamily="34" charset="0"/>
              <a:cs typeface="Arial" panose="020B0604020202020204" pitchFamily="34" charset="0"/>
            </a:rPr>
            <a:t>découverte d’un </a:t>
          </a:r>
          <a:r>
            <a:rPr lang="ru-RU" sz="1800" kern="1200" dirty="0" smtClean="0">
              <a:latin typeface="Arial" panose="020B0604020202020204" pitchFamily="34" charset="0"/>
              <a:cs typeface="Arial" panose="020B0604020202020204" pitchFamily="34" charset="0"/>
            </a:rPr>
            <a:t>médicament est réduit</a:t>
          </a:r>
          <a:endParaRPr lang="en-GB" sz="1800" kern="1200" dirty="0">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15000"/>
            </a:spcAft>
            <a:buChar char="••"/>
          </a:pPr>
          <a:r>
            <a:rPr lang="ru-RU" sz="1800" kern="1200" dirty="0" smtClean="0">
              <a:latin typeface="Arial" panose="020B0604020202020204" pitchFamily="34" charset="0"/>
              <a:cs typeface="Arial" panose="020B0604020202020204" pitchFamily="34" charset="0"/>
            </a:rPr>
            <a:t>Moins de </a:t>
          </a:r>
          <a:r>
            <a:rPr lang="ru-RU" sz="1800" kern="1200" smtClean="0">
              <a:latin typeface="Arial" panose="020B0604020202020204" pitchFamily="34" charset="0"/>
              <a:cs typeface="Arial" panose="020B0604020202020204" pitchFamily="34" charset="0"/>
            </a:rPr>
            <a:t>demandes d’AMM et d’approbations </a:t>
          </a:r>
          <a:r>
            <a:rPr lang="ru-RU" sz="1800" kern="1200" dirty="0" smtClean="0">
              <a:latin typeface="Arial" panose="020B0604020202020204" pitchFamily="34" charset="0"/>
              <a:cs typeface="Arial" panose="020B0604020202020204" pitchFamily="34" charset="0"/>
            </a:rPr>
            <a:t>requises</a:t>
          </a:r>
          <a:endParaRPr lang="en-GB" sz="1800" kern="1200" dirty="0">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15000"/>
            </a:spcAft>
            <a:buChar char="••"/>
          </a:pPr>
          <a:r>
            <a:rPr lang="ru-RU" sz="1800" kern="1200" dirty="0" smtClean="0">
              <a:latin typeface="Arial" panose="020B0604020202020204" pitchFamily="34" charset="0"/>
              <a:cs typeface="Arial" panose="020B0604020202020204" pitchFamily="34" charset="0"/>
            </a:rPr>
            <a:t>Flexible : </a:t>
          </a:r>
          <a:r>
            <a:rPr lang="ru-RU" sz="1800" kern="1200" smtClean="0">
              <a:latin typeface="Arial" panose="020B0604020202020204" pitchFamily="34" charset="0"/>
              <a:cs typeface="Arial" panose="020B0604020202020204" pitchFamily="34" charset="0"/>
            </a:rPr>
            <a:t>possibilité d’ajouter </a:t>
          </a:r>
          <a:r>
            <a:rPr lang="ru-RU" sz="1800" kern="1200" dirty="0" smtClean="0">
              <a:latin typeface="Arial" panose="020B0604020202020204" pitchFamily="34" charset="0"/>
              <a:cs typeface="Arial" panose="020B0604020202020204" pitchFamily="34" charset="0"/>
            </a:rPr>
            <a:t>ou de supprimer des bras</a:t>
          </a:r>
          <a:endParaRPr lang="en-GB" sz="1800" kern="1200" dirty="0">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15000"/>
            </a:spcAft>
            <a:buChar char="••"/>
          </a:pPr>
          <a:r>
            <a:rPr lang="ru-RU" sz="1800" kern="1200" dirty="0" smtClean="0">
              <a:latin typeface="Arial" panose="020B0604020202020204" pitchFamily="34" charset="0"/>
              <a:cs typeface="Arial" panose="020B0604020202020204" pitchFamily="34" charset="0"/>
            </a:rPr>
            <a:t>Coût réduit</a:t>
          </a:r>
          <a:endParaRPr lang="en-GB" sz="1800" kern="1200" dirty="0">
            <a:latin typeface="Arial" panose="020B0604020202020204" pitchFamily="34" charset="0"/>
            <a:cs typeface="Arial" panose="020B0604020202020204" pitchFamily="34" charset="0"/>
          </a:endParaRPr>
        </a:p>
      </dsp:txBody>
      <dsp:txXfrm>
        <a:off x="946843" y="1682272"/>
        <a:ext cx="3297628" cy="3139575"/>
      </dsp:txXfrm>
    </dsp:sp>
    <dsp:sp modelId="{68B29CA4-0DD1-4191-BA25-5FE6B178B981}">
      <dsp:nvSpPr>
        <dsp:cNvPr id="0" name=""/>
        <dsp:cNvSpPr/>
      </dsp:nvSpPr>
      <dsp:spPr>
        <a:xfrm>
          <a:off x="4420886" y="1682272"/>
          <a:ext cx="3297628" cy="3139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815" tIns="43815" rIns="43815" bIns="43815" numCol="1" spcCol="1270" anchor="t" anchorCtr="0">
          <a:noAutofit/>
        </a:bodyPr>
        <a:lstStyle/>
        <a:p>
          <a:pPr lvl="0" algn="l" defTabSz="1022350">
            <a:lnSpc>
              <a:spcPct val="90000"/>
            </a:lnSpc>
            <a:spcBef>
              <a:spcPct val="0"/>
            </a:spcBef>
            <a:spcAft>
              <a:spcPct val="35000"/>
            </a:spcAft>
          </a:pPr>
          <a:r>
            <a:rPr lang="ru-RU" sz="2300" b="1" kern="1200" dirty="0" smtClean="0">
              <a:latin typeface="Arial" panose="020B0604020202020204" pitchFamily="34" charset="0"/>
              <a:cs typeface="Arial" panose="020B0604020202020204" pitchFamily="34" charset="0"/>
            </a:rPr>
            <a:t>Inconvénients</a:t>
          </a:r>
          <a:endParaRPr lang="en-GB" sz="2300" b="1" kern="1200" dirty="0">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15000"/>
            </a:spcAft>
            <a:buChar char="••"/>
          </a:pPr>
          <a:r>
            <a:rPr lang="ru-RU" sz="1800" kern="1200" dirty="0" smtClean="0">
              <a:latin typeface="Arial" panose="020B0604020202020204" pitchFamily="34" charset="0"/>
              <a:cs typeface="Arial" panose="020B0604020202020204" pitchFamily="34" charset="0"/>
            </a:rPr>
            <a:t>Caractéristiques opérationnelles complexes</a:t>
          </a:r>
          <a:endParaRPr lang="en-GB" sz="1800" kern="1200" dirty="0">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15000"/>
            </a:spcAft>
            <a:buChar char="••"/>
          </a:pPr>
          <a:r>
            <a:rPr lang="ru-RU" sz="1800" kern="1200" dirty="0" smtClean="0">
              <a:latin typeface="Arial" panose="020B0604020202020204" pitchFamily="34" charset="0"/>
              <a:cs typeface="Arial" panose="020B0604020202020204" pitchFamily="34" charset="0"/>
            </a:rPr>
            <a:t>Nombre de patients requis</a:t>
          </a:r>
          <a:endParaRPr lang="en-GB" sz="1800" kern="1200" dirty="0">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15000"/>
            </a:spcAft>
            <a:buChar char="••"/>
          </a:pPr>
          <a:r>
            <a:rPr lang="ru-RU" sz="1800" kern="1200" dirty="0" smtClean="0">
              <a:latin typeface="Arial" panose="020B0604020202020204" pitchFamily="34" charset="0"/>
              <a:cs typeface="Arial" panose="020B0604020202020204" pitchFamily="34" charset="0"/>
            </a:rPr>
            <a:t>Durée </a:t>
          </a:r>
          <a:r>
            <a:rPr lang="ru-RU" sz="1800" kern="1200" smtClean="0">
              <a:latin typeface="Arial" panose="020B0604020202020204" pitchFamily="34" charset="0"/>
              <a:cs typeface="Arial" panose="020B0604020202020204" pitchFamily="34" charset="0"/>
            </a:rPr>
            <a:t>de l’essai</a:t>
          </a:r>
          <a:endParaRPr lang="en-GB" sz="1800" kern="1200" dirty="0">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15000"/>
            </a:spcAft>
            <a:buChar char="••"/>
          </a:pPr>
          <a:r>
            <a:rPr lang="ru-RU" sz="1800" kern="1200" dirty="0" smtClean="0">
              <a:latin typeface="Arial" panose="020B0604020202020204" pitchFamily="34" charset="0"/>
              <a:cs typeface="Arial" panose="020B0604020202020204" pitchFamily="34" charset="0"/>
            </a:rPr>
            <a:t>Recrutement </a:t>
          </a:r>
          <a:r>
            <a:rPr lang="ru-RU" sz="1800" kern="1200" smtClean="0">
              <a:latin typeface="Arial" panose="020B0604020202020204" pitchFamily="34" charset="0"/>
              <a:cs typeface="Arial" panose="020B0604020202020204" pitchFamily="34" charset="0"/>
            </a:rPr>
            <a:t>continuel </a:t>
          </a:r>
          <a:r>
            <a:rPr lang="en-US" sz="1800" kern="1200" smtClean="0">
              <a:latin typeface="Arial" panose="020B0604020202020204" pitchFamily="34" charset="0"/>
              <a:cs typeface="Arial" panose="020B0604020202020204" pitchFamily="34" charset="0"/>
            </a:rPr>
            <a:t/>
          </a:r>
          <a:br>
            <a:rPr lang="en-US" sz="1800" kern="1200" smtClean="0">
              <a:latin typeface="Arial" panose="020B0604020202020204" pitchFamily="34" charset="0"/>
              <a:cs typeface="Arial" panose="020B0604020202020204" pitchFamily="34" charset="0"/>
            </a:rPr>
          </a:br>
          <a:r>
            <a:rPr lang="ru-RU" sz="1800" kern="1200" smtClean="0">
              <a:latin typeface="Arial" panose="020B0604020202020204" pitchFamily="34" charset="0"/>
              <a:cs typeface="Arial" panose="020B0604020202020204" pitchFamily="34" charset="0"/>
            </a:rPr>
            <a:t>dans </a:t>
          </a:r>
          <a:r>
            <a:rPr lang="ru-RU" sz="1800" kern="1200" dirty="0" smtClean="0">
              <a:latin typeface="Arial" panose="020B0604020202020204" pitchFamily="34" charset="0"/>
              <a:cs typeface="Arial" panose="020B0604020202020204" pitchFamily="34" charset="0"/>
            </a:rPr>
            <a:t>le bras de contrôle</a:t>
          </a:r>
          <a:endParaRPr lang="en-GB" sz="1800" kern="1200" dirty="0">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15000"/>
            </a:spcAft>
            <a:buChar char="••"/>
          </a:pPr>
          <a:r>
            <a:rPr lang="ru-RU" sz="1800" kern="1200" dirty="0" smtClean="0">
              <a:latin typeface="Arial" panose="020B0604020202020204" pitchFamily="34" charset="0"/>
              <a:cs typeface="Arial" panose="020B0604020202020204" pitchFamily="34" charset="0"/>
            </a:rPr>
            <a:t>Pas de comparaison </a:t>
          </a:r>
          <a:r>
            <a:rPr lang="ru-RU" sz="1800" kern="1200" smtClean="0">
              <a:latin typeface="Arial" panose="020B0604020202020204" pitchFamily="34" charset="0"/>
              <a:cs typeface="Arial" panose="020B0604020202020204" pitchFamily="34" charset="0"/>
            </a:rPr>
            <a:t>entre </a:t>
          </a:r>
          <a:r>
            <a:rPr lang="en-US" sz="1800" kern="1200" smtClean="0">
              <a:latin typeface="Arial" panose="020B0604020202020204" pitchFamily="34" charset="0"/>
              <a:cs typeface="Arial" panose="020B0604020202020204" pitchFamily="34" charset="0"/>
            </a:rPr>
            <a:t/>
          </a:r>
          <a:br>
            <a:rPr lang="en-US" sz="1800" kern="1200" smtClean="0">
              <a:latin typeface="Arial" panose="020B0604020202020204" pitchFamily="34" charset="0"/>
              <a:cs typeface="Arial" panose="020B0604020202020204" pitchFamily="34" charset="0"/>
            </a:rPr>
          </a:br>
          <a:r>
            <a:rPr lang="ru-RU" sz="1800" kern="1200" smtClean="0">
              <a:latin typeface="Arial" panose="020B0604020202020204" pitchFamily="34" charset="0"/>
              <a:cs typeface="Arial" panose="020B0604020202020204" pitchFamily="34" charset="0"/>
            </a:rPr>
            <a:t>les </a:t>
          </a:r>
          <a:r>
            <a:rPr lang="ru-RU" sz="1800" kern="1200" dirty="0" smtClean="0">
              <a:latin typeface="Arial" panose="020B0604020202020204" pitchFamily="34" charset="0"/>
              <a:cs typeface="Arial" panose="020B0604020202020204" pitchFamily="34" charset="0"/>
            </a:rPr>
            <a:t>bras expérimentaux</a:t>
          </a:r>
          <a:endParaRPr lang="en-GB" sz="1800" kern="1200" dirty="0">
            <a:latin typeface="Arial" panose="020B0604020202020204" pitchFamily="34" charset="0"/>
            <a:cs typeface="Arial" panose="020B0604020202020204" pitchFamily="34" charset="0"/>
          </a:endParaRPr>
        </a:p>
      </dsp:txBody>
      <dsp:txXfrm>
        <a:off x="4420886" y="1682272"/>
        <a:ext cx="3297628" cy="3139575"/>
      </dsp:txXfrm>
    </dsp:sp>
    <dsp:sp modelId="{4DFA3C3E-1148-42C0-81C7-434791D58387}">
      <dsp:nvSpPr>
        <dsp:cNvPr id="0" name=""/>
        <dsp:cNvSpPr/>
      </dsp:nvSpPr>
      <dsp:spPr>
        <a:xfrm>
          <a:off x="0" y="518637"/>
          <a:ext cx="1387616" cy="1387616"/>
        </a:xfrm>
        <a:prstGeom prst="plus">
          <a:avLst>
            <a:gd name="adj" fmla="val 3281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61CD5AB-8884-4814-8A71-E52E211B8447}">
      <dsp:nvSpPr>
        <dsp:cNvPr id="0" name=""/>
        <dsp:cNvSpPr/>
      </dsp:nvSpPr>
      <dsp:spPr>
        <a:xfrm>
          <a:off x="6856456" y="1017657"/>
          <a:ext cx="1305991" cy="447551"/>
        </a:xfrm>
        <a:prstGeom prst="rect">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w="9525" cap="flat" cmpd="sng" algn="ctr">
          <a:solidFill>
            <a:schemeClr val="accent3">
              <a:hueOff val="11250264"/>
              <a:satOff val="-16880"/>
              <a:lumOff val="-2745"/>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4C75500E-B82A-487C-953C-CF0E2F64BA78}">
      <dsp:nvSpPr>
        <dsp:cNvPr id="0" name=""/>
        <dsp:cNvSpPr/>
      </dsp:nvSpPr>
      <dsp:spPr>
        <a:xfrm>
          <a:off x="4262425" y="1688985"/>
          <a:ext cx="816" cy="2998596"/>
        </a:xfrm>
        <a:prstGeom prst="line">
          <a:avLst/>
        </a:pr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F77ACD-74B1-48FC-BC35-412F9252DF3C}">
      <dsp:nvSpPr>
        <dsp:cNvPr id="0" name=""/>
        <dsp:cNvSpPr/>
      </dsp:nvSpPr>
      <dsp:spPr>
        <a:xfrm>
          <a:off x="734620" y="1253070"/>
          <a:ext cx="7101329" cy="3669923"/>
        </a:xfrm>
        <a:prstGeom prst="rect">
          <a:avLst/>
        </a:prstGeom>
        <a:solidFill>
          <a:schemeClr val="accent3">
            <a:tint val="5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56D3F782-C238-42C5-A75D-754BFC7E1969}">
      <dsp:nvSpPr>
        <dsp:cNvPr id="0" name=""/>
        <dsp:cNvSpPr/>
      </dsp:nvSpPr>
      <dsp:spPr>
        <a:xfrm>
          <a:off x="946843" y="1682272"/>
          <a:ext cx="3297628" cy="3139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195" tIns="36195" rIns="36195" bIns="36195" numCol="1" spcCol="1270" anchor="t" anchorCtr="0">
          <a:noAutofit/>
        </a:bodyPr>
        <a:lstStyle/>
        <a:p>
          <a:pPr lvl="0" algn="l" defTabSz="844550">
            <a:lnSpc>
              <a:spcPct val="90000"/>
            </a:lnSpc>
            <a:spcBef>
              <a:spcPct val="0"/>
            </a:spcBef>
            <a:spcAft>
              <a:spcPct val="35000"/>
            </a:spcAft>
          </a:pPr>
          <a:r>
            <a:rPr lang="ru-RU" sz="1900" b="1" kern="1200" dirty="0" smtClean="0">
              <a:latin typeface="Arial" panose="020B0604020202020204" pitchFamily="34" charset="0"/>
              <a:cs typeface="Arial" panose="020B0604020202020204" pitchFamily="34" charset="0"/>
            </a:rPr>
            <a:t>Avantages</a:t>
          </a:r>
        </a:p>
        <a:p>
          <a:pPr marL="114300" lvl="1" indent="-114300" algn="l" defTabSz="666750">
            <a:lnSpc>
              <a:spcPct val="90000"/>
            </a:lnSpc>
            <a:spcBef>
              <a:spcPct val="0"/>
            </a:spcBef>
            <a:spcAft>
              <a:spcPct val="15000"/>
            </a:spcAft>
            <a:buChar char="••"/>
          </a:pPr>
          <a:r>
            <a:rPr lang="ru-RU" sz="1500" kern="1200" dirty="0" smtClean="0">
              <a:latin typeface="Arial" panose="020B0604020202020204" pitchFamily="34" charset="0"/>
              <a:cs typeface="Arial" panose="020B0604020202020204" pitchFamily="34" charset="0"/>
            </a:rPr>
            <a:t>Les deux étapes sont conduites séparément et combinées en un résultat de test</a:t>
          </a:r>
          <a:endParaRPr lang="en-US" sz="1500" b="1" kern="1200" dirty="0" smtClean="0">
            <a:latin typeface="Arial" panose="020B0604020202020204" pitchFamily="34" charset="0"/>
            <a:cs typeface="Arial" panose="020B0604020202020204" pitchFamily="34" charset="0"/>
          </a:endParaRPr>
        </a:p>
        <a:p>
          <a:pPr marL="114300" lvl="1" indent="-114300" algn="l" defTabSz="666750">
            <a:lnSpc>
              <a:spcPct val="90000"/>
            </a:lnSpc>
            <a:spcBef>
              <a:spcPct val="0"/>
            </a:spcBef>
            <a:spcAft>
              <a:spcPct val="15000"/>
            </a:spcAft>
            <a:buChar char="••"/>
          </a:pPr>
          <a:r>
            <a:rPr lang="ru-RU" sz="1500" kern="1200" smtClean="0">
              <a:latin typeface="Arial" panose="020B0604020202020204" pitchFamily="34" charset="0"/>
              <a:cs typeface="Arial" panose="020B0604020202020204" pitchFamily="34" charset="0"/>
            </a:rPr>
            <a:t>Réduit la durée et l’exposition </a:t>
          </a:r>
          <a:r>
            <a:rPr lang="en-US" sz="1500" kern="1200" smtClean="0">
              <a:latin typeface="Arial" panose="020B0604020202020204" pitchFamily="34" charset="0"/>
              <a:cs typeface="Arial" panose="020B0604020202020204" pitchFamily="34" charset="0"/>
            </a:rPr>
            <a:t/>
          </a:r>
          <a:br>
            <a:rPr lang="en-US" sz="1500" kern="1200" smtClean="0">
              <a:latin typeface="Arial" panose="020B0604020202020204" pitchFamily="34" charset="0"/>
              <a:cs typeface="Arial" panose="020B0604020202020204" pitchFamily="34" charset="0"/>
            </a:rPr>
          </a:br>
          <a:r>
            <a:rPr lang="ru-RU" sz="1500" kern="1200" smtClean="0">
              <a:latin typeface="Arial" panose="020B0604020202020204" pitchFamily="34" charset="0"/>
              <a:cs typeface="Arial" panose="020B0604020202020204" pitchFamily="34" charset="0"/>
            </a:rPr>
            <a:t>des patients</a:t>
          </a:r>
          <a:endParaRPr lang="en-US" sz="1500" kern="1200" dirty="0">
            <a:latin typeface="Arial" panose="020B0604020202020204" pitchFamily="34" charset="0"/>
            <a:cs typeface="Arial" panose="020B0604020202020204" pitchFamily="34" charset="0"/>
          </a:endParaRPr>
        </a:p>
        <a:p>
          <a:pPr marL="114300" lvl="1" indent="-114300" algn="l" defTabSz="666750">
            <a:lnSpc>
              <a:spcPct val="90000"/>
            </a:lnSpc>
            <a:spcBef>
              <a:spcPct val="0"/>
            </a:spcBef>
            <a:spcAft>
              <a:spcPct val="15000"/>
            </a:spcAft>
            <a:buChar char="••"/>
          </a:pPr>
          <a:r>
            <a:rPr lang="ru-RU" sz="1500" kern="1200" dirty="0" smtClean="0">
              <a:latin typeface="Arial" panose="020B0604020202020204" pitchFamily="34" charset="0"/>
              <a:cs typeface="Arial" panose="020B0604020202020204" pitchFamily="34" charset="0"/>
            </a:rPr>
            <a:t>Relativement flexible </a:t>
          </a:r>
          <a:endParaRPr lang="en-US" sz="1500" kern="1200" dirty="0">
            <a:latin typeface="Arial" panose="020B0604020202020204" pitchFamily="34" charset="0"/>
            <a:cs typeface="Arial" panose="020B0604020202020204" pitchFamily="34" charset="0"/>
          </a:endParaRPr>
        </a:p>
        <a:p>
          <a:pPr marL="114300" lvl="1" indent="-114300" algn="l" defTabSz="666750">
            <a:lnSpc>
              <a:spcPct val="90000"/>
            </a:lnSpc>
            <a:spcBef>
              <a:spcPct val="0"/>
            </a:spcBef>
            <a:spcAft>
              <a:spcPct val="15000"/>
            </a:spcAft>
            <a:buChar char="••"/>
          </a:pPr>
          <a:r>
            <a:rPr lang="ru-RU" sz="1500" kern="1200" dirty="0" smtClean="0">
              <a:latin typeface="Arial" panose="020B0604020202020204" pitchFamily="34" charset="0"/>
              <a:cs typeface="Arial" panose="020B0604020202020204" pitchFamily="34" charset="0"/>
            </a:rPr>
            <a:t>Utilisation efficace des ressources en patients</a:t>
          </a:r>
          <a:endParaRPr lang="en-US" sz="1500" kern="1200" dirty="0">
            <a:latin typeface="Arial" panose="020B0604020202020204" pitchFamily="34" charset="0"/>
            <a:cs typeface="Arial" panose="020B0604020202020204" pitchFamily="34" charset="0"/>
          </a:endParaRPr>
        </a:p>
      </dsp:txBody>
      <dsp:txXfrm>
        <a:off x="946843" y="1682272"/>
        <a:ext cx="3297628" cy="3139575"/>
      </dsp:txXfrm>
    </dsp:sp>
    <dsp:sp modelId="{68B29CA4-0DD1-4191-BA25-5FE6B178B981}">
      <dsp:nvSpPr>
        <dsp:cNvPr id="0" name=""/>
        <dsp:cNvSpPr/>
      </dsp:nvSpPr>
      <dsp:spPr>
        <a:xfrm>
          <a:off x="4420886" y="1682272"/>
          <a:ext cx="3297628" cy="3139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195" tIns="36195" rIns="36195" bIns="36195" numCol="1" spcCol="1270" anchor="t" anchorCtr="0">
          <a:noAutofit/>
        </a:bodyPr>
        <a:lstStyle/>
        <a:p>
          <a:pPr lvl="0" algn="l" defTabSz="844550">
            <a:lnSpc>
              <a:spcPct val="90000"/>
            </a:lnSpc>
            <a:spcBef>
              <a:spcPct val="0"/>
            </a:spcBef>
            <a:spcAft>
              <a:spcPct val="35000"/>
            </a:spcAft>
          </a:pPr>
          <a:r>
            <a:rPr lang="ru-RU" sz="1900" b="1" kern="1200" dirty="0" smtClean="0">
              <a:latin typeface="Arial" panose="020B0604020202020204" pitchFamily="34" charset="0"/>
              <a:cs typeface="Arial" panose="020B0604020202020204" pitchFamily="34" charset="0"/>
            </a:rPr>
            <a:t>Inconvénients</a:t>
          </a:r>
          <a:endParaRPr lang="en-GB" sz="1900" b="1" kern="1200" dirty="0">
            <a:latin typeface="Arial" panose="020B0604020202020204" pitchFamily="34" charset="0"/>
            <a:cs typeface="Arial" panose="020B0604020202020204" pitchFamily="34" charset="0"/>
          </a:endParaRPr>
        </a:p>
        <a:p>
          <a:pPr marL="114300" lvl="1" indent="-114300" algn="l" defTabSz="666750">
            <a:lnSpc>
              <a:spcPct val="90000"/>
            </a:lnSpc>
            <a:spcBef>
              <a:spcPct val="0"/>
            </a:spcBef>
            <a:spcAft>
              <a:spcPct val="15000"/>
            </a:spcAft>
            <a:buChar char="••"/>
          </a:pPr>
          <a:r>
            <a:rPr lang="ru-RU" altLang="ru-RU" sz="1500" kern="1200" dirty="0" smtClean="0">
              <a:latin typeface="Arial" panose="020B0604020202020204" pitchFamily="34" charset="0"/>
              <a:cs typeface="Arial" panose="020B0604020202020204" pitchFamily="34" charset="0"/>
            </a:rPr>
            <a:t>Méthode statistique complexe</a:t>
          </a:r>
          <a:endParaRPr lang="en-GB" sz="1500" kern="1200" dirty="0">
            <a:latin typeface="Arial" panose="020B0604020202020204" pitchFamily="34" charset="0"/>
            <a:cs typeface="Arial" panose="020B0604020202020204" pitchFamily="34" charset="0"/>
          </a:endParaRPr>
        </a:p>
        <a:p>
          <a:pPr marL="114300" lvl="1" indent="-114300" algn="l" defTabSz="666750">
            <a:lnSpc>
              <a:spcPct val="90000"/>
            </a:lnSpc>
            <a:spcBef>
              <a:spcPct val="0"/>
            </a:spcBef>
            <a:spcAft>
              <a:spcPct val="15000"/>
            </a:spcAft>
            <a:buChar char="••"/>
          </a:pPr>
          <a:r>
            <a:rPr lang="ru-RU" altLang="ru-RU" sz="1500" kern="1200" dirty="0" smtClean="0">
              <a:latin typeface="Arial" panose="020B0604020202020204" pitchFamily="34" charset="0"/>
              <a:cs typeface="Arial" panose="020B0604020202020204" pitchFamily="34" charset="0"/>
            </a:rPr>
            <a:t>Interruption du recrutement </a:t>
          </a:r>
          <a:r>
            <a:rPr lang="ru-RU" altLang="ru-RU" sz="1500" kern="1200" smtClean="0">
              <a:latin typeface="Arial" panose="020B0604020202020204" pitchFamily="34" charset="0"/>
              <a:cs typeface="Arial" panose="020B0604020202020204" pitchFamily="34" charset="0"/>
            </a:rPr>
            <a:t>entre </a:t>
          </a:r>
          <a:r>
            <a:rPr lang="en-US" altLang="ru-RU" sz="1500" kern="1200" smtClean="0">
              <a:latin typeface="Arial" panose="020B0604020202020204" pitchFamily="34" charset="0"/>
              <a:cs typeface="Arial" panose="020B0604020202020204" pitchFamily="34" charset="0"/>
            </a:rPr>
            <a:t/>
          </a:r>
          <a:br>
            <a:rPr lang="en-US" altLang="ru-RU" sz="1500" kern="1200" smtClean="0">
              <a:latin typeface="Arial" panose="020B0604020202020204" pitchFamily="34" charset="0"/>
              <a:cs typeface="Arial" panose="020B0604020202020204" pitchFamily="34" charset="0"/>
            </a:rPr>
          </a:br>
          <a:r>
            <a:rPr lang="ru-RU" altLang="ru-RU" sz="1500" kern="1200" smtClean="0">
              <a:latin typeface="Arial" panose="020B0604020202020204" pitchFamily="34" charset="0"/>
              <a:cs typeface="Arial" panose="020B0604020202020204" pitchFamily="34" charset="0"/>
            </a:rPr>
            <a:t>les </a:t>
          </a:r>
          <a:r>
            <a:rPr lang="ru-RU" altLang="ru-RU" sz="1500" kern="1200" dirty="0" smtClean="0">
              <a:latin typeface="Arial" panose="020B0604020202020204" pitchFamily="34" charset="0"/>
              <a:cs typeface="Arial" panose="020B0604020202020204" pitchFamily="34" charset="0"/>
            </a:rPr>
            <a:t>phases II et III</a:t>
          </a:r>
          <a:endParaRPr lang="en-US" altLang="en-US" sz="1500" kern="1200" dirty="0">
            <a:latin typeface="Arial" panose="020B0604020202020204" pitchFamily="34" charset="0"/>
            <a:cs typeface="Arial" panose="020B0604020202020204" pitchFamily="34" charset="0"/>
          </a:endParaRPr>
        </a:p>
        <a:p>
          <a:pPr marL="114300" lvl="1" indent="-114300" algn="l" defTabSz="666750">
            <a:lnSpc>
              <a:spcPct val="90000"/>
            </a:lnSpc>
            <a:spcBef>
              <a:spcPct val="0"/>
            </a:spcBef>
            <a:spcAft>
              <a:spcPct val="15000"/>
            </a:spcAft>
            <a:buChar char="••"/>
          </a:pPr>
          <a:r>
            <a:rPr lang="ru-RU" altLang="ru-RU" sz="1500" kern="1200" dirty="0" smtClean="0">
              <a:latin typeface="Arial" panose="020B0604020202020204" pitchFamily="34" charset="0"/>
              <a:cs typeface="Arial" panose="020B0604020202020204" pitchFamily="34" charset="0"/>
            </a:rPr>
            <a:t>Complexe sur le plan logistique</a:t>
          </a:r>
          <a:endParaRPr lang="en-US" altLang="en-US" sz="1500" kern="1200" dirty="0">
            <a:latin typeface="Arial" panose="020B0604020202020204" pitchFamily="34" charset="0"/>
            <a:cs typeface="Arial" panose="020B0604020202020204" pitchFamily="34" charset="0"/>
          </a:endParaRPr>
        </a:p>
        <a:p>
          <a:pPr marL="114300" lvl="1" indent="-114300" algn="l" defTabSz="666750">
            <a:lnSpc>
              <a:spcPct val="90000"/>
            </a:lnSpc>
            <a:spcBef>
              <a:spcPct val="0"/>
            </a:spcBef>
            <a:spcAft>
              <a:spcPct val="15000"/>
            </a:spcAft>
            <a:buChar char="••"/>
          </a:pPr>
          <a:r>
            <a:rPr lang="ru-RU" altLang="ru-RU" sz="1500" kern="1200" dirty="0" smtClean="0">
              <a:latin typeface="Arial" panose="020B0604020202020204" pitchFamily="34" charset="0"/>
              <a:cs typeface="Arial" panose="020B0604020202020204" pitchFamily="34" charset="0"/>
            </a:rPr>
            <a:t>Difficultés pour les études ayant des </a:t>
          </a:r>
          <a:r>
            <a:rPr lang="ru-RU" altLang="ru-RU" sz="1500" kern="1200" smtClean="0">
              <a:latin typeface="Arial" panose="020B0604020202020204" pitchFamily="34" charset="0"/>
              <a:cs typeface="Arial" panose="020B0604020202020204" pitchFamily="34" charset="0"/>
            </a:rPr>
            <a:t>critères d’évaluation </a:t>
          </a:r>
          <a:r>
            <a:rPr lang="ru-RU" altLang="ru-RU" sz="1500" kern="1200" dirty="0" smtClean="0">
              <a:latin typeface="Arial" panose="020B0604020202020204" pitchFamily="34" charset="0"/>
              <a:cs typeface="Arial" panose="020B0604020202020204" pitchFamily="34" charset="0"/>
            </a:rPr>
            <a:t>à long terme</a:t>
          </a:r>
          <a:endParaRPr lang="en-US" altLang="en-US" sz="1500" kern="1200" dirty="0">
            <a:latin typeface="Arial" panose="020B0604020202020204" pitchFamily="34" charset="0"/>
            <a:cs typeface="Arial" panose="020B0604020202020204" pitchFamily="34" charset="0"/>
          </a:endParaRPr>
        </a:p>
        <a:p>
          <a:pPr marL="114300" lvl="1" indent="-114300" algn="l" defTabSz="666750">
            <a:lnSpc>
              <a:spcPct val="90000"/>
            </a:lnSpc>
            <a:spcBef>
              <a:spcPct val="0"/>
            </a:spcBef>
            <a:spcAft>
              <a:spcPct val="15000"/>
            </a:spcAft>
            <a:buChar char="••"/>
          </a:pPr>
          <a:r>
            <a:rPr lang="ru-RU" altLang="ru-RU" sz="1500" u="none" kern="1200" smtClean="0">
              <a:latin typeface="Arial" panose="020B0604020202020204" pitchFamily="34" charset="0"/>
              <a:cs typeface="Arial" panose="020B0604020202020204" pitchFamily="34" charset="0"/>
            </a:rPr>
            <a:t>Réduit l’exposition </a:t>
          </a:r>
          <a:r>
            <a:rPr lang="ru-RU" altLang="ru-RU" sz="1500" u="none" kern="1200" dirty="0" smtClean="0">
              <a:latin typeface="Arial" panose="020B0604020202020204" pitchFamily="34" charset="0"/>
              <a:cs typeface="Arial" panose="020B0604020202020204" pitchFamily="34" charset="0"/>
            </a:rPr>
            <a:t>des </a:t>
          </a:r>
          <a:r>
            <a:rPr lang="ru-RU" altLang="ru-RU" sz="1500" u="none" kern="1200" smtClean="0">
              <a:latin typeface="Arial" panose="020B0604020202020204" pitchFamily="34" charset="0"/>
              <a:cs typeface="Arial" panose="020B0604020202020204" pitchFamily="34" charset="0"/>
            </a:rPr>
            <a:t>patients </a:t>
          </a:r>
          <a:r>
            <a:rPr lang="en-US" altLang="ru-RU" sz="1500" u="none" kern="1200" smtClean="0">
              <a:latin typeface="Arial" panose="020B0604020202020204" pitchFamily="34" charset="0"/>
              <a:cs typeface="Arial" panose="020B0604020202020204" pitchFamily="34" charset="0"/>
            </a:rPr>
            <a:t/>
          </a:r>
          <a:br>
            <a:rPr lang="en-US" altLang="ru-RU" sz="1500" u="none" kern="1200" smtClean="0">
              <a:latin typeface="Arial" panose="020B0604020202020204" pitchFamily="34" charset="0"/>
              <a:cs typeface="Arial" panose="020B0604020202020204" pitchFamily="34" charset="0"/>
            </a:rPr>
          </a:br>
          <a:r>
            <a:rPr lang="ru-RU" altLang="ru-RU" sz="1500" u="none" kern="1200" smtClean="0">
              <a:latin typeface="Arial" panose="020B0604020202020204" pitchFamily="34" charset="0"/>
              <a:cs typeface="Arial" panose="020B0604020202020204" pitchFamily="34" charset="0"/>
            </a:rPr>
            <a:t>(</a:t>
          </a:r>
          <a:r>
            <a:rPr lang="ru-RU" altLang="ru-RU" sz="1500" u="none" kern="1200" dirty="0" smtClean="0">
              <a:latin typeface="Arial" panose="020B0604020202020204" pitchFamily="34" charset="0"/>
              <a:cs typeface="Arial" panose="020B0604020202020204" pitchFamily="34" charset="0"/>
            </a:rPr>
            <a:t>pas toujours bénéfique)</a:t>
          </a:r>
          <a:endParaRPr lang="en-US" altLang="en-US" sz="1500" u="none" kern="1200" dirty="0">
            <a:latin typeface="Arial" panose="020B0604020202020204" pitchFamily="34" charset="0"/>
            <a:cs typeface="Arial" panose="020B0604020202020204" pitchFamily="34" charset="0"/>
          </a:endParaRPr>
        </a:p>
        <a:p>
          <a:pPr marL="114300" lvl="1" indent="-114300" algn="l" defTabSz="666750">
            <a:lnSpc>
              <a:spcPct val="90000"/>
            </a:lnSpc>
            <a:spcBef>
              <a:spcPct val="0"/>
            </a:spcBef>
            <a:spcAft>
              <a:spcPct val="15000"/>
            </a:spcAft>
            <a:buChar char="••"/>
          </a:pPr>
          <a:r>
            <a:rPr lang="ru-RU" altLang="ru-RU" sz="1500" u="none" kern="1200" dirty="0" smtClean="0">
              <a:latin typeface="Arial" panose="020B0604020202020204" pitchFamily="34" charset="0"/>
              <a:cs typeface="Arial" panose="020B0604020202020204" pitchFamily="34" charset="0"/>
            </a:rPr>
            <a:t>Des « signaux » (positifs ou négatifs) peuvent-ils être perdus dans la combinaison ?</a:t>
          </a:r>
          <a:endParaRPr lang="en-GB" sz="1500" u="none" kern="1200" dirty="0">
            <a:latin typeface="Arial" panose="020B0604020202020204" pitchFamily="34" charset="0"/>
            <a:cs typeface="Arial" panose="020B0604020202020204" pitchFamily="34" charset="0"/>
          </a:endParaRPr>
        </a:p>
      </dsp:txBody>
      <dsp:txXfrm>
        <a:off x="4420886" y="1682272"/>
        <a:ext cx="3297628" cy="3139575"/>
      </dsp:txXfrm>
    </dsp:sp>
    <dsp:sp modelId="{4DFA3C3E-1148-42C0-81C7-434791D58387}">
      <dsp:nvSpPr>
        <dsp:cNvPr id="0" name=""/>
        <dsp:cNvSpPr/>
      </dsp:nvSpPr>
      <dsp:spPr>
        <a:xfrm>
          <a:off x="0" y="518637"/>
          <a:ext cx="1387616" cy="1387616"/>
        </a:xfrm>
        <a:prstGeom prst="plus">
          <a:avLst>
            <a:gd name="adj" fmla="val 3281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61CD5AB-8884-4814-8A71-E52E211B8447}">
      <dsp:nvSpPr>
        <dsp:cNvPr id="0" name=""/>
        <dsp:cNvSpPr/>
      </dsp:nvSpPr>
      <dsp:spPr>
        <a:xfrm>
          <a:off x="6856456" y="1017657"/>
          <a:ext cx="1305991" cy="447551"/>
        </a:xfrm>
        <a:prstGeom prst="rect">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w="9525" cap="flat" cmpd="sng" algn="ctr">
          <a:solidFill>
            <a:schemeClr val="accent3">
              <a:hueOff val="11250264"/>
              <a:satOff val="-16880"/>
              <a:lumOff val="-2745"/>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4C75500E-B82A-487C-953C-CF0E2F64BA78}">
      <dsp:nvSpPr>
        <dsp:cNvPr id="0" name=""/>
        <dsp:cNvSpPr/>
      </dsp:nvSpPr>
      <dsp:spPr>
        <a:xfrm>
          <a:off x="4262425" y="1688985"/>
          <a:ext cx="816" cy="2998596"/>
        </a:xfrm>
        <a:prstGeom prst="line">
          <a:avLst/>
        </a:pr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layout4.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2207C4-79E7-4D4A-9824-C84296425590}" type="datetimeFigureOut">
              <a:rPr lang="en-GB" smtClean="0"/>
              <a:pPr/>
              <a:t>26/01/2016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B876F7-1113-4945-A7A3-BFAADAE1FF00}" type="slidenum">
              <a:rPr lang="en-GB" smtClean="0"/>
              <a:pPr/>
              <a:t>‹#›</a:t>
            </a:fld>
            <a:endParaRPr lang="en-GB"/>
          </a:p>
        </p:txBody>
      </p:sp>
    </p:spTree>
    <p:extLst>
      <p:ext uri="{BB962C8B-B14F-4D97-AF65-F5344CB8AC3E}">
        <p14:creationId xmlns:p14="http://schemas.microsoft.com/office/powerpoint/2010/main" val="31573242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ＭＳ Ｐゴシック" panose="020B0600070205080204" pitchFamily="34" charset="-128"/>
            </a:endParaRPr>
          </a:p>
        </p:txBody>
      </p:sp>
      <p:sp>
        <p:nvSpPr>
          <p:cNvPr id="4" name="Slide Number Placeholder 3"/>
          <p:cNvSpPr>
            <a:spLocks noGrp="1"/>
          </p:cNvSpPr>
          <p:nvPr>
            <p:ph type="sldNum" sz="quarter" idx="5"/>
          </p:nvPr>
        </p:nvSpPr>
        <p:spPr>
          <a:xfrm>
            <a:off x="3884613" y="8685213"/>
            <a:ext cx="2971800" cy="458787"/>
          </a:xfrm>
        </p:spPr>
        <p:txBody>
          <a:bodyPr/>
          <a:lstStyle/>
          <a:p>
            <a:fld id="{D2B876F7-1113-4945-A7A3-BFAADAE1FF00}" type="slidenum">
              <a:rPr lang="en-GB" smtClean="0"/>
              <a:pPr/>
              <a:t>1</a:t>
            </a:fld>
            <a:endParaRPr lang="en-GB"/>
          </a:p>
        </p:txBody>
      </p:sp>
    </p:spTree>
    <p:extLst>
      <p:ext uri="{BB962C8B-B14F-4D97-AF65-F5344CB8AC3E}">
        <p14:creationId xmlns:p14="http://schemas.microsoft.com/office/powerpoint/2010/main" val="1498913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20000"/>
          </a:bodyPr>
          <a:lstStyle/>
          <a:p>
            <a:r>
              <a:rPr lang="ru-RU" altLang="ru-RU" dirty="0" smtClean="0">
                <a:ea typeface="ＭＳ Ｐゴシック" panose="020B0600070205080204" pitchFamily="34" charset="-128"/>
              </a:rPr>
              <a:t>Cette diapositive présente un</a:t>
            </a:r>
            <a:r>
              <a:rPr lang="ru-RU" altLang="ru-RU" baseline="0" dirty="0" smtClean="0">
                <a:ea typeface="ＭＳ Ｐゴシック" panose="020B0600070205080204" pitchFamily="34" charset="-128"/>
              </a:rPr>
              <a:t>aperçu </a:t>
            </a:r>
            <a:r>
              <a:rPr lang="ru-RU" altLang="ru-RU" dirty="0" smtClean="0">
                <a:ea typeface="ＭＳ Ｐゴシック" panose="020B0600070205080204" pitchFamily="34" charset="-128"/>
              </a:rPr>
              <a:t>du processus de </a:t>
            </a:r>
            <a:r>
              <a:rPr lang="ru-RU" altLang="ru-RU" smtClean="0">
                <a:ea typeface="ＭＳ Ｐゴシック" panose="020B0600070205080204" pitchFamily="34" charset="-128"/>
              </a:rPr>
              <a:t>développement d’un </a:t>
            </a:r>
            <a:r>
              <a:rPr lang="ru-RU" altLang="ru-RU" dirty="0" smtClean="0">
                <a:ea typeface="ＭＳ Ｐゴシック" panose="020B0600070205080204" pitchFamily="34" charset="-128"/>
              </a:rPr>
              <a:t>nouveau médicament. Divers essais sont conduits dans des laboratoires et chez des animaux avant que des essais cliniques ne soient menés chez des humains. Les premiers essais</a:t>
            </a:r>
            <a:r>
              <a:rPr lang="ru-RU" altLang="ru-RU" baseline="0" dirty="0" smtClean="0">
                <a:ea typeface="ＭＳ Ｐゴシック" panose="020B0600070205080204" pitchFamily="34" charset="-128"/>
              </a:rPr>
              <a:t> </a:t>
            </a:r>
            <a:r>
              <a:rPr lang="ru-RU" altLang="ru-RU" dirty="0" smtClean="0">
                <a:ea typeface="ＭＳ Ｐゴシック" panose="020B0600070205080204" pitchFamily="34" charset="-128"/>
              </a:rPr>
              <a:t>sont appelés « essais exploratoires » car ils ont pour but de recueillir </a:t>
            </a:r>
            <a:r>
              <a:rPr lang="ru-RU" altLang="ru-RU" smtClean="0">
                <a:ea typeface="ＭＳ Ｐゴシック" panose="020B0600070205080204" pitchFamily="34" charset="-128"/>
              </a:rPr>
              <a:t>plus d’informations </a:t>
            </a:r>
            <a:r>
              <a:rPr lang="ru-RU" altLang="ru-RU" dirty="0" smtClean="0">
                <a:ea typeface="ＭＳ Ｐゴシック" panose="020B0600070205080204" pitchFamily="34" charset="-128"/>
              </a:rPr>
              <a:t>sur le composé candidat, à savoir : </a:t>
            </a:r>
          </a:p>
          <a:p>
            <a:pPr marL="342900" marR="0"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lang="ru-RU" altLang="ru-RU" dirty="0" smtClean="0">
                <a:ea typeface="ＭＳ Ｐゴシック" panose="020B0600070205080204" pitchFamily="34" charset="-128"/>
              </a:rPr>
              <a:t>son action </a:t>
            </a:r>
            <a:r>
              <a:rPr lang="ru-RU" altLang="ru-RU" smtClean="0">
                <a:ea typeface="ＭＳ Ｐゴシック" panose="020B0600070205080204" pitchFamily="34" charset="-128"/>
              </a:rPr>
              <a:t>sur l’organisme </a:t>
            </a:r>
            <a:r>
              <a:rPr lang="ru-RU" altLang="ru-RU" dirty="0" smtClean="0">
                <a:ea typeface="ＭＳ Ｐゴシック" panose="020B0600070205080204" pitchFamily="34" charset="-128"/>
              </a:rPr>
              <a:t>(pharmacodynamique),</a:t>
            </a:r>
          </a:p>
          <a:p>
            <a:pPr marL="342900" marR="0"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lang="ru-RU" altLang="ru-RU" smtClean="0">
                <a:ea typeface="ＭＳ Ｐゴシック" panose="020B0600070205080204" pitchFamily="34" charset="-128"/>
              </a:rPr>
              <a:t>l’action de l’organisme </a:t>
            </a:r>
            <a:r>
              <a:rPr lang="ru-RU" altLang="ru-RU" dirty="0" smtClean="0">
                <a:ea typeface="ＭＳ Ｐゴシック" panose="020B0600070205080204" pitchFamily="34" charset="-128"/>
              </a:rPr>
              <a:t>sur le composé candidat (pharmacocinétique),</a:t>
            </a:r>
          </a:p>
          <a:p>
            <a:pPr marL="342900" marR="0"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lang="ru-RU" altLang="ru-RU" dirty="0" smtClean="0">
                <a:ea typeface="ＭＳ Ｐゴシック" panose="020B0600070205080204" pitchFamily="34" charset="-128"/>
              </a:rPr>
              <a:t>des informations sur la sécurité du composé candidat,</a:t>
            </a:r>
          </a:p>
          <a:p>
            <a:pPr marL="342900" marR="0"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lang="ru-RU" altLang="ru-RU" dirty="0" smtClean="0">
                <a:ea typeface="ＭＳ Ｐゴシック" panose="020B0600070205080204" pitchFamily="34" charset="-128"/>
              </a:rPr>
              <a:t>des informations sur la dose, et</a:t>
            </a:r>
          </a:p>
          <a:p>
            <a:pPr marL="342900" marR="0"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lang="ru-RU" altLang="ru-RU" dirty="0" smtClean="0">
                <a:ea typeface="ＭＳ Ｐゴシック" panose="020B0600070205080204" pitchFamily="34" charset="-128"/>
              </a:rPr>
              <a:t>des informations sur des groupes particuliers de personnes et comment ils répondront au composé candidat.</a:t>
            </a:r>
          </a:p>
          <a:p>
            <a:endParaRPr lang="en-GB" altLang="en-US" dirty="0" smtClean="0">
              <a:ea typeface="ＭＳ Ｐゴシック" panose="020B0600070205080204" pitchFamily="34" charset="-128"/>
            </a:endParaRPr>
          </a:p>
          <a:p>
            <a:r>
              <a:rPr lang="ru-RU" altLang="ru-RU" dirty="0" smtClean="0">
                <a:ea typeface="ＭＳ Ｐゴシック" panose="020B0600070205080204" pitchFamily="34" charset="-128"/>
              </a:rPr>
              <a:t>Les essais ultérieurs sont appelés « essais confirmatoires ».</a:t>
            </a:r>
            <a:r>
              <a:rPr lang="ru-RU" altLang="ru-RU" baseline="0" dirty="0" smtClean="0">
                <a:ea typeface="ＭＳ Ｐゴシック" panose="020B0600070205080204" pitchFamily="34" charset="-128"/>
              </a:rPr>
              <a:t> </a:t>
            </a:r>
            <a:r>
              <a:rPr lang="ru-RU" altLang="ru-RU" dirty="0" smtClean="0">
                <a:ea typeface="ＭＳ Ｐゴシック" panose="020B0600070205080204" pitchFamily="34" charset="-128"/>
              </a:rPr>
              <a:t>Ils sont destinés à </a:t>
            </a:r>
            <a:r>
              <a:rPr lang="ru-RU" altLang="ru-RU" smtClean="0">
                <a:ea typeface="ＭＳ Ｐゴシック" panose="020B0600070205080204" pitchFamily="34" charset="-128"/>
              </a:rPr>
              <a:t>confirmer l’efficacité </a:t>
            </a:r>
            <a:r>
              <a:rPr lang="ru-RU" altLang="ru-RU" dirty="0" smtClean="0">
                <a:ea typeface="ＭＳ Ｐゴシック" panose="020B0600070205080204" pitchFamily="34" charset="-128"/>
              </a:rPr>
              <a:t>et la sécurité du médicament en le testant dans une population plus importante de patients. Dans ces essais, le médicament est comparé à un produit de « contrôle » (par</a:t>
            </a:r>
            <a:r>
              <a:rPr lang="ru-RU" altLang="ru-RU" baseline="0" dirty="0" smtClean="0">
                <a:ea typeface="ＭＳ Ｐゴシック" panose="020B0600070205080204" pitchFamily="34" charset="-128"/>
              </a:rPr>
              <a:t> exemple </a:t>
            </a:r>
            <a:r>
              <a:rPr lang="ru-RU" altLang="ru-RU" dirty="0" smtClean="0">
                <a:ea typeface="ＭＳ Ｐゴシック" panose="020B0600070205080204" pitchFamily="34" charset="-128"/>
              </a:rPr>
              <a:t>un autre médicament existant ou un placebo).</a:t>
            </a:r>
          </a:p>
          <a:p>
            <a:r>
              <a:rPr lang="ru-RU" altLang="ru-RU" dirty="0" smtClean="0">
                <a:ea typeface="ＭＳ Ｐゴシック" panose="020B0600070205080204" pitchFamily="34" charset="-128"/>
              </a:rPr>
              <a:t> </a:t>
            </a:r>
          </a:p>
          <a:p>
            <a:r>
              <a:rPr lang="ru-RU" altLang="ru-RU" dirty="0" smtClean="0">
                <a:ea typeface="ＭＳ Ｐゴシック" panose="020B0600070205080204" pitchFamily="34" charset="-128"/>
              </a:rPr>
              <a:t>Enfin</a:t>
            </a:r>
            <a:r>
              <a:rPr lang="ru-RU" altLang="ru-RU" smtClean="0">
                <a:ea typeface="ＭＳ Ｐゴシック" panose="020B0600070205080204" pitchFamily="34" charset="-128"/>
              </a:rPr>
              <a:t>, l’évaluation </a:t>
            </a:r>
            <a:r>
              <a:rPr lang="ru-RU" altLang="ru-RU" dirty="0" smtClean="0">
                <a:ea typeface="ＭＳ Ｐゴシック" panose="020B0600070205080204" pitchFamily="34" charset="-128"/>
              </a:rPr>
              <a:t>continue une fois que le médicament a </a:t>
            </a:r>
            <a:r>
              <a:rPr lang="ru-RU" altLang="ru-RU" smtClean="0">
                <a:ea typeface="ＭＳ Ｐゴシック" panose="020B0600070205080204" pitchFamily="34" charset="-128"/>
              </a:rPr>
              <a:t>reçu l’autorisation </a:t>
            </a:r>
            <a:r>
              <a:rPr lang="ru-RU" altLang="ru-RU" dirty="0" smtClean="0">
                <a:ea typeface="ＭＳ Ｐゴシック" panose="020B0600070205080204" pitchFamily="34" charset="-128"/>
              </a:rPr>
              <a:t>de mise sur le marché</a:t>
            </a:r>
            <a:r>
              <a:rPr lang="ru-RU" altLang="ru-RU" smtClean="0">
                <a:ea typeface="ＭＳ Ｐゴシック" panose="020B0600070205080204" pitchFamily="34" charset="-128"/>
              </a:rPr>
              <a:t>. C’est ce qu’on appelle l’évaluation </a:t>
            </a:r>
            <a:r>
              <a:rPr lang="ru-RU" altLang="ru-RU" dirty="0" smtClean="0">
                <a:ea typeface="ＭＳ Ｐゴシック" panose="020B0600070205080204" pitchFamily="34" charset="-128"/>
              </a:rPr>
              <a:t>post-commercialisation ou « pharmacovigilance »,</a:t>
            </a:r>
            <a:r>
              <a:rPr lang="ru-RU" altLang="ru-RU" baseline="0" dirty="0" smtClean="0">
                <a:ea typeface="ＭＳ Ｐゴシック" panose="020B0600070205080204" pitchFamily="34" charset="-128"/>
              </a:rPr>
              <a:t> qui </a:t>
            </a:r>
            <a:r>
              <a:rPr lang="ru-RU" altLang="ru-RU" dirty="0" smtClean="0">
                <a:ea typeface="ＭＳ Ｐゴシック" panose="020B0600070205080204" pitchFamily="34" charset="-128"/>
              </a:rPr>
              <a:t>consiste à </a:t>
            </a:r>
            <a:r>
              <a:rPr lang="ru-RU" altLang="ru-RU" smtClean="0">
                <a:ea typeface="ＭＳ Ｐゴシック" panose="020B0600070205080204" pitchFamily="34" charset="-128"/>
              </a:rPr>
              <a:t>observer ’en situation réelle’ </a:t>
            </a:r>
            <a:r>
              <a:rPr lang="ru-RU" altLang="ru-RU" dirty="0" smtClean="0">
                <a:ea typeface="ＭＳ Ｐゴシック" panose="020B0600070205080204" pitchFamily="34" charset="-128"/>
              </a:rPr>
              <a:t>les données des patients qui prennent le médicament.</a:t>
            </a:r>
          </a:p>
          <a:p>
            <a:r>
              <a:rPr lang="ru-RU" altLang="ru-RU" dirty="0" smtClean="0">
                <a:ea typeface="ＭＳ Ｐゴシック" panose="020B0600070205080204" pitchFamily="34" charset="-128"/>
              </a:rPr>
              <a:t> </a:t>
            </a:r>
          </a:p>
          <a:p>
            <a:r>
              <a:rPr lang="ru-RU" altLang="ru-RU" dirty="0" smtClean="0">
                <a:ea typeface="ＭＳ Ｐゴシック" panose="020B0600070205080204" pitchFamily="34" charset="-128"/>
              </a:rPr>
              <a:t>Ce processus peut être appelé « paradigme traditionnel » dans le domaine du développement des médicaments. Cette présentation évalue le paradigme traditionnel et discute des alternatives.</a:t>
            </a:r>
          </a:p>
        </p:txBody>
      </p:sp>
      <p:sp>
        <p:nvSpPr>
          <p:cNvPr id="4" name="Slide Number Placeholder 3"/>
          <p:cNvSpPr>
            <a:spLocks noGrp="1"/>
          </p:cNvSpPr>
          <p:nvPr>
            <p:ph type="sldNum" sz="quarter" idx="5"/>
          </p:nvPr>
        </p:nvSpPr>
        <p:spPr>
          <a:xfrm>
            <a:off x="3884613" y="8685213"/>
            <a:ext cx="2971800" cy="458787"/>
          </a:xfrm>
        </p:spPr>
        <p:txBody>
          <a:bodyPr/>
          <a:lstStyle/>
          <a:p>
            <a:fld id="{D2B876F7-1113-4945-A7A3-BFAADAE1FF00}" type="slidenum">
              <a:rPr lang="en-GB" smtClean="0"/>
              <a:pPr/>
              <a:t>2</a:t>
            </a:fld>
            <a:endParaRPr lang="en-GB"/>
          </a:p>
        </p:txBody>
      </p:sp>
    </p:spTree>
    <p:extLst>
      <p:ext uri="{BB962C8B-B14F-4D97-AF65-F5344CB8AC3E}">
        <p14:creationId xmlns:p14="http://schemas.microsoft.com/office/powerpoint/2010/main" val="16081030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ru-RU" altLang="ru-RU" dirty="0" smtClean="0">
                <a:latin typeface="Calibri" panose="020F0502020204030204" pitchFamily="34" charset="0"/>
                <a:ea typeface="ＭＳ Ｐゴシック" panose="020B0600070205080204" pitchFamily="34" charset="-128"/>
              </a:rPr>
              <a:t>De nouvelles </a:t>
            </a:r>
            <a:r>
              <a:rPr lang="ru-RU" altLang="ru-RU" smtClean="0">
                <a:latin typeface="Calibri" panose="020F0502020204030204" pitchFamily="34" charset="0"/>
                <a:ea typeface="ＭＳ Ｐゴシック" panose="020B0600070205080204" pitchFamily="34" charset="-128"/>
              </a:rPr>
              <a:t>méthodologies d’essais </a:t>
            </a:r>
            <a:r>
              <a:rPr lang="ru-RU" altLang="ru-RU" dirty="0" smtClean="0">
                <a:latin typeface="Calibri" panose="020F0502020204030204" pitchFamily="34" charset="0"/>
                <a:ea typeface="ＭＳ Ｐゴシック" panose="020B0600070205080204" pitchFamily="34" charset="-128"/>
              </a:rPr>
              <a:t>sont constamment développées ; elles débutent généralement à la phase </a:t>
            </a:r>
            <a:r>
              <a:rPr lang="ru-RU" altLang="ru-RU" smtClean="0">
                <a:latin typeface="Calibri" panose="020F0502020204030204" pitchFamily="34" charset="0"/>
                <a:ea typeface="ＭＳ Ｐゴシック" panose="020B0600070205080204" pitchFamily="34" charset="-128"/>
              </a:rPr>
              <a:t>II. Dans </a:t>
            </a:r>
            <a:r>
              <a:rPr lang="ru-RU" altLang="ru-RU" dirty="0" smtClean="0">
                <a:latin typeface="Calibri" panose="020F0502020204030204" pitchFamily="34" charset="0"/>
                <a:ea typeface="ＭＳ Ｐゴシック" panose="020B0600070205080204" pitchFamily="34" charset="-128"/>
              </a:rPr>
              <a:t>le paradigme traditionnel, chaque nouveau traitement doit suivre un processus de développement strict.</a:t>
            </a:r>
            <a:r>
              <a:rPr lang="ru-RU" altLang="ru-RU" baseline="0" dirty="0" smtClean="0">
                <a:latin typeface="Calibri" panose="020F0502020204030204" pitchFamily="34" charset="0"/>
                <a:ea typeface="ＭＳ Ｐゴシック" panose="020B0600070205080204" pitchFamily="34" charset="-128"/>
              </a:rPr>
              <a:t> </a:t>
            </a:r>
            <a:r>
              <a:rPr lang="ru-RU" altLang="ru-RU" dirty="0" smtClean="0">
                <a:latin typeface="Calibri" panose="020F0502020204030204" pitchFamily="34" charset="0"/>
                <a:ea typeface="ＭＳ Ｐゴシック" panose="020B0600070205080204" pitchFamily="34" charset="-128"/>
              </a:rPr>
              <a:t>Le diagramme ci-dessus présente le développement de traitements dans le </a:t>
            </a:r>
            <a:r>
              <a:rPr lang="ru-RU" altLang="ru-RU" smtClean="0">
                <a:latin typeface="Calibri" panose="020F0502020204030204" pitchFamily="34" charset="0"/>
                <a:ea typeface="ＭＳ Ｐゴシック" panose="020B0600070205080204" pitchFamily="34" charset="-128"/>
              </a:rPr>
              <a:t>temps. Tout d’abord</a:t>
            </a:r>
            <a:r>
              <a:rPr lang="ru-RU" altLang="ru-RU" dirty="0" smtClean="0">
                <a:latin typeface="Calibri" panose="020F0502020204030204" pitchFamily="34" charset="0"/>
                <a:ea typeface="ＭＳ Ｐゴシック" panose="020B0600070205080204" pitchFamily="34" charset="-128"/>
              </a:rPr>
              <a:t>, une phase II doit être conduite pour </a:t>
            </a:r>
            <a:r>
              <a:rPr lang="ru-RU" altLang="ru-RU" smtClean="0">
                <a:latin typeface="Calibri" panose="020F0502020204030204" pitchFamily="34" charset="0"/>
                <a:ea typeface="ＭＳ Ｐゴシック" panose="020B0600070205080204" pitchFamily="34" charset="-128"/>
              </a:rPr>
              <a:t>démontrer l’efficacité </a:t>
            </a:r>
            <a:r>
              <a:rPr lang="ru-RU" altLang="ru-RU" u="none" dirty="0" smtClean="0">
                <a:latin typeface="Calibri" panose="020F0502020204030204" pitchFamily="34" charset="0"/>
                <a:ea typeface="ＭＳ Ｐゴシック" panose="020B0600070205080204" pitchFamily="34" charset="-128"/>
              </a:rPr>
              <a:t>et la sécurité</a:t>
            </a:r>
            <a:r>
              <a:rPr lang="ru-RU" altLang="ru-RU" b="1" i="1" dirty="0" smtClean="0">
                <a:latin typeface="Calibri" panose="020F0502020204030204" pitchFamily="34" charset="0"/>
                <a:ea typeface="ＭＳ Ｐゴシック" panose="020B0600070205080204" pitchFamily="34" charset="-128"/>
              </a:rPr>
              <a:t> du médicament. </a:t>
            </a:r>
            <a:r>
              <a:rPr lang="ru-RU" altLang="ru-RU" dirty="0" smtClean="0">
                <a:latin typeface="Calibri" panose="020F0502020204030204" pitchFamily="34" charset="0"/>
                <a:ea typeface="ＭＳ Ｐゴシック" panose="020B0600070205080204" pitchFamily="34" charset="-128"/>
              </a:rPr>
              <a:t>Ensuite, le médicament </a:t>
            </a:r>
            <a:r>
              <a:rPr lang="ru-RU" altLang="ru-RU" smtClean="0">
                <a:latin typeface="Calibri" panose="020F0502020204030204" pitchFamily="34" charset="0"/>
                <a:ea typeface="ＭＳ Ｐゴシック" panose="020B0600070205080204" pitchFamily="34" charset="-128"/>
              </a:rPr>
              <a:t>fait l’objet d’essais </a:t>
            </a:r>
            <a:r>
              <a:rPr lang="ru-RU" altLang="ru-RU" dirty="0" smtClean="0">
                <a:latin typeface="Calibri" panose="020F0502020204030204" pitchFamily="34" charset="0"/>
                <a:ea typeface="ＭＳ Ｐゴシック" panose="020B0600070205080204" pitchFamily="34" charset="-128"/>
              </a:rPr>
              <a:t>de phase III, où il est comparé à un traitement standard (dit de contrôle ou bras). Les médicaments ne franchissent pas tous </a:t>
            </a:r>
            <a:r>
              <a:rPr lang="ru-RU" altLang="ru-RU" u="none" dirty="0" smtClean="0">
                <a:latin typeface="Calibri" panose="020F0502020204030204" pitchFamily="34" charset="0"/>
                <a:ea typeface="ＭＳ Ｐゴシック" panose="020B0600070205080204" pitchFamily="34" charset="-128"/>
              </a:rPr>
              <a:t>toutes</a:t>
            </a:r>
            <a:r>
              <a:rPr lang="ru-RU" altLang="ru-RU" dirty="0" smtClean="0">
                <a:latin typeface="Calibri" panose="020F0502020204030204" pitchFamily="34" charset="0"/>
                <a:ea typeface="ＭＳ Ｐゴシック" panose="020B0600070205080204" pitchFamily="34" charset="-128"/>
              </a:rPr>
              <a:t> les étapes des essais.</a:t>
            </a:r>
            <a:endParaRPr lang="en-GB" altLang="en-US" dirty="0" smtClean="0">
              <a:latin typeface="Calibri" panose="020F0502020204030204" pitchFamily="34" charset="0"/>
              <a:ea typeface="ＭＳ Ｐゴシック" panose="020B0600070205080204" pitchFamily="34" charset="-128"/>
            </a:endParaRPr>
          </a:p>
          <a:p>
            <a:r>
              <a:rPr lang="ru-RU" altLang="ru-RU" dirty="0" smtClean="0">
                <a:latin typeface="Calibri" panose="020F0502020204030204" pitchFamily="34" charset="0"/>
                <a:ea typeface="ＭＳ Ｐゴシック" panose="020B0600070205080204" pitchFamily="34" charset="-128"/>
              </a:rPr>
              <a:t> </a:t>
            </a:r>
          </a:p>
          <a:p>
            <a:r>
              <a:rPr lang="ru-RU" altLang="ru-RU" dirty="0" smtClean="0">
                <a:latin typeface="Calibri" panose="020F0502020204030204" pitchFamily="34" charset="0"/>
                <a:ea typeface="ＭＳ Ｐゴシック" panose="020B0600070205080204" pitchFamily="34" charset="-128"/>
              </a:rPr>
              <a:t>Si ce processus est appliqué à chaque traitement séparément, cela nécessite beaucoup de temps, un grand nombre de patients et des ressources financières substantielles.</a:t>
            </a:r>
            <a:endParaRPr lang="en-GB" altLang="en-US" dirty="0" smtClean="0">
              <a:latin typeface="Calibri" panose="020F0502020204030204" pitchFamily="34" charset="0"/>
              <a:ea typeface="ＭＳ Ｐゴシック" panose="020B0600070205080204" pitchFamily="34" charset="-128"/>
            </a:endParaRPr>
          </a:p>
          <a:p>
            <a:endParaRPr lang="en-US" altLang="en-US" dirty="0" smtClean="0">
              <a:ea typeface="ＭＳ Ｐゴシック" panose="020B0600070205080204" pitchFamily="34" charset="-128"/>
            </a:endParaRPr>
          </a:p>
        </p:txBody>
      </p:sp>
      <p:sp>
        <p:nvSpPr>
          <p:cNvPr id="4" name="Slide Number Placeholder 3"/>
          <p:cNvSpPr>
            <a:spLocks noGrp="1"/>
          </p:cNvSpPr>
          <p:nvPr>
            <p:ph type="sldNum" sz="quarter" idx="5"/>
          </p:nvPr>
        </p:nvSpPr>
        <p:spPr>
          <a:xfrm>
            <a:off x="3884613" y="8685213"/>
            <a:ext cx="2971800" cy="458787"/>
          </a:xfrm>
        </p:spPr>
        <p:txBody>
          <a:bodyPr/>
          <a:lstStyle/>
          <a:p>
            <a:fld id="{D2B876F7-1113-4945-A7A3-BFAADAE1FF00}" type="slidenum">
              <a:rPr lang="en-GB" smtClean="0"/>
              <a:pPr/>
              <a:t>3</a:t>
            </a:fld>
            <a:endParaRPr lang="en-GB"/>
          </a:p>
        </p:txBody>
      </p:sp>
    </p:spTree>
    <p:extLst>
      <p:ext uri="{BB962C8B-B14F-4D97-AF65-F5344CB8AC3E}">
        <p14:creationId xmlns:p14="http://schemas.microsoft.com/office/powerpoint/2010/main" val="37142590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ru-RU" altLang="ru-RU" b="1" smtClean="0">
                <a:ea typeface="ＭＳ Ｐゴシック" panose="020B0600070205080204" pitchFamily="34" charset="-128"/>
              </a:rPr>
              <a:t>Dans l’approche </a:t>
            </a:r>
            <a:r>
              <a:rPr lang="ru-RU" altLang="ru-RU" b="1" dirty="0" smtClean="0">
                <a:ea typeface="ＭＳ Ｐゴシック" panose="020B0600070205080204" pitchFamily="34" charset="-128"/>
              </a:rPr>
              <a:t>traditionnelle</a:t>
            </a:r>
            <a:r>
              <a:rPr lang="ru-RU" altLang="ru-RU" b="1" baseline="0" dirty="0" smtClean="0">
                <a:ea typeface="ＭＳ Ｐゴシック" panose="020B0600070205080204" pitchFamily="34" charset="-128"/>
              </a:rPr>
              <a:t>, </a:t>
            </a:r>
            <a:r>
              <a:rPr lang="ru-RU" altLang="ru-RU" b="1" dirty="0" smtClean="0">
                <a:ea typeface="ＭＳ Ｐゴシック" panose="020B0600070205080204" pitchFamily="34" charset="-128"/>
              </a:rPr>
              <a:t>les modifications permettant </a:t>
            </a:r>
            <a:r>
              <a:rPr lang="ru-RU" altLang="ru-RU" b="1" smtClean="0">
                <a:ea typeface="ＭＳ Ｐゴシック" panose="020B0600070205080204" pitchFamily="34" charset="-128"/>
              </a:rPr>
              <a:t>pendant l’essai</a:t>
            </a:r>
            <a:r>
              <a:rPr lang="ru-RU" altLang="ru-RU" b="1" dirty="0" smtClean="0">
                <a:ea typeface="ＭＳ Ｐゴシック" panose="020B0600070205080204" pitchFamily="34" charset="-128"/>
              </a:rPr>
              <a:t>, de </a:t>
            </a:r>
            <a:r>
              <a:rPr lang="ru-RU" altLang="ru-RU" b="1" smtClean="0">
                <a:ea typeface="ＭＳ Ｐゴシック" panose="020B0600070205080204" pitchFamily="34" charset="-128"/>
              </a:rPr>
              <a:t>rendre l’approche </a:t>
            </a:r>
            <a:r>
              <a:rPr lang="ru-RU" altLang="ru-RU" b="1" dirty="0" smtClean="0">
                <a:ea typeface="ＭＳ Ｐゴシック" panose="020B0600070205080204" pitchFamily="34" charset="-128"/>
              </a:rPr>
              <a:t>plus applicable (à la réalité), ne sont pas autorisées.</a:t>
            </a:r>
          </a:p>
          <a:p>
            <a:endParaRPr lang="en-US" altLang="en-US" dirty="0" smtClean="0">
              <a:ea typeface="ＭＳ Ｐゴシック" panose="020B0600070205080204" pitchFamily="34" charset="-128"/>
            </a:endParaRPr>
          </a:p>
          <a:p>
            <a:r>
              <a:rPr lang="ru-RU" altLang="ru-RU" dirty="0" smtClean="0">
                <a:ea typeface="ＭＳ Ｐゴシック" panose="020B0600070205080204" pitchFamily="34" charset="-128"/>
              </a:rPr>
              <a:t>Les méthodologies adaptatives (ou schémas adaptatifs) sont utilisées dans les essais cliniques pour de nombreuses raisons. Dans un environnement soumis à des contraintes économiques, les méthodologies adaptatives peuvent être attrayantes </a:t>
            </a:r>
            <a:r>
              <a:rPr lang="ru-RU" altLang="ru-RU" smtClean="0">
                <a:ea typeface="ＭＳ Ｐゴシック" panose="020B0600070205080204" pitchFamily="34" charset="-128"/>
              </a:rPr>
              <a:t>pour l’industrie </a:t>
            </a:r>
            <a:r>
              <a:rPr lang="ru-RU" altLang="ru-RU" dirty="0" smtClean="0">
                <a:ea typeface="ＭＳ Ｐゴシック" panose="020B0600070205080204" pitchFamily="34" charset="-128"/>
              </a:rPr>
              <a:t>pharmaceutique, les scientifiques, les médecins, mais aussi pour les patients.</a:t>
            </a:r>
          </a:p>
          <a:p>
            <a:endParaRPr lang="en-US" altLang="en-US" dirty="0" smtClean="0">
              <a:ea typeface="ＭＳ Ｐゴシック" panose="020B0600070205080204" pitchFamily="34" charset="-128"/>
            </a:endParaRPr>
          </a:p>
        </p:txBody>
      </p:sp>
      <p:sp>
        <p:nvSpPr>
          <p:cNvPr id="5" name="Slide Number Placeholder 3"/>
          <p:cNvSpPr txBox="1">
            <a:spLocks/>
          </p:cNvSpPr>
          <p:nvPr/>
        </p:nvSpPr>
        <p:spPr>
          <a:xfrm>
            <a:off x="3884613" y="8685213"/>
            <a:ext cx="2971800" cy="458787"/>
          </a:xfrm>
          <a:prstGeom prst="rect">
            <a:avLst/>
          </a:prstGeom>
        </p:spPr>
        <p:txBody>
          <a:bodyPr vert="horz" lIns="91440" tIns="45720" rIns="91440" bIns="45720" rtlCol="0" anchor="b"/>
          <a:lstStyle/>
          <a:p>
            <a:pPr marL="0" marR="0" lvl="0" indent="0" algn="r" defTabSz="914400" rtl="0" eaLnBrk="1" fontAlgn="auto" latinLnBrk="0" hangingPunct="1">
              <a:lnSpc>
                <a:spcPct val="100000"/>
              </a:lnSpc>
              <a:spcBef>
                <a:spcPts val="0"/>
              </a:spcBef>
              <a:spcAft>
                <a:spcPts val="0"/>
              </a:spcAft>
              <a:buClrTx/>
              <a:buSzTx/>
              <a:buFontTx/>
              <a:buNone/>
              <a:tabLst/>
              <a:defRPr/>
            </a:pPr>
            <a:fld id="{D2B876F7-1113-4945-A7A3-BFAADAE1FF00}" type="slidenum">
              <a:rPr kumimoji="0" lang="en-GB" sz="12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3174652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ru-RU" altLang="ru-RU" dirty="0" smtClean="0">
                <a:ea typeface="ＭＳ Ｐゴシック" panose="020B0600070205080204" pitchFamily="34" charset="-128"/>
              </a:rPr>
              <a:t>Un essai clinique utilisant la méthodologie adaptative prévoit prospectivement la possibilité de modifier un ou plusieurs des aspects de la méthodologie et les hypothèses, sur la base des analyses des données (généralement les données intermédiaires) des participants </a:t>
            </a:r>
            <a:r>
              <a:rPr lang="ru-RU" altLang="ru-RU" smtClean="0">
                <a:ea typeface="ＭＳ Ｐゴシック" panose="020B0600070205080204" pitchFamily="34" charset="-128"/>
              </a:rPr>
              <a:t>à l’étude</a:t>
            </a:r>
            <a:r>
              <a:rPr lang="ru-RU" altLang="ru-RU" dirty="0" smtClean="0">
                <a:ea typeface="ＭＳ Ｐゴシック" panose="020B0600070205080204" pitchFamily="34" charset="-128"/>
              </a:rPr>
              <a:t>. Les analyses des données accumulées sont réalisées au cours </a:t>
            </a:r>
            <a:r>
              <a:rPr lang="ru-RU" altLang="ru-RU" smtClean="0">
                <a:ea typeface="ＭＳ Ｐゴシック" panose="020B0600070205080204" pitchFamily="34" charset="-128"/>
              </a:rPr>
              <a:t>de l’étude </a:t>
            </a:r>
            <a:r>
              <a:rPr lang="ru-RU" altLang="ru-RU" dirty="0" smtClean="0">
                <a:ea typeface="ＭＳ Ｐゴシック" panose="020B0600070205080204" pitchFamily="34" charset="-128"/>
              </a:rPr>
              <a:t>à des moments prédéterminés (prospectivement), en insu total ou non, et avec ou sans test formel </a:t>
            </a:r>
            <a:r>
              <a:rPr lang="ru-RU" altLang="ru-RU" smtClean="0">
                <a:ea typeface="ＭＳ Ｐゴシック" panose="020B0600070205080204" pitchFamily="34" charset="-128"/>
              </a:rPr>
              <a:t>de l’hypothèse </a:t>
            </a:r>
            <a:r>
              <a:rPr lang="ru-RU" altLang="ru-RU" dirty="0" smtClean="0">
                <a:ea typeface="ＭＳ Ｐゴシック" panose="020B0600070205080204" pitchFamily="34" charset="-128"/>
              </a:rPr>
              <a:t>statistique. Le terme « prospective » signifie que la modification est prévue </a:t>
            </a:r>
            <a:r>
              <a:rPr lang="ru-RU" altLang="ru-RU" smtClean="0">
                <a:ea typeface="ＭＳ Ｐゴシック" panose="020B0600070205080204" pitchFamily="34" charset="-128"/>
              </a:rPr>
              <a:t>à l’avance, c’est-à-dire</a:t>
            </a:r>
            <a:r>
              <a:rPr lang="ru-RU" altLang="ru-RU" dirty="0" smtClean="0">
                <a:ea typeface="ＭＳ Ｐゴシック" panose="020B0600070205080204" pitchFamily="34" charset="-128"/>
              </a:rPr>
              <a:t>,</a:t>
            </a:r>
            <a:r>
              <a:rPr lang="ru-RU" altLang="ru-RU" baseline="0" dirty="0" smtClean="0">
                <a:ea typeface="ＭＳ Ｐゴシック" panose="020B0600070205080204" pitchFamily="34" charset="-128"/>
              </a:rPr>
              <a:t> </a:t>
            </a:r>
            <a:r>
              <a:rPr lang="ru-RU" altLang="ru-RU" smtClean="0">
                <a:ea typeface="ＭＳ Ｐゴシック" panose="020B0600070205080204" pitchFamily="34" charset="-128"/>
              </a:rPr>
              <a:t>avant l’examen </a:t>
            </a:r>
            <a:r>
              <a:rPr lang="ru-RU" altLang="ru-RU" dirty="0" smtClean="0">
                <a:ea typeface="ＭＳ Ｐゴシック" panose="020B0600070205080204" pitchFamily="34" charset="-128"/>
              </a:rPr>
              <a:t>des données sans insu.</a:t>
            </a:r>
          </a:p>
          <a:p>
            <a:r>
              <a:rPr lang="ru-RU" altLang="ru-RU" dirty="0" smtClean="0">
                <a:ea typeface="ＭＳ Ｐゴシック" panose="020B0600070205080204" pitchFamily="34" charset="-128"/>
              </a:rPr>
              <a:t>Les méthodologies adaptatives </a:t>
            </a:r>
            <a:r>
              <a:rPr lang="ru-RU" altLang="ru-RU" smtClean="0">
                <a:ea typeface="ＭＳ Ｐゴシック" panose="020B0600070205080204" pitchFamily="34" charset="-128"/>
              </a:rPr>
              <a:t>permettent d’acquérir </a:t>
            </a:r>
            <a:r>
              <a:rPr lang="ru-RU" altLang="ru-RU" dirty="0" smtClean="0">
                <a:ea typeface="ＭＳ Ｐゴシック" panose="020B0600070205080204" pitchFamily="34" charset="-128"/>
              </a:rPr>
              <a:t>des connaissances en temps réel au cours </a:t>
            </a:r>
            <a:r>
              <a:rPr lang="ru-RU" altLang="ru-RU" smtClean="0">
                <a:ea typeface="ＭＳ Ｐゴシック" panose="020B0600070205080204" pitchFamily="34" charset="-128"/>
              </a:rPr>
              <a:t>de l’essai </a:t>
            </a:r>
            <a:r>
              <a:rPr lang="ru-RU" altLang="ru-RU" dirty="0" smtClean="0">
                <a:ea typeface="ＭＳ Ｐゴシック" panose="020B0600070205080204" pitchFamily="34" charset="-128"/>
              </a:rPr>
              <a:t>et elles sont relativement flexibles, car elles permettent de procéder à des modifications </a:t>
            </a:r>
            <a:r>
              <a:rPr lang="ru-RU" altLang="ru-RU" smtClean="0">
                <a:ea typeface="ＭＳ Ｐゴシック" panose="020B0600070205080204" pitchFamily="34" charset="-128"/>
              </a:rPr>
              <a:t>pendant l’essai </a:t>
            </a:r>
            <a:r>
              <a:rPr lang="ru-RU" altLang="ru-RU" dirty="0" smtClean="0">
                <a:ea typeface="ＭＳ Ｐゴシック" panose="020B0600070205080204" pitchFamily="34" charset="-128"/>
              </a:rPr>
              <a:t>afin de rationaliser </a:t>
            </a:r>
            <a:r>
              <a:rPr lang="ru-RU" altLang="ru-RU" smtClean="0">
                <a:ea typeface="ＭＳ Ｐゴシック" panose="020B0600070205080204" pitchFamily="34" charset="-128"/>
              </a:rPr>
              <a:t>et d’optimiser </a:t>
            </a:r>
            <a:r>
              <a:rPr lang="ru-RU" altLang="ru-RU" dirty="0" smtClean="0">
                <a:ea typeface="ＭＳ Ｐゴシック" panose="020B0600070205080204" pitchFamily="34" charset="-128"/>
              </a:rPr>
              <a:t>le processus.</a:t>
            </a:r>
          </a:p>
          <a:p>
            <a:endParaRPr lang="en-GB" altLang="en-US" dirty="0" smtClean="0">
              <a:ea typeface="ＭＳ Ｐゴシック" panose="020B0600070205080204" pitchFamily="34" charset="-128"/>
            </a:endParaRPr>
          </a:p>
          <a:p>
            <a:r>
              <a:rPr lang="ru-RU" altLang="ru-RU" dirty="0" smtClean="0">
                <a:ea typeface="ＭＳ Ｐゴシック" panose="020B0600070205080204" pitchFamily="34" charset="-128"/>
              </a:rPr>
              <a:t>Il est important que la méthodologie soit exécutée de telle sorte que la </a:t>
            </a:r>
            <a:r>
              <a:rPr lang="ru-RU" altLang="ru-RU" b="1" dirty="0" smtClean="0">
                <a:ea typeface="ＭＳ Ｐゴシック" panose="020B0600070205080204" pitchFamily="34" charset="-128"/>
              </a:rPr>
              <a:t>validité</a:t>
            </a:r>
            <a:r>
              <a:rPr lang="ru-RU" altLang="ru-RU" dirty="0" smtClean="0">
                <a:ea typeface="ＭＳ Ｐゴシック" panose="020B0600070205080204" pitchFamily="34" charset="-128"/>
              </a:rPr>
              <a:t> </a:t>
            </a:r>
            <a:r>
              <a:rPr lang="ru-RU" altLang="ru-RU" smtClean="0">
                <a:ea typeface="ＭＳ Ｐゴシック" panose="020B0600070205080204" pitchFamily="34" charset="-128"/>
              </a:rPr>
              <a:t>et </a:t>
            </a:r>
            <a:r>
              <a:rPr lang="ru-RU" altLang="ru-RU" b="1" smtClean="0">
                <a:ea typeface="ＭＳ Ｐゴシック" panose="020B0600070205080204" pitchFamily="34" charset="-128"/>
              </a:rPr>
              <a:t>l’intégrité</a:t>
            </a:r>
            <a:r>
              <a:rPr lang="ru-RU" altLang="ru-RU" smtClean="0">
                <a:ea typeface="ＭＳ Ｐゴシック" panose="020B0600070205080204" pitchFamily="34" charset="-128"/>
              </a:rPr>
              <a:t> de l’essai </a:t>
            </a:r>
            <a:r>
              <a:rPr lang="ru-RU" altLang="ru-RU" dirty="0" smtClean="0">
                <a:ea typeface="ＭＳ Ｐゴシック" panose="020B0600070205080204" pitchFamily="34" charset="-128"/>
              </a:rPr>
              <a:t>ne soient pas compromises.</a:t>
            </a:r>
          </a:p>
          <a:p>
            <a:endParaRPr lang="en-GB" altLang="en-US" dirty="0" smtClean="0">
              <a:ea typeface="ＭＳ Ｐゴシック" panose="020B0600070205080204" pitchFamily="34" charset="-128"/>
            </a:endParaRPr>
          </a:p>
        </p:txBody>
      </p:sp>
      <p:sp>
        <p:nvSpPr>
          <p:cNvPr id="5" name="Slide Number Placeholder 3"/>
          <p:cNvSpPr txBox="1">
            <a:spLocks/>
          </p:cNvSpPr>
          <p:nvPr/>
        </p:nvSpPr>
        <p:spPr>
          <a:xfrm>
            <a:off x="3884613" y="8685213"/>
            <a:ext cx="2971800" cy="458787"/>
          </a:xfrm>
          <a:prstGeom prst="rect">
            <a:avLst/>
          </a:prstGeom>
        </p:spPr>
        <p:txBody>
          <a:bodyPr vert="horz" lIns="91440" tIns="45720" rIns="91440" bIns="45720" rtlCol="0" anchor="b"/>
          <a:lstStyle/>
          <a:p>
            <a:pPr marL="0" marR="0" lvl="0" indent="0" algn="r" defTabSz="914400" rtl="0" eaLnBrk="1" fontAlgn="auto" latinLnBrk="0" hangingPunct="1">
              <a:lnSpc>
                <a:spcPct val="100000"/>
              </a:lnSpc>
              <a:spcBef>
                <a:spcPts val="0"/>
              </a:spcBef>
              <a:spcAft>
                <a:spcPts val="0"/>
              </a:spcAft>
              <a:buClrTx/>
              <a:buSzTx/>
              <a:buFontTx/>
              <a:buNone/>
              <a:tabLst/>
              <a:defRPr/>
            </a:pPr>
            <a:fld id="{D2B876F7-1113-4945-A7A3-BFAADAE1FF00}" type="slidenum">
              <a:rPr kumimoji="0" lang="en-GB" sz="12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1012093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ru-RU" altLang="ru-RU" dirty="0" smtClean="0">
                <a:ea typeface="ＭＳ Ｐゴシック" panose="020B0600070205080204" pitchFamily="34" charset="-128"/>
              </a:rPr>
              <a:t>Cependant, la méthodologie adaptative a un coût (parfois non négligeable), au moins du point de vue méthodologique. La nécessité de planifier </a:t>
            </a:r>
            <a:r>
              <a:rPr lang="ru-RU" altLang="ru-RU" smtClean="0">
                <a:ea typeface="ＭＳ Ｐゴシック" panose="020B0600070205080204" pitchFamily="34" charset="-128"/>
              </a:rPr>
              <a:t>à l’avance </a:t>
            </a:r>
            <a:r>
              <a:rPr lang="ru-RU" altLang="ru-RU" dirty="0" smtClean="0">
                <a:ea typeface="ＭＳ Ｐゴシック" panose="020B0600070205080204" pitchFamily="34" charset="-128"/>
              </a:rPr>
              <a:t>(prospectivement) de possibles </a:t>
            </a:r>
            <a:r>
              <a:rPr lang="ru-RU" altLang="ru-RU" b="1" u="none" dirty="0" smtClean="0">
                <a:ea typeface="ＭＳ Ｐゴシック" panose="020B0600070205080204" pitchFamily="34" charset="-128"/>
              </a:rPr>
              <a:t>adaptations</a:t>
            </a:r>
            <a:r>
              <a:rPr lang="ru-RU" altLang="ru-RU" dirty="0" smtClean="0">
                <a:ea typeface="ＭＳ Ｐゴシック" panose="020B0600070205080204" pitchFamily="34" charset="-128"/>
              </a:rPr>
              <a:t> rend un essai si complexe que ses caractéristiques opérationnelles deviennent difficiles à contrôler. </a:t>
            </a:r>
            <a:endParaRPr lang="en-GB" altLang="en-US" dirty="0" smtClean="0">
              <a:ea typeface="ＭＳ Ｐゴシック" panose="020B0600070205080204" pitchFamily="34" charset="-128"/>
            </a:endParaRPr>
          </a:p>
          <a:p>
            <a:r>
              <a:rPr lang="ru-RU" altLang="ru-RU" dirty="0" smtClean="0">
                <a:ea typeface="ＭＳ Ｐゴシック" panose="020B0600070205080204" pitchFamily="34" charset="-128"/>
              </a:rPr>
              <a:t>Les adaptations peuvent introduire un biais, pas uniquement statistique. Ce biais peut aussi être opérationnel : par exemple</a:t>
            </a:r>
            <a:r>
              <a:rPr lang="ru-RU" altLang="ru-RU" smtClean="0">
                <a:ea typeface="ＭＳ Ｐゴシック" panose="020B0600070205080204" pitchFamily="34" charset="-128"/>
              </a:rPr>
              <a:t>, lorsqu’une </a:t>
            </a:r>
            <a:r>
              <a:rPr lang="ru-RU" altLang="ru-RU" dirty="0" smtClean="0">
                <a:ea typeface="ＭＳ Ｐゴシック" panose="020B0600070205080204" pitchFamily="34" charset="-128"/>
              </a:rPr>
              <a:t>adaptation suggère que les </a:t>
            </a:r>
            <a:r>
              <a:rPr lang="ru-RU" altLang="ru-RU" smtClean="0">
                <a:ea typeface="ＭＳ Ｐゴシック" panose="020B0600070205080204" pitchFamily="34" charset="-128"/>
              </a:rPr>
              <a:t>résultats d’un </a:t>
            </a:r>
            <a:r>
              <a:rPr lang="ru-RU" altLang="ru-RU" dirty="0" smtClean="0">
                <a:ea typeface="ＭＳ Ｐゴシック" panose="020B0600070205080204" pitchFamily="34" charset="-128"/>
              </a:rPr>
              <a:t>essai prennent une certaine direction. </a:t>
            </a:r>
            <a:endParaRPr lang="en-GB" altLang="en-US" dirty="0" smtClean="0">
              <a:ea typeface="ＭＳ Ｐゴシック" panose="020B0600070205080204" pitchFamily="34" charset="-128"/>
            </a:endParaRPr>
          </a:p>
          <a:p>
            <a:r>
              <a:rPr lang="ru-RU" altLang="ru-RU" dirty="0" smtClean="0">
                <a:ea typeface="ＭＳ Ｐゴシック" panose="020B0600070205080204" pitchFamily="34" charset="-128"/>
              </a:rPr>
              <a:t>Toute tendance ou biais systématique peut porter atteinte </a:t>
            </a:r>
            <a:r>
              <a:rPr lang="ru-RU" altLang="ru-RU" smtClean="0">
                <a:ea typeface="ＭＳ Ｐゴシック" panose="020B0600070205080204" pitchFamily="34" charset="-128"/>
              </a:rPr>
              <a:t>à l’intégrité </a:t>
            </a:r>
            <a:r>
              <a:rPr lang="ru-RU" altLang="ru-RU" dirty="0" smtClean="0">
                <a:ea typeface="ＭＳ Ｐゴシック" panose="020B0600070205080204" pitchFamily="34" charset="-128"/>
              </a:rPr>
              <a:t>et à la validité </a:t>
            </a:r>
            <a:r>
              <a:rPr lang="ru-RU" altLang="ru-RU" smtClean="0">
                <a:ea typeface="ＭＳ Ｐゴシック" panose="020B0600070205080204" pitchFamily="34" charset="-128"/>
              </a:rPr>
              <a:t>de l’essai</a:t>
            </a:r>
            <a:r>
              <a:rPr lang="ru-RU" altLang="ru-RU" dirty="0" smtClean="0">
                <a:ea typeface="ＭＳ Ｐゴシック" panose="020B0600070205080204" pitchFamily="34" charset="-128"/>
              </a:rPr>
              <a:t>, ou rendre les résultats difficiles à interpréter (et à expliquer). </a:t>
            </a:r>
            <a:endParaRPr lang="en-GB" altLang="en-US" dirty="0" smtClean="0">
              <a:ea typeface="ＭＳ Ｐゴシック" panose="020B0600070205080204" pitchFamily="34" charset="-128"/>
            </a:endParaRPr>
          </a:p>
          <a:p>
            <a:r>
              <a:rPr lang="ru-RU" altLang="ru-RU" dirty="0" smtClean="0">
                <a:ea typeface="ＭＳ Ｐゴシック" panose="020B0600070205080204" pitchFamily="34" charset="-128"/>
              </a:rPr>
              <a:t>La rentabilité peut être améliorée au niveau </a:t>
            </a:r>
            <a:r>
              <a:rPr lang="ru-RU" altLang="ru-RU" smtClean="0">
                <a:ea typeface="ＭＳ Ｐゴシック" panose="020B0600070205080204" pitchFamily="34" charset="-128"/>
              </a:rPr>
              <a:t>de l’essai </a:t>
            </a:r>
            <a:r>
              <a:rPr lang="ru-RU" altLang="ru-RU" dirty="0" smtClean="0">
                <a:ea typeface="ＭＳ Ｐゴシック" panose="020B0600070205080204" pitchFamily="34" charset="-128"/>
              </a:rPr>
              <a:t>et des patients qui y participent, mais </a:t>
            </a:r>
            <a:r>
              <a:rPr lang="ru-RU" altLang="ru-RU" smtClean="0">
                <a:ea typeface="ＭＳ Ｐゴシック" panose="020B0600070205080204" pitchFamily="34" charset="-128"/>
              </a:rPr>
              <a:t>si l’essai n’est </a:t>
            </a:r>
            <a:r>
              <a:rPr lang="ru-RU" altLang="ru-RU" dirty="0" smtClean="0">
                <a:ea typeface="ＭＳ Ｐゴシック" panose="020B0600070205080204" pitchFamily="34" charset="-128"/>
              </a:rPr>
              <a:t>pas conduit de manière appropriée, le </a:t>
            </a:r>
            <a:r>
              <a:rPr lang="ru-RU" altLang="ru-RU" smtClean="0">
                <a:ea typeface="ＭＳ Ｐゴシック" panose="020B0600070205080204" pitchFamily="34" charset="-128"/>
              </a:rPr>
              <a:t>risque qu’il </a:t>
            </a:r>
            <a:r>
              <a:rPr lang="ru-RU" altLang="ru-RU" dirty="0" smtClean="0">
                <a:ea typeface="ＭＳ Ｐゴシック" panose="020B0600070205080204" pitchFamily="34" charset="-128"/>
              </a:rPr>
              <a:t>produise des résultats cliniques difficiles à interpréter ou à traduire dans la pratique quotidienne est élevé. </a:t>
            </a:r>
            <a:endParaRPr lang="en-GB" altLang="en-US" dirty="0" smtClean="0">
              <a:ea typeface="ＭＳ Ｐゴシック" panose="020B0600070205080204" pitchFamily="34" charset="-128"/>
            </a:endParaRPr>
          </a:p>
        </p:txBody>
      </p:sp>
      <p:sp>
        <p:nvSpPr>
          <p:cNvPr id="5" name="Slide Number Placeholder 3"/>
          <p:cNvSpPr txBox="1">
            <a:spLocks/>
          </p:cNvSpPr>
          <p:nvPr/>
        </p:nvSpPr>
        <p:spPr>
          <a:xfrm>
            <a:off x="3884613" y="8685213"/>
            <a:ext cx="2971800" cy="458787"/>
          </a:xfrm>
          <a:prstGeom prst="rect">
            <a:avLst/>
          </a:prstGeom>
        </p:spPr>
        <p:txBody>
          <a:bodyPr vert="horz" lIns="91440" tIns="45720" rIns="91440" bIns="45720" rtlCol="0" anchor="b"/>
          <a:lstStyle/>
          <a:p>
            <a:pPr marL="0" marR="0" lvl="0" indent="0" algn="r" defTabSz="914400" rtl="0" eaLnBrk="1" fontAlgn="auto" latinLnBrk="0" hangingPunct="1">
              <a:lnSpc>
                <a:spcPct val="100000"/>
              </a:lnSpc>
              <a:spcBef>
                <a:spcPts val="0"/>
              </a:spcBef>
              <a:spcAft>
                <a:spcPts val="0"/>
              </a:spcAft>
              <a:buClrTx/>
              <a:buSzTx/>
              <a:buFontTx/>
              <a:buNone/>
              <a:tabLst/>
              <a:defRPr/>
            </a:pPr>
            <a:fld id="{D2B876F7-1113-4945-A7A3-BFAADAE1FF00}" type="slidenum">
              <a:rPr kumimoji="0" lang="en-GB" sz="12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17932083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eaLnBrk="1" hangingPunct="1">
              <a:lnSpc>
                <a:spcPct val="90000"/>
              </a:lnSpc>
              <a:spcBef>
                <a:spcPct val="0"/>
              </a:spcBef>
            </a:pPr>
            <a:r>
              <a:rPr lang="ru-RU" altLang="ru-RU" sz="1000" dirty="0" smtClean="0">
                <a:ea typeface="ＭＳ Ｐゴシック" panose="020B0600070205080204" pitchFamily="34" charset="-128"/>
              </a:rPr>
              <a:t>Après ces mises en garde, découvrons certaines approches possibles de la méthodologie adaptative.</a:t>
            </a:r>
          </a:p>
          <a:p>
            <a:pPr defTabSz="914400">
              <a:lnSpc>
                <a:spcPct val="90000"/>
              </a:lnSpc>
            </a:pPr>
            <a:r>
              <a:rPr lang="ru-RU" altLang="ru-RU" sz="1000" dirty="0" smtClean="0">
                <a:ea typeface="ＭＳ Ｐゴシック" panose="020B0600070205080204" pitchFamily="34" charset="-128"/>
              </a:rPr>
              <a:t>En consultant la littérature spécialisée, </a:t>
            </a:r>
            <a:r>
              <a:rPr lang="ru-RU" altLang="ru-RU" sz="1000" smtClean="0">
                <a:ea typeface="ＭＳ Ｐゴシック" panose="020B0600070205080204" pitchFamily="34" charset="-128"/>
              </a:rPr>
              <a:t>on s’aperçoit </a:t>
            </a:r>
            <a:r>
              <a:rPr lang="ru-RU" altLang="ru-RU" sz="1000" dirty="0" smtClean="0">
                <a:ea typeface="ＭＳ Ｐゴシック" panose="020B0600070205080204" pitchFamily="34" charset="-128"/>
              </a:rPr>
              <a:t>vite que le terme « adaptative </a:t>
            </a:r>
            <a:r>
              <a:rPr lang="ru-RU" altLang="ru-RU" sz="1000" smtClean="0">
                <a:ea typeface="ＭＳ Ｐゴシック" panose="020B0600070205080204" pitchFamily="34" charset="-128"/>
              </a:rPr>
              <a:t>» s’applique </a:t>
            </a:r>
            <a:r>
              <a:rPr lang="ru-RU" altLang="ru-RU" sz="1000" dirty="0" smtClean="0">
                <a:ea typeface="ＭＳ Ｐゴシック" panose="020B0600070205080204" pitchFamily="34" charset="-128"/>
              </a:rPr>
              <a:t>en réalité à diverses méthodologies qui peuvent être utilisées dans les phases I, II</a:t>
            </a:r>
            <a:r>
              <a:rPr lang="ru-RU" altLang="ru-RU" sz="1000" baseline="0" dirty="0" smtClean="0">
                <a:ea typeface="ＭＳ Ｐゴシック" panose="020B0600070205080204" pitchFamily="34" charset="-128"/>
              </a:rPr>
              <a:t> </a:t>
            </a:r>
            <a:r>
              <a:rPr lang="ru-RU" altLang="ru-RU" sz="1000" dirty="0" smtClean="0">
                <a:ea typeface="ＭＳ Ｐゴシック" panose="020B0600070205080204" pitchFamily="34" charset="-128"/>
              </a:rPr>
              <a:t>et III des essais. </a:t>
            </a:r>
          </a:p>
          <a:p>
            <a:pPr defTabSz="914400">
              <a:lnSpc>
                <a:spcPct val="90000"/>
              </a:lnSpc>
            </a:pPr>
            <a:endParaRPr lang="de-CH" altLang="en-US" sz="1000" dirty="0" smtClean="0">
              <a:ea typeface="ＭＳ Ｐゴシック" panose="020B0600070205080204" pitchFamily="34" charset="-128"/>
            </a:endParaRPr>
          </a:p>
          <a:p>
            <a:pPr defTabSz="914400">
              <a:lnSpc>
                <a:spcPct val="90000"/>
              </a:lnSpc>
            </a:pPr>
            <a:r>
              <a:rPr lang="ru-RU" altLang="ru-RU" sz="1000" dirty="0" err="1" smtClean="0">
                <a:ea typeface="ＭＳ Ｐゴシック" panose="020B0600070205080204" pitchFamily="34" charset="-128"/>
              </a:rPr>
              <a:t>Les modifications :</a:t>
            </a:r>
            <a:r>
              <a:rPr lang="ru-RU" altLang="ru-RU" sz="1000" baseline="0" dirty="0" smtClean="0">
                <a:ea typeface="ＭＳ Ｐゴシック" panose="020B0600070205080204" pitchFamily="34" charset="-128"/>
              </a:rPr>
              <a:t> </a:t>
            </a:r>
            <a:endParaRPr lang="de-CH" altLang="en-US" sz="1000" dirty="0" smtClean="0">
              <a:ea typeface="ＭＳ Ｐゴシック" panose="020B0600070205080204" pitchFamily="34" charset="-128"/>
            </a:endParaRPr>
          </a:p>
          <a:p>
            <a:pPr marL="171450" indent="-171450" defTabSz="914400">
              <a:lnSpc>
                <a:spcPct val="90000"/>
              </a:lnSpc>
              <a:buFont typeface="Arial" panose="020B0604020202020204" pitchFamily="34" charset="0"/>
              <a:buChar char="•"/>
            </a:pPr>
            <a:r>
              <a:rPr lang="ru-RU" altLang="ru-RU" sz="1000" dirty="0" smtClean="0">
                <a:ea typeface="ＭＳ Ｐゴシック" panose="020B0600070205080204" pitchFamily="34" charset="-128"/>
              </a:rPr>
              <a:t>de la taille </a:t>
            </a:r>
            <a:r>
              <a:rPr lang="ru-RU" altLang="ru-RU" sz="1000" smtClean="0">
                <a:ea typeface="ＭＳ Ｐゴシック" panose="020B0600070205080204" pitchFamily="34" charset="-128"/>
              </a:rPr>
              <a:t>de l’échantillon </a:t>
            </a:r>
            <a:r>
              <a:rPr lang="ru-RU" altLang="ru-RU" sz="1000" dirty="0" smtClean="0">
                <a:ea typeface="ＭＳ Ｐゴシック" panose="020B0600070205080204" pitchFamily="34" charset="-128"/>
              </a:rPr>
              <a:t>elles sont basées sur sa réestimation ;</a:t>
            </a:r>
          </a:p>
          <a:p>
            <a:pPr marL="171450" indent="-171450" defTabSz="914400">
              <a:lnSpc>
                <a:spcPct val="90000"/>
              </a:lnSpc>
              <a:buFont typeface="Arial" panose="020B0604020202020204" pitchFamily="34" charset="0"/>
              <a:buChar char="•"/>
            </a:pPr>
            <a:r>
              <a:rPr lang="ru-RU" altLang="ru-RU" sz="1000" dirty="0" smtClean="0">
                <a:ea typeface="ＭＳ Ｐゴシック" panose="020B0600070205080204" pitchFamily="34" charset="-128"/>
              </a:rPr>
              <a:t>du bras de traitement elles sont basées sur les résultats </a:t>
            </a:r>
            <a:r>
              <a:rPr lang="ru-RU" altLang="ru-RU" sz="1000" smtClean="0">
                <a:ea typeface="ＭＳ Ｐゴシック" panose="020B0600070205080204" pitchFamily="34" charset="-128"/>
              </a:rPr>
              <a:t>de l’analyse </a:t>
            </a:r>
            <a:r>
              <a:rPr lang="ru-RU" altLang="ru-RU" sz="1000" dirty="0" smtClean="0">
                <a:ea typeface="ＭＳ Ｐゴシック" panose="020B0600070205080204" pitchFamily="34" charset="-128"/>
              </a:rPr>
              <a:t>intermédiaire sans lien </a:t>
            </a:r>
            <a:r>
              <a:rPr lang="ru-RU" altLang="ru-RU" sz="1000" smtClean="0">
                <a:ea typeface="ＭＳ Ｐゴシック" panose="020B0600070205080204" pitchFamily="34" charset="-128"/>
              </a:rPr>
              <a:t>avec l’efficacité </a:t>
            </a:r>
            <a:r>
              <a:rPr lang="ru-RU" altLang="ru-RU" sz="1000" dirty="0" smtClean="0">
                <a:ea typeface="ＭＳ Ｐゴシック" panose="020B0600070205080204" pitchFamily="34" charset="-128"/>
              </a:rPr>
              <a:t>du traitement ;</a:t>
            </a:r>
          </a:p>
          <a:p>
            <a:pPr marL="171450" indent="-171450" defTabSz="914400">
              <a:lnSpc>
                <a:spcPct val="90000"/>
              </a:lnSpc>
              <a:buFont typeface="Arial" panose="020B0604020202020204" pitchFamily="34" charset="0"/>
              <a:buChar char="•"/>
            </a:pPr>
            <a:r>
              <a:rPr lang="ru-RU" altLang="ru-RU" sz="1000" dirty="0" smtClean="0">
                <a:ea typeface="ＭＳ Ｐゴシック" panose="020B0600070205080204" pitchFamily="34" charset="-128"/>
              </a:rPr>
              <a:t>du </a:t>
            </a:r>
            <a:r>
              <a:rPr lang="ru-RU" altLang="ru-RU" sz="1000" smtClean="0">
                <a:ea typeface="ＭＳ Ｐゴシック" panose="020B0600070205080204" pitchFamily="34" charset="-128"/>
              </a:rPr>
              <a:t>plan d’analyse</a:t>
            </a:r>
            <a:r>
              <a:rPr lang="ru-RU" altLang="ru-RU" sz="1000" dirty="0" smtClean="0">
                <a:ea typeface="ＭＳ Ｐゴシック" panose="020B0600070205080204" pitchFamily="34" charset="-128"/>
              </a:rPr>
              <a:t>, indépendamment des différences entre les groupes </a:t>
            </a:r>
            <a:r>
              <a:rPr lang="ru-RU" altLang="ru-RU" sz="1000" smtClean="0">
                <a:ea typeface="ＭＳ Ｐゴシック" panose="020B0600070205080204" pitchFamily="34" charset="-128"/>
              </a:rPr>
              <a:t>de l’étude</a:t>
            </a:r>
            <a:r>
              <a:rPr lang="ru-RU" altLang="ru-RU" sz="1000" dirty="0" smtClean="0">
                <a:ea typeface="ＭＳ Ｐゴシック" panose="020B0600070205080204" pitchFamily="34" charset="-128"/>
              </a:rPr>
              <a:t>.</a:t>
            </a:r>
          </a:p>
          <a:p>
            <a:pPr defTabSz="914400">
              <a:lnSpc>
                <a:spcPct val="90000"/>
              </a:lnSpc>
            </a:pPr>
            <a:endParaRPr lang="en-GB" altLang="en-US" sz="1000" dirty="0" smtClean="0">
              <a:ea typeface="ＭＳ Ｐゴシック" panose="020B0600070205080204" pitchFamily="34" charset="-128"/>
            </a:endParaRPr>
          </a:p>
          <a:p>
            <a:pPr defTabSz="914400">
              <a:lnSpc>
                <a:spcPct val="90000"/>
              </a:lnSpc>
            </a:pPr>
            <a:r>
              <a:rPr lang="ru-RU" altLang="ru-RU" sz="1000" dirty="0" smtClean="0">
                <a:ea typeface="ＭＳ Ｐゴシック" panose="020B0600070205080204" pitchFamily="34" charset="-128"/>
              </a:rPr>
              <a:t>Les méthodologies les plus couramment utilisées</a:t>
            </a:r>
            <a:r>
              <a:rPr lang="ru-RU" altLang="ru-RU" sz="1000" baseline="0" dirty="0" smtClean="0">
                <a:ea typeface="ＭＳ Ｐゴシック" panose="020B0600070205080204" pitchFamily="34" charset="-128"/>
              </a:rPr>
              <a:t> </a:t>
            </a:r>
            <a:r>
              <a:rPr lang="ru-RU" altLang="ru-RU" sz="1000" dirty="0" smtClean="0">
                <a:ea typeface="ＭＳ Ｐゴシック" panose="020B0600070205080204" pitchFamily="34" charset="-128"/>
              </a:rPr>
              <a:t>sont celles des essais ayant recours à des </a:t>
            </a:r>
            <a:r>
              <a:rPr lang="ru-RU" altLang="ru-RU" sz="1000" smtClean="0">
                <a:ea typeface="ＭＳ Ｐゴシック" panose="020B0600070205080204" pitchFamily="34" charset="-128"/>
              </a:rPr>
              <a:t>règles d’arrêt </a:t>
            </a:r>
            <a:r>
              <a:rPr lang="ru-RU" altLang="ru-RU" sz="1000" dirty="0" smtClean="0">
                <a:ea typeface="ＭＳ Ｐゴシック" panose="020B0600070205080204" pitchFamily="34" charset="-128"/>
              </a:rPr>
              <a:t>précoce pour futilité ou efficacité, évaluées par une ou plusieurs analyses intermédiaires. </a:t>
            </a:r>
            <a:r>
              <a:rPr lang="ru-RU" altLang="ru-RU" sz="1000" smtClean="0">
                <a:ea typeface="ＭＳ Ｐゴシック" panose="020B0600070205080204" pitchFamily="34" charset="-128"/>
              </a:rPr>
              <a:t>Il s’agit </a:t>
            </a:r>
            <a:r>
              <a:rPr lang="ru-RU" altLang="ru-RU" sz="1000" dirty="0" smtClean="0">
                <a:ea typeface="ＭＳ Ｐゴシック" panose="020B0600070205080204" pitchFamily="34" charset="-128"/>
              </a:rPr>
              <a:t>dans ce cas de « méthodologies séquentielles par groupes ». Ces règles sont prédéfinies et signifient </a:t>
            </a:r>
            <a:r>
              <a:rPr lang="ru-RU" altLang="ru-RU" sz="1000" smtClean="0">
                <a:ea typeface="ＭＳ Ｐゴシック" panose="020B0600070205080204" pitchFamily="34" charset="-128"/>
              </a:rPr>
              <a:t>que l’essai </a:t>
            </a:r>
            <a:r>
              <a:rPr lang="ru-RU" altLang="ru-RU" sz="1000" dirty="0" smtClean="0">
                <a:ea typeface="ＭＳ Ｐゴシック" panose="020B0600070205080204" pitchFamily="34" charset="-128"/>
              </a:rPr>
              <a:t>est </a:t>
            </a:r>
            <a:r>
              <a:rPr lang="ru-RU" altLang="ru-RU" sz="1000" smtClean="0">
                <a:ea typeface="ＭＳ Ｐゴシック" panose="020B0600070205080204" pitchFamily="34" charset="-128"/>
              </a:rPr>
              <a:t>arrêté s’il s’avère </a:t>
            </a:r>
            <a:r>
              <a:rPr lang="ru-RU" altLang="ru-RU" sz="1000" dirty="0" smtClean="0">
                <a:ea typeface="ＭＳ Ｐゴシック" panose="020B0600070205080204" pitchFamily="34" charset="-128"/>
              </a:rPr>
              <a:t>futile </a:t>
            </a:r>
            <a:r>
              <a:rPr lang="ru-RU" altLang="ru-RU" sz="1000" smtClean="0">
                <a:ea typeface="ＭＳ Ｐゴシック" panose="020B0600070205080204" pitchFamily="34" charset="-128"/>
              </a:rPr>
              <a:t>(s’il </a:t>
            </a:r>
            <a:r>
              <a:rPr lang="ru-RU" altLang="ru-RU" sz="1000" dirty="0" smtClean="0">
                <a:ea typeface="ＭＳ Ｐゴシック" panose="020B0600070205080204" pitchFamily="34" charset="-128"/>
              </a:rPr>
              <a:t>ne produit pas de résultat utile) ou si les bénéfices apportés par le médicament étudié sont significatifs par rapport au traitement de contrôle. Elles évitent que le participant ne prenne des médicaments </a:t>
            </a:r>
            <a:r>
              <a:rPr lang="ru-RU" altLang="ru-RU" sz="1000" smtClean="0">
                <a:ea typeface="ＭＳ Ｐゴシック" panose="020B0600070205080204" pitchFamily="34" charset="-128"/>
              </a:rPr>
              <a:t>qui n’auront pas d’effet </a:t>
            </a:r>
            <a:r>
              <a:rPr lang="ru-RU" altLang="ru-RU" sz="1000" dirty="0" smtClean="0">
                <a:ea typeface="ＭＳ Ｐゴシック" panose="020B0600070205080204" pitchFamily="34" charset="-128"/>
              </a:rPr>
              <a:t>ou dont la </a:t>
            </a:r>
            <a:r>
              <a:rPr lang="ru-RU" altLang="ru-RU" sz="1000" smtClean="0">
                <a:ea typeface="ＭＳ Ｐゴシック" panose="020B0600070205080204" pitchFamily="34" charset="-128"/>
              </a:rPr>
              <a:t>sécurité n’est </a:t>
            </a:r>
            <a:r>
              <a:rPr lang="ru-RU" altLang="ru-RU" sz="1000" dirty="0" smtClean="0">
                <a:ea typeface="ＭＳ Ｐゴシック" panose="020B0600070205080204" pitchFamily="34" charset="-128"/>
              </a:rPr>
              <a:t>pas garantie.</a:t>
            </a:r>
          </a:p>
          <a:p>
            <a:pPr defTabSz="914400">
              <a:lnSpc>
                <a:spcPct val="90000"/>
              </a:lnSpc>
            </a:pPr>
            <a:r>
              <a:rPr lang="ru-RU" altLang="ru-RU" sz="1000" dirty="0" smtClean="0">
                <a:ea typeface="ＭＳ Ｐゴシック" panose="020B0600070205080204" pitchFamily="34" charset="-128"/>
              </a:rPr>
              <a:t>	</a:t>
            </a:r>
          </a:p>
          <a:p>
            <a:pPr defTabSz="914400">
              <a:lnSpc>
                <a:spcPct val="90000"/>
              </a:lnSpc>
            </a:pPr>
            <a:r>
              <a:rPr lang="ru-RU" altLang="ru-RU" sz="1000" dirty="0" smtClean="0">
                <a:ea typeface="ＭＳ Ｐゴシック" panose="020B0600070205080204" pitchFamily="34" charset="-128"/>
              </a:rPr>
              <a:t>Dans certaines méthodologies, des bras de traitement sont supprimés au cours </a:t>
            </a:r>
            <a:r>
              <a:rPr lang="ru-RU" altLang="ru-RU" sz="1000" smtClean="0">
                <a:ea typeface="ＭＳ Ｐゴシック" panose="020B0600070205080204" pitchFamily="34" charset="-128"/>
              </a:rPr>
              <a:t>de l’essai </a:t>
            </a:r>
            <a:r>
              <a:rPr lang="ru-RU" altLang="ru-RU" sz="1000" dirty="0" smtClean="0">
                <a:ea typeface="ＭＳ Ｐゴシック" panose="020B0600070205080204" pitchFamily="34" charset="-128"/>
              </a:rPr>
              <a:t>ou une sous-population est sélectionnée en </a:t>
            </a:r>
            <a:r>
              <a:rPr lang="ru-RU" altLang="ru-RU" sz="1000" smtClean="0">
                <a:ea typeface="ＭＳ Ｐゴシック" panose="020B0600070205080204" pitchFamily="34" charset="-128"/>
              </a:rPr>
              <a:t>fonction d’un </a:t>
            </a:r>
            <a:r>
              <a:rPr lang="ru-RU" altLang="ru-RU" sz="1000" dirty="0" smtClean="0">
                <a:ea typeface="ＭＳ Ｐゴシック" panose="020B0600070205080204" pitchFamily="34" charset="-128"/>
              </a:rPr>
              <a:t>biomarqueur ayant un intérêt. Certaines méthodologies permettent de procéder à une réestimation de la taille </a:t>
            </a:r>
            <a:r>
              <a:rPr lang="ru-RU" altLang="ru-RU" sz="1000" smtClean="0">
                <a:ea typeface="ＭＳ Ｐゴシック" panose="020B0600070205080204" pitchFamily="34" charset="-128"/>
              </a:rPr>
              <a:t>de l’échantillon</a:t>
            </a:r>
            <a:r>
              <a:rPr lang="ru-RU" altLang="ru-RU" sz="1000" dirty="0" smtClean="0">
                <a:ea typeface="ＭＳ Ｐゴシック" panose="020B0600070205080204" pitchFamily="34" charset="-128"/>
              </a:rPr>
              <a:t>, par exemple, pour augmenter la population de patients si les résultats semblent prometteurs. La randomisation adaptative est un autre exemple de méthodologie à première vue intéressante. En effet, elle permet de traiter une plus forte proportion de patients avec le traitement du « meilleur » bras (le cas échéant). Ces </a:t>
            </a:r>
            <a:r>
              <a:rPr lang="ru-RU" altLang="ru-RU" sz="1000" smtClean="0">
                <a:ea typeface="ＭＳ Ｐゴシック" panose="020B0600070205080204" pitchFamily="34" charset="-128"/>
              </a:rPr>
              <a:t>méthodologies d’essais </a:t>
            </a:r>
            <a:r>
              <a:rPr lang="ru-RU" altLang="ru-RU" sz="1000" dirty="0" smtClean="0">
                <a:ea typeface="ＭＳ Ｐゴシック" panose="020B0600070205080204" pitchFamily="34" charset="-128"/>
              </a:rPr>
              <a:t>adaptatifs sont principalement basées sur des analyses intermédiaires non aveugles qui estiment les effets du traitement, ce qui signifie que les analystes savent quel traitement a été attribué aux participants.</a:t>
            </a:r>
          </a:p>
        </p:txBody>
      </p:sp>
      <p:sp>
        <p:nvSpPr>
          <p:cNvPr id="5" name="Slide Number Placeholder 3"/>
          <p:cNvSpPr txBox="1">
            <a:spLocks/>
          </p:cNvSpPr>
          <p:nvPr/>
        </p:nvSpPr>
        <p:spPr>
          <a:xfrm>
            <a:off x="3884613" y="8685213"/>
            <a:ext cx="2971800" cy="458787"/>
          </a:xfrm>
          <a:prstGeom prst="rect">
            <a:avLst/>
          </a:prstGeom>
        </p:spPr>
        <p:txBody>
          <a:bodyPr vert="horz" lIns="91440" tIns="45720" rIns="91440" bIns="45720" rtlCol="0" anchor="b"/>
          <a:lstStyle/>
          <a:p>
            <a:pPr marL="0" marR="0" lvl="0" indent="0" algn="r" defTabSz="914400" rtl="0" eaLnBrk="1" fontAlgn="auto" latinLnBrk="0" hangingPunct="1">
              <a:lnSpc>
                <a:spcPct val="100000"/>
              </a:lnSpc>
              <a:spcBef>
                <a:spcPts val="0"/>
              </a:spcBef>
              <a:spcAft>
                <a:spcPts val="0"/>
              </a:spcAft>
              <a:buClrTx/>
              <a:buSzTx/>
              <a:buFontTx/>
              <a:buNone/>
              <a:tabLst/>
              <a:defRPr/>
            </a:pPr>
            <a:fld id="{D2B876F7-1113-4945-A7A3-BFAADAE1FF00}" type="slidenum">
              <a:rPr kumimoji="0" lang="en-GB" sz="12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3656554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ru-RU" altLang="ru-RU" dirty="0" smtClean="0">
                <a:ea typeface="ＭＳ Ｐゴシック" panose="020B0600070205080204" pitchFamily="34" charset="-128"/>
              </a:rPr>
              <a:t>Les méthodologies adaptatives ont bien entendu des spécificités, mais la </a:t>
            </a:r>
            <a:r>
              <a:rPr lang="ru-RU" altLang="ru-RU" smtClean="0">
                <a:ea typeface="ＭＳ Ｐゴシック" panose="020B0600070205080204" pitchFamily="34" charset="-128"/>
              </a:rPr>
              <a:t>plupart d’entre </a:t>
            </a:r>
            <a:r>
              <a:rPr lang="ru-RU" altLang="ru-RU" dirty="0" smtClean="0">
                <a:ea typeface="ＭＳ Ｐゴシック" panose="020B0600070205080204" pitchFamily="34" charset="-128"/>
              </a:rPr>
              <a:t>elles suivent cette structure simple. Un essai adaptatif se </a:t>
            </a:r>
            <a:r>
              <a:rPr lang="ru-RU" altLang="ru-RU" smtClean="0">
                <a:ea typeface="ＭＳ Ｐゴシック" panose="020B0600070205080204" pitchFamily="34" charset="-128"/>
              </a:rPr>
              <a:t>compose d’étapes </a:t>
            </a:r>
            <a:r>
              <a:rPr lang="ru-RU" altLang="ru-RU" dirty="0" smtClean="0">
                <a:ea typeface="ＭＳ Ｐゴシック" panose="020B0600070205080204" pitchFamily="34" charset="-128"/>
              </a:rPr>
              <a:t>exploratoires et confirmatoires, selon une</a:t>
            </a:r>
            <a:r>
              <a:rPr lang="ru-RU" altLang="ru-RU" baseline="0" dirty="0" smtClean="0">
                <a:ea typeface="ＭＳ Ｐゴシック" panose="020B0600070205080204" pitchFamily="34" charset="-128"/>
              </a:rPr>
              <a:t> </a:t>
            </a:r>
            <a:r>
              <a:rPr lang="ru-RU" altLang="ru-RU" dirty="0" smtClean="0">
                <a:ea typeface="ＭＳ Ｐゴシック" panose="020B0600070205080204" pitchFamily="34" charset="-128"/>
              </a:rPr>
              <a:t>approche similaire à celle du processus de développement clinique global (utilisé pour de multiples </a:t>
            </a:r>
            <a:r>
              <a:rPr lang="ru-RU" altLang="ru-RU" smtClean="0">
                <a:ea typeface="ＭＳ Ｐゴシック" panose="020B0600070205080204" pitchFamily="34" charset="-128"/>
              </a:rPr>
              <a:t>types d’essais</a:t>
            </a:r>
            <a:r>
              <a:rPr lang="ru-RU" altLang="ru-RU" dirty="0" smtClean="0">
                <a:ea typeface="ＭＳ Ｐゴシック" panose="020B0600070205080204" pitchFamily="34" charset="-128"/>
              </a:rPr>
              <a:t> : phase I, phase II, etc., comme illustré sur la diapositive 2). Des modifications peuvent donc être apportées aux hypothèses ou aux paramètres de la méthodologie. </a:t>
            </a:r>
          </a:p>
          <a:p>
            <a:endParaRPr lang="en-GB" altLang="en-US" dirty="0" smtClean="0">
              <a:ea typeface="ＭＳ Ｐゴシック" panose="020B0600070205080204" pitchFamily="34" charset="-128"/>
            </a:endParaRPr>
          </a:p>
          <a:p>
            <a:r>
              <a:rPr lang="ru-RU" altLang="ru-RU" dirty="0" smtClean="0">
                <a:ea typeface="ＭＳ Ｐゴシック" panose="020B0600070205080204" pitchFamily="34" charset="-128"/>
              </a:rPr>
              <a:t> </a:t>
            </a:r>
            <a:r>
              <a:rPr lang="ru-RU" altLang="ru-RU" b="1" dirty="0" smtClean="0">
                <a:latin typeface="Calibri" panose="020F0502020204030204" pitchFamily="34" charset="0"/>
                <a:ea typeface="ＭＳ Ｐゴシック" panose="020B0600070205080204" pitchFamily="34" charset="-128"/>
              </a:rPr>
              <a:t>Explorer</a:t>
            </a:r>
            <a:r>
              <a:rPr lang="ru-RU" altLang="ru-RU" dirty="0" smtClean="0">
                <a:latin typeface="Calibri" panose="020F0502020204030204" pitchFamily="34" charset="0"/>
                <a:ea typeface="ＭＳ Ｐゴシック" panose="020B0600070205080204" pitchFamily="34" charset="-128"/>
              </a:rPr>
              <a:t> : </a:t>
            </a:r>
            <a:endParaRPr lang="en-GB" altLang="en-US" dirty="0" smtClean="0">
              <a:latin typeface="Calibri" panose="020F0502020204030204" pitchFamily="34" charset="0"/>
              <a:ea typeface="ＭＳ Ｐゴシック" panose="020B0600070205080204" pitchFamily="34" charset="-128"/>
            </a:endParaRPr>
          </a:p>
          <a:p>
            <a:pPr>
              <a:buFontTx/>
              <a:buChar char="-"/>
            </a:pPr>
            <a:r>
              <a:rPr lang="ru-RU" altLang="ru-RU" dirty="0" smtClean="0">
                <a:latin typeface="Calibri" panose="020F0502020204030204" pitchFamily="34" charset="0"/>
                <a:ea typeface="ＭＳ Ｐゴシック" panose="020B0600070205080204" pitchFamily="34" charset="-128"/>
              </a:rPr>
              <a:t>Les principaux éléments de la méthodologie (par exemple, suppression de bras de traitement)</a:t>
            </a:r>
          </a:p>
          <a:p>
            <a:pPr>
              <a:buFontTx/>
              <a:buChar char="-"/>
            </a:pPr>
            <a:r>
              <a:rPr lang="ru-RU" altLang="ru-RU" smtClean="0">
                <a:latin typeface="Calibri" panose="020F0502020204030204" pitchFamily="34" charset="0"/>
                <a:ea typeface="ＭＳ Ｐゴシック" panose="020B0600070205080204" pitchFamily="34" charset="-128"/>
              </a:rPr>
              <a:t>L’incertitude </a:t>
            </a:r>
            <a:r>
              <a:rPr lang="ru-RU" altLang="ru-RU" dirty="0" smtClean="0">
                <a:latin typeface="Calibri" panose="020F0502020204030204" pitchFamily="34" charset="0"/>
                <a:ea typeface="ＭＳ Ｐゴシック" panose="020B0600070205080204" pitchFamily="34" charset="-128"/>
              </a:rPr>
              <a:t>statistique (par exemple, biais, variabilité, sélection incorrecte) </a:t>
            </a:r>
          </a:p>
          <a:p>
            <a:pPr>
              <a:buFontTx/>
              <a:buChar char="-"/>
            </a:pPr>
            <a:r>
              <a:rPr lang="ru-RU" altLang="ru-RU" smtClean="0">
                <a:latin typeface="Calibri" panose="020F0502020204030204" pitchFamily="34" charset="0"/>
                <a:ea typeface="ＭＳ Ｐゴシック" panose="020B0600070205080204" pitchFamily="34" charset="-128"/>
              </a:rPr>
              <a:t>L’estimation de l’importance </a:t>
            </a:r>
            <a:r>
              <a:rPr lang="ru-RU" altLang="ru-RU" dirty="0" smtClean="0">
                <a:latin typeface="Calibri" panose="020F0502020204030204" pitchFamily="34" charset="0"/>
                <a:ea typeface="ＭＳ Ｐゴシック" panose="020B0600070205080204" pitchFamily="34" charset="-128"/>
              </a:rPr>
              <a:t>des effets (bénéfiques ou indésirables) du traitement</a:t>
            </a:r>
            <a:endParaRPr lang="en-GB" altLang="en-US" dirty="0" smtClean="0">
              <a:latin typeface="Calibri" panose="020F0502020204030204" pitchFamily="34" charset="0"/>
              <a:ea typeface="ＭＳ Ｐゴシック" panose="020B0600070205080204" pitchFamily="34" charset="-128"/>
            </a:endParaRPr>
          </a:p>
          <a:p>
            <a:pPr>
              <a:buFontTx/>
              <a:buChar char="-"/>
            </a:pPr>
            <a:endParaRPr lang="en-US" altLang="en-US" dirty="0" smtClean="0">
              <a:latin typeface="Calibri" panose="020F0502020204030204" pitchFamily="34" charset="0"/>
              <a:ea typeface="ＭＳ Ｐゴシック" panose="020B0600070205080204" pitchFamily="34" charset="-128"/>
            </a:endParaRPr>
          </a:p>
          <a:p>
            <a:r>
              <a:rPr lang="ru-RU" altLang="ru-RU" b="1" dirty="0" smtClean="0">
                <a:latin typeface="Calibri" panose="020F0502020204030204" pitchFamily="34" charset="0"/>
                <a:ea typeface="ＭＳ Ｐゴシック" panose="020B0600070205080204" pitchFamily="34" charset="-128"/>
              </a:rPr>
              <a:t>Confirmer</a:t>
            </a:r>
            <a:r>
              <a:rPr lang="ru-RU" altLang="ru-RU" dirty="0" smtClean="0">
                <a:latin typeface="Calibri" panose="020F0502020204030204" pitchFamily="34" charset="0"/>
                <a:ea typeface="ＭＳ Ｐゴシック" panose="020B0600070205080204" pitchFamily="34" charset="-128"/>
              </a:rPr>
              <a:t> par des données scientifiquement valables</a:t>
            </a:r>
            <a:endParaRPr lang="en-GB" altLang="en-US" dirty="0" smtClean="0">
              <a:latin typeface="Calibri" panose="020F0502020204030204" pitchFamily="34" charset="0"/>
              <a:ea typeface="ＭＳ Ｐゴシック" panose="020B0600070205080204" pitchFamily="34" charset="-128"/>
            </a:endParaRPr>
          </a:p>
          <a:p>
            <a:pPr>
              <a:buFontTx/>
              <a:buChar char="-"/>
            </a:pPr>
            <a:r>
              <a:rPr lang="ru-RU" altLang="ru-RU" dirty="0" smtClean="0">
                <a:latin typeface="Calibri" panose="020F0502020204030204" pitchFamily="34" charset="0"/>
                <a:ea typeface="ＭＳ Ｐゴシック" panose="020B0600070205080204" pitchFamily="34" charset="-128"/>
              </a:rPr>
              <a:t>Le contrôle des erreurs statistiques et des biais opérationnels est primordial</a:t>
            </a:r>
          </a:p>
          <a:p>
            <a:pPr>
              <a:buFontTx/>
              <a:buChar char="-"/>
            </a:pPr>
            <a:r>
              <a:rPr lang="ru-RU" altLang="ru-RU" dirty="0" smtClean="0">
                <a:latin typeface="Calibri" panose="020F0502020204030204" pitchFamily="34" charset="0"/>
                <a:ea typeface="ＭＳ Ｐゴシック" panose="020B0600070205080204" pitchFamily="34" charset="-128"/>
              </a:rPr>
              <a:t>Un contrôle rigoureux des erreurs de type I est requis</a:t>
            </a:r>
          </a:p>
          <a:p>
            <a:pPr>
              <a:buFontTx/>
              <a:buChar char="-"/>
            </a:pPr>
            <a:endParaRPr lang="en-US" altLang="en-US" dirty="0" smtClean="0">
              <a:latin typeface="Calibri" panose="020F0502020204030204" pitchFamily="34" charset="0"/>
              <a:ea typeface="ＭＳ Ｐゴシック" panose="020B0600070205080204" pitchFamily="34" charset="-128"/>
            </a:endParaRPr>
          </a:p>
          <a:p>
            <a:r>
              <a:rPr lang="ru-RU" altLang="ru-RU" dirty="0" smtClean="0">
                <a:latin typeface="Calibri" panose="020F0502020204030204" pitchFamily="34" charset="0"/>
                <a:ea typeface="ＭＳ Ｐゴシック" panose="020B0600070205080204" pitchFamily="34" charset="-128"/>
              </a:rPr>
              <a:t>Une erreur de type I est un faux positif</a:t>
            </a:r>
            <a:r>
              <a:rPr lang="ru-RU" altLang="ru-RU" dirty="0" smtClean="0">
                <a:ea typeface="ＭＳ Ｐゴシック" panose="020B0600070205080204" pitchFamily="34" charset="-128"/>
              </a:rPr>
              <a:t> : le rejet </a:t>
            </a:r>
            <a:r>
              <a:rPr lang="ru-RU" altLang="ru-RU" smtClean="0">
                <a:ea typeface="ＭＳ Ｐゴシック" panose="020B0600070205080204" pitchFamily="34" charset="-128"/>
              </a:rPr>
              <a:t>de</a:t>
            </a:r>
            <a:r>
              <a:rPr lang="ru-RU" altLang="ru-RU" baseline="0" smtClean="0">
                <a:ea typeface="ＭＳ Ｐゴシック" panose="020B0600070205080204" pitchFamily="34" charset="-128"/>
              </a:rPr>
              <a:t> l’hypothèse </a:t>
            </a:r>
            <a:r>
              <a:rPr lang="ru-RU" altLang="ru-RU" smtClean="0">
                <a:ea typeface="ＭＳ Ｐゴシック" panose="020B0600070205080204" pitchFamily="34" charset="-128"/>
              </a:rPr>
              <a:t>nulle lorsqu’en </a:t>
            </a:r>
            <a:r>
              <a:rPr lang="ru-RU" altLang="ru-RU" dirty="0" smtClean="0">
                <a:ea typeface="ＭＳ Ｐゴシック" panose="020B0600070205080204" pitchFamily="34" charset="-128"/>
              </a:rPr>
              <a:t>réalité</a:t>
            </a:r>
            <a:r>
              <a:rPr lang="ru-RU" altLang="ru-RU" baseline="0" dirty="0" smtClean="0">
                <a:ea typeface="ＭＳ Ｐゴシック" panose="020B0600070205080204" pitchFamily="34" charset="-128"/>
              </a:rPr>
              <a:t> elle est </a:t>
            </a:r>
            <a:r>
              <a:rPr lang="ru-RU" altLang="ru-RU" dirty="0" smtClean="0">
                <a:ea typeface="ＭＳ Ｐゴシック" panose="020B0600070205080204" pitchFamily="34" charset="-128"/>
              </a:rPr>
              <a:t>vraie. Considérer une substance comme efficace </a:t>
            </a:r>
            <a:r>
              <a:rPr lang="ru-RU" altLang="ru-RU" smtClean="0">
                <a:ea typeface="ＭＳ Ｐゴシック" panose="020B0600070205080204" pitchFamily="34" charset="-128"/>
              </a:rPr>
              <a:t>alors qu’en </a:t>
            </a:r>
            <a:r>
              <a:rPr lang="ru-RU" altLang="ru-RU" dirty="0" smtClean="0">
                <a:ea typeface="ＭＳ Ｐゴシック" panose="020B0600070205080204" pitchFamily="34" charset="-128"/>
              </a:rPr>
              <a:t>réalité, elle </a:t>
            </a:r>
            <a:r>
              <a:rPr lang="ru-RU" altLang="ru-RU" smtClean="0">
                <a:ea typeface="ＭＳ Ｐゴシック" panose="020B0600070205080204" pitchFamily="34" charset="-128"/>
              </a:rPr>
              <a:t>ne l’est </a:t>
            </a:r>
            <a:r>
              <a:rPr lang="ru-RU" altLang="ru-RU" dirty="0" smtClean="0">
                <a:ea typeface="ＭＳ Ｐゴシック" panose="020B0600070205080204" pitchFamily="34" charset="-128"/>
              </a:rPr>
              <a:t>pas est un </a:t>
            </a:r>
            <a:r>
              <a:rPr lang="ru-RU" altLang="ru-RU" smtClean="0">
                <a:ea typeface="ＭＳ Ｐゴシック" panose="020B0600070205080204" pitchFamily="34" charset="-128"/>
              </a:rPr>
              <a:t>exemple d’erreur </a:t>
            </a:r>
            <a:r>
              <a:rPr lang="ru-RU" altLang="ru-RU" dirty="0" smtClean="0">
                <a:ea typeface="ＭＳ Ｐゴシック" panose="020B0600070205080204" pitchFamily="34" charset="-128"/>
              </a:rPr>
              <a:t>de type I. Cette erreur repose sur une « surinterprétation des données »</a:t>
            </a:r>
            <a:endParaRPr lang="en-GB" altLang="en-US" dirty="0" smtClean="0">
              <a:latin typeface="Calibri" panose="020F0502020204030204" pitchFamily="34" charset="0"/>
              <a:ea typeface="ＭＳ Ｐゴシック" panose="020B0600070205080204" pitchFamily="34" charset="-128"/>
            </a:endParaRPr>
          </a:p>
          <a:p>
            <a:endParaRPr lang="en-US" altLang="en-US" dirty="0" smtClean="0">
              <a:ea typeface="ＭＳ Ｐゴシック" panose="020B0600070205080204" pitchFamily="34" charset="-128"/>
            </a:endParaRPr>
          </a:p>
        </p:txBody>
      </p:sp>
      <p:sp>
        <p:nvSpPr>
          <p:cNvPr id="5" name="Slide Number Placeholder 3"/>
          <p:cNvSpPr txBox="1">
            <a:spLocks/>
          </p:cNvSpPr>
          <p:nvPr/>
        </p:nvSpPr>
        <p:spPr>
          <a:xfrm>
            <a:off x="3884613" y="8685213"/>
            <a:ext cx="2971800" cy="458787"/>
          </a:xfrm>
          <a:prstGeom prst="rect">
            <a:avLst/>
          </a:prstGeom>
        </p:spPr>
        <p:txBody>
          <a:bodyPr vert="horz" lIns="91440" tIns="45720" rIns="91440" bIns="45720" rtlCol="0" anchor="b"/>
          <a:lstStyle/>
          <a:p>
            <a:pPr marL="0" marR="0" lvl="0" indent="0" algn="r" defTabSz="914400" rtl="0" eaLnBrk="1" fontAlgn="auto" latinLnBrk="0" hangingPunct="1">
              <a:lnSpc>
                <a:spcPct val="100000"/>
              </a:lnSpc>
              <a:spcBef>
                <a:spcPts val="0"/>
              </a:spcBef>
              <a:spcAft>
                <a:spcPts val="0"/>
              </a:spcAft>
              <a:buClrTx/>
              <a:buSzTx/>
              <a:buFontTx/>
              <a:buNone/>
              <a:tabLst/>
              <a:defRPr/>
            </a:pPr>
            <a:fld id="{D2B876F7-1113-4945-A7A3-BFAADAE1FF00}" type="slidenum">
              <a:rPr kumimoji="0" lang="en-GB" sz="12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3146411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ru-RU" altLang="ru-RU" dirty="0" smtClean="0">
                <a:ea typeface="ＭＳ Ｐゴシック" panose="020B0600070205080204" pitchFamily="34" charset="-128"/>
              </a:rPr>
              <a:t>La façon dont est </a:t>
            </a:r>
            <a:r>
              <a:rPr lang="ru-RU" altLang="ru-RU" smtClean="0">
                <a:ea typeface="ＭＳ Ｐゴシック" panose="020B0600070205080204" pitchFamily="34" charset="-128"/>
              </a:rPr>
              <a:t>conduite l’étape </a:t>
            </a:r>
            <a:r>
              <a:rPr lang="ru-RU" altLang="ru-RU" dirty="0" smtClean="0">
                <a:ea typeface="ＭＳ Ｐゴシック" panose="020B0600070205080204" pitchFamily="34" charset="-128"/>
              </a:rPr>
              <a:t>exploratoire </a:t>
            </a:r>
            <a:r>
              <a:rPr lang="ru-RU" altLang="ru-RU" smtClean="0">
                <a:ea typeface="ＭＳ Ｐゴシック" panose="020B0600070205080204" pitchFamily="34" charset="-128"/>
              </a:rPr>
              <a:t>de</a:t>
            </a:r>
            <a:r>
              <a:rPr lang="ru-RU" altLang="ru-RU" baseline="0" smtClean="0">
                <a:ea typeface="ＭＳ Ｐゴシック" panose="020B0600070205080204" pitchFamily="34" charset="-128"/>
              </a:rPr>
              <a:t> l’essai </a:t>
            </a:r>
            <a:r>
              <a:rPr lang="ru-RU" altLang="ru-RU" dirty="0" smtClean="0">
                <a:ea typeface="ＭＳ Ｐゴシック" panose="020B0600070205080204" pitchFamily="34" charset="-128"/>
              </a:rPr>
              <a:t>est cruciale </a:t>
            </a:r>
            <a:r>
              <a:rPr lang="ru-RU" altLang="ru-RU" smtClean="0">
                <a:ea typeface="ＭＳ Ｐゴシック" panose="020B0600070205080204" pitchFamily="34" charset="-128"/>
              </a:rPr>
              <a:t>pour l’intégrité </a:t>
            </a:r>
            <a:r>
              <a:rPr lang="ru-RU" altLang="ru-RU" dirty="0" smtClean="0">
                <a:ea typeface="ＭＳ Ｐゴシック" panose="020B0600070205080204" pitchFamily="34" charset="-128"/>
              </a:rPr>
              <a:t>et la validité des résultats </a:t>
            </a:r>
            <a:r>
              <a:rPr lang="ru-RU" altLang="ru-RU" smtClean="0">
                <a:ea typeface="ＭＳ Ｐゴシック" panose="020B0600070205080204" pitchFamily="34" charset="-128"/>
              </a:rPr>
              <a:t>de l’essai</a:t>
            </a:r>
            <a:r>
              <a:rPr lang="ru-RU" altLang="ru-RU" dirty="0" smtClean="0">
                <a:ea typeface="ＭＳ Ｐゴシック" panose="020B0600070205080204" pitchFamily="34" charset="-128"/>
              </a:rPr>
              <a:t>. Les modifications basées sur les résultats </a:t>
            </a:r>
            <a:r>
              <a:rPr lang="ru-RU" altLang="ru-RU" smtClean="0">
                <a:ea typeface="ＭＳ Ｐゴシック" panose="020B0600070205080204" pitchFamily="34" charset="-128"/>
              </a:rPr>
              <a:t>de l’analyse </a:t>
            </a:r>
            <a:r>
              <a:rPr lang="ru-RU" altLang="ru-RU" dirty="0" smtClean="0">
                <a:ea typeface="ＭＳ Ｐゴシック" panose="020B0600070205080204" pitchFamily="34" charset="-128"/>
              </a:rPr>
              <a:t>intermédiaire conduite en insu auront </a:t>
            </a:r>
            <a:r>
              <a:rPr lang="ru-RU" altLang="ru-RU" smtClean="0">
                <a:ea typeface="ＭＳ Ｐゴシック" panose="020B0600070205080204" pitchFamily="34" charset="-128"/>
              </a:rPr>
              <a:t>moins d’impact </a:t>
            </a:r>
            <a:r>
              <a:rPr lang="ru-RU" altLang="ru-RU" dirty="0" smtClean="0">
                <a:ea typeface="ＭＳ Ｐゴシック" panose="020B0600070205080204" pitchFamily="34" charset="-128"/>
              </a:rPr>
              <a:t>sur les caractéristiques opérationnelles </a:t>
            </a:r>
            <a:r>
              <a:rPr lang="ru-RU" altLang="ru-RU" smtClean="0">
                <a:ea typeface="ＭＳ Ｐゴシック" panose="020B0600070205080204" pitchFamily="34" charset="-128"/>
              </a:rPr>
              <a:t>de l’essai</a:t>
            </a:r>
            <a:r>
              <a:rPr lang="ru-RU" altLang="ru-RU" dirty="0" smtClean="0">
                <a:ea typeface="ＭＳ Ｐゴシック" panose="020B0600070205080204" pitchFamily="34" charset="-128"/>
              </a:rPr>
              <a:t>. Alors que les adaptations basées sur les analyses comparatives intermédiaires non menées en insu peuvent introduire toutes sortes de biais. Ce point sera illustré dans les exemples qui suivent.</a:t>
            </a:r>
          </a:p>
          <a:p>
            <a:endParaRPr lang="en-US" altLang="en-US" dirty="0" smtClean="0">
              <a:ea typeface="ＭＳ Ｐゴシック" panose="020B0600070205080204" pitchFamily="34" charset="-128"/>
            </a:endParaRPr>
          </a:p>
          <a:p>
            <a:r>
              <a:rPr lang="ru-RU" altLang="ru-RU" dirty="0" smtClean="0">
                <a:ea typeface="ＭＳ Ｐゴシック" panose="020B0600070205080204" pitchFamily="34" charset="-128"/>
              </a:rPr>
              <a:t>Un biais est un cauchemar pour un statisticien :</a:t>
            </a:r>
            <a:r>
              <a:rPr lang="ru-RU" altLang="ru-RU" baseline="0" dirty="0" smtClean="0">
                <a:ea typeface="ＭＳ Ｐゴシック" panose="020B0600070205080204" pitchFamily="34" charset="-128"/>
              </a:rPr>
              <a:t> il </a:t>
            </a:r>
            <a:r>
              <a:rPr lang="ru-RU" altLang="ru-RU" dirty="0" smtClean="0">
                <a:ea typeface="ＭＳ Ｐゴシック" panose="020B0600070205080204" pitchFamily="34" charset="-128"/>
              </a:rPr>
              <a:t>peut conduire à des résultats et des</a:t>
            </a:r>
            <a:r>
              <a:rPr lang="ru-RU" altLang="ru-RU" baseline="0" dirty="0" smtClean="0">
                <a:ea typeface="ＭＳ Ｐゴシック" panose="020B0600070205080204" pitchFamily="34" charset="-128"/>
              </a:rPr>
              <a:t> </a:t>
            </a:r>
            <a:r>
              <a:rPr lang="ru-RU" altLang="ru-RU" dirty="0" smtClean="0">
                <a:ea typeface="ＭＳ Ｐゴシック" panose="020B0600070205080204" pitchFamily="34" charset="-128"/>
              </a:rPr>
              <a:t>interprétations erronés.</a:t>
            </a:r>
            <a:endParaRPr lang="en-GB" altLang="en-US" dirty="0" smtClean="0">
              <a:ea typeface="ＭＳ Ｐゴシック" panose="020B0600070205080204" pitchFamily="34" charset="-128"/>
            </a:endParaRPr>
          </a:p>
        </p:txBody>
      </p:sp>
      <p:sp>
        <p:nvSpPr>
          <p:cNvPr id="4" name="Slide Number Placeholder 3"/>
          <p:cNvSpPr>
            <a:spLocks noGrp="1"/>
          </p:cNvSpPr>
          <p:nvPr>
            <p:ph type="sldNum" sz="quarter" idx="5"/>
          </p:nvPr>
        </p:nvSpPr>
        <p:spPr>
          <a:xfrm>
            <a:off x="3884613" y="8685213"/>
            <a:ext cx="2971800" cy="458787"/>
          </a:xfrm>
        </p:spPr>
        <p:txBody>
          <a:bodyPr/>
          <a:lstStyle/>
          <a:p>
            <a:fld id="{D2B876F7-1113-4945-A7A3-BFAADAE1FF00}" type="slidenum">
              <a:rPr lang="en-GB" smtClean="0"/>
              <a:pPr/>
              <a:t>9</a:t>
            </a:fld>
            <a:endParaRPr lang="en-GB"/>
          </a:p>
        </p:txBody>
      </p:sp>
    </p:spTree>
    <p:extLst>
      <p:ext uri="{BB962C8B-B14F-4D97-AF65-F5344CB8AC3E}">
        <p14:creationId xmlns:p14="http://schemas.microsoft.com/office/powerpoint/2010/main" val="10769391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ru-RU" altLang="ru-RU" dirty="0" smtClean="0">
                <a:ea typeface="ＭＳ Ｐゴシック" panose="020B0600070205080204" pitchFamily="34" charset="-128"/>
              </a:rPr>
              <a:t>Une </a:t>
            </a:r>
            <a:r>
              <a:rPr lang="ru-RU" altLang="ru-RU" b="1" dirty="0" smtClean="0">
                <a:ea typeface="ＭＳ Ｐゴシック" panose="020B0600070205080204" pitchFamily="34" charset="-128"/>
              </a:rPr>
              <a:t>méthodologie séquentielle par groupes </a:t>
            </a:r>
            <a:r>
              <a:rPr lang="ru-RU" altLang="ru-RU" dirty="0" smtClean="0">
                <a:ea typeface="ＭＳ Ｐゴシック" panose="020B0600070205080204" pitchFamily="34" charset="-128"/>
              </a:rPr>
              <a:t>est un exemple </a:t>
            </a:r>
            <a:r>
              <a:rPr lang="ru-RU" altLang="ru-RU" smtClean="0">
                <a:ea typeface="ＭＳ Ｐゴシック" panose="020B0600070205080204" pitchFamily="34" charset="-128"/>
              </a:rPr>
              <a:t>type d’essai </a:t>
            </a:r>
            <a:r>
              <a:rPr lang="ru-RU" altLang="ru-RU" dirty="0" smtClean="0">
                <a:ea typeface="ＭＳ Ｐゴシック" panose="020B0600070205080204" pitchFamily="34" charset="-128"/>
              </a:rPr>
              <a:t>de phase III avec des </a:t>
            </a:r>
            <a:r>
              <a:rPr lang="ru-RU" altLang="ru-RU" smtClean="0">
                <a:ea typeface="ＭＳ Ｐゴシック" panose="020B0600070205080204" pitchFamily="34" charset="-128"/>
              </a:rPr>
              <a:t>règles d’arrêt </a:t>
            </a:r>
            <a:r>
              <a:rPr lang="ru-RU" altLang="ru-RU" dirty="0" smtClean="0">
                <a:ea typeface="ＭＳ Ｐゴシック" panose="020B0600070205080204" pitchFamily="34" charset="-128"/>
              </a:rPr>
              <a:t>précoce pour futilité ou efficacité. Dans </a:t>
            </a:r>
            <a:r>
              <a:rPr lang="ru-RU" altLang="ru-RU" smtClean="0">
                <a:ea typeface="ＭＳ Ｐゴシック" panose="020B0600070205080204" pitchFamily="34" charset="-128"/>
              </a:rPr>
              <a:t>cet d’essai</a:t>
            </a:r>
            <a:r>
              <a:rPr lang="ru-RU" altLang="ru-RU" dirty="0" smtClean="0">
                <a:ea typeface="ＭＳ Ｐゴシック" panose="020B0600070205080204" pitchFamily="34" charset="-128"/>
              </a:rPr>
              <a:t>, les participants ont été répartis par randomisation</a:t>
            </a:r>
            <a:r>
              <a:rPr lang="ru-RU" altLang="ru-RU" baseline="0" dirty="0" smtClean="0">
                <a:ea typeface="ＭＳ Ｐゴシック" panose="020B0600070205080204" pitchFamily="34" charset="-128"/>
              </a:rPr>
              <a:t> dans deux bras : les participants du </a:t>
            </a:r>
            <a:r>
              <a:rPr lang="ru-RU" altLang="ru-RU" dirty="0" smtClean="0">
                <a:ea typeface="ＭＳ Ｐゴシック" panose="020B0600070205080204" pitchFamily="34" charset="-128"/>
              </a:rPr>
              <a:t>premier bras ont reçu le traitement 1 ; ceux du deuxième bras ont reçu une</a:t>
            </a:r>
            <a:r>
              <a:rPr lang="ru-RU" altLang="ru-RU" baseline="0" dirty="0" smtClean="0">
                <a:ea typeface="ＭＳ Ｐゴシック" panose="020B0600070205080204" pitchFamily="34" charset="-128"/>
              </a:rPr>
              <a:t> combinaison des </a:t>
            </a:r>
            <a:r>
              <a:rPr lang="ru-RU" altLang="ru-RU" dirty="0" smtClean="0">
                <a:ea typeface="ＭＳ Ｐゴシック" panose="020B0600070205080204" pitchFamily="34" charset="-128"/>
              </a:rPr>
              <a:t>traitements 1 et</a:t>
            </a:r>
            <a:r>
              <a:rPr lang="ru-RU" altLang="ru-RU" baseline="0" dirty="0" smtClean="0">
                <a:ea typeface="ＭＳ Ｐゴシック" panose="020B0600070205080204" pitchFamily="34" charset="-128"/>
              </a:rPr>
              <a:t> 2. </a:t>
            </a:r>
          </a:p>
          <a:p>
            <a:r>
              <a:rPr lang="ru-RU" altLang="ru-RU" dirty="0" smtClean="0">
                <a:ea typeface="ＭＳ Ｐゴシック" panose="020B0600070205080204" pitchFamily="34" charset="-128"/>
              </a:rPr>
              <a:t> </a:t>
            </a:r>
          </a:p>
          <a:p>
            <a:r>
              <a:rPr lang="ru-RU" altLang="ru-RU" smtClean="0">
                <a:ea typeface="ＭＳ Ｐゴシック" panose="020B0600070205080204" pitchFamily="34" charset="-128"/>
              </a:rPr>
              <a:t>L’essai </a:t>
            </a:r>
            <a:r>
              <a:rPr lang="ru-RU" altLang="ru-RU" dirty="0" smtClean="0">
                <a:ea typeface="ＭＳ Ｐゴシック" panose="020B0600070205080204" pitchFamily="34" charset="-128"/>
              </a:rPr>
              <a:t>aurait pu être arrêté précocement lors de deux étapes intermédiaires</a:t>
            </a:r>
            <a:r>
              <a:rPr lang="ru-RU" altLang="ru-RU" smtClean="0">
                <a:ea typeface="ＭＳ Ｐゴシック" panose="020B0600070205080204" pitchFamily="34" charset="-128"/>
              </a:rPr>
              <a:t>, c’est-à-dire </a:t>
            </a:r>
            <a:r>
              <a:rPr lang="ru-RU" altLang="ru-RU" dirty="0" smtClean="0">
                <a:ea typeface="ＭＳ Ｐゴシック" panose="020B0600070205080204" pitchFamily="34" charset="-128"/>
              </a:rPr>
              <a:t>avant le regroupement de tous les résultats et la réalisation </a:t>
            </a:r>
            <a:r>
              <a:rPr lang="ru-RU" altLang="ru-RU" smtClean="0">
                <a:ea typeface="ＭＳ Ｐゴシック" panose="020B0600070205080204" pitchFamily="34" charset="-128"/>
              </a:rPr>
              <a:t>de l’analyse. L’essai </a:t>
            </a:r>
            <a:r>
              <a:rPr lang="ru-RU" altLang="ru-RU" dirty="0" smtClean="0">
                <a:ea typeface="ＭＳ Ｐゴシック" panose="020B0600070205080204" pitchFamily="34" charset="-128"/>
              </a:rPr>
              <a:t>aurait pu être arrêté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ru-RU" altLang="ru-RU" dirty="0" smtClean="0">
                <a:ea typeface="ＭＳ Ｐゴシック" panose="020B0600070205080204" pitchFamily="34" charset="-128"/>
              </a:rPr>
              <a:t>pour des raisons de futilité, basée sur la survie sans progression (SSP), qui signifie que la maladie ne progresse pas chez un patient - </a:t>
            </a:r>
            <a:r>
              <a:rPr lang="ru-RU" altLang="ru-RU" b="1" dirty="0" smtClean="0">
                <a:ea typeface="ＭＳ Ｐゴシック" panose="020B0600070205080204" pitchFamily="34" charset="-128"/>
              </a:rPr>
              <a:t>Analyse intermédiaire 1</a:t>
            </a:r>
            <a:endParaRPr lang="en-GB" altLang="en-US" dirty="0" smtClean="0">
              <a:ea typeface="ＭＳ Ｐゴシック" panose="020B0600070205080204" pitchFamily="34" charset="-128"/>
            </a:endParaRP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ru-RU" altLang="ru-RU" dirty="0" smtClean="0">
                <a:ea typeface="ＭＳ Ｐゴシック" panose="020B0600070205080204" pitchFamily="34" charset="-128"/>
              </a:rPr>
              <a:t>pour futilité ou efficacité basées sur la survie globale (SG) - </a:t>
            </a:r>
            <a:r>
              <a:rPr lang="ru-RU" altLang="ru-RU" b="1" dirty="0" smtClean="0">
                <a:ea typeface="ＭＳ Ｐゴシック" panose="020B0600070205080204" pitchFamily="34" charset="-128"/>
              </a:rPr>
              <a:t>Analyse intermédiaire 2</a:t>
            </a:r>
            <a:endParaRPr lang="en-GB" altLang="en-US" dirty="0" smtClean="0">
              <a:ea typeface="ＭＳ Ｐゴシック" panose="020B0600070205080204" pitchFamily="34" charset="-128"/>
            </a:endParaRPr>
          </a:p>
          <a:p>
            <a:r>
              <a:rPr lang="ru-RU" altLang="ru-RU" dirty="0" smtClean="0">
                <a:ea typeface="ＭＳ Ｐゴシック" panose="020B0600070205080204" pitchFamily="34" charset="-128"/>
              </a:rPr>
              <a:t> </a:t>
            </a:r>
          </a:p>
          <a:p>
            <a:r>
              <a:rPr lang="ru-RU" altLang="ru-RU" dirty="0" smtClean="0">
                <a:ea typeface="ＭＳ Ｐゴシック" panose="020B0600070205080204" pitchFamily="34" charset="-128"/>
              </a:rPr>
              <a:t>En fait, on oublie souvent cet exemple </a:t>
            </a:r>
            <a:r>
              <a:rPr lang="ru-RU" altLang="ru-RU" smtClean="0">
                <a:ea typeface="ＭＳ Ｐゴシック" panose="020B0600070205080204" pitchFamily="34" charset="-128"/>
              </a:rPr>
              <a:t>classique lorsqu’on </a:t>
            </a:r>
            <a:r>
              <a:rPr lang="ru-RU" altLang="ru-RU" dirty="0" smtClean="0">
                <a:ea typeface="ＭＳ Ｐゴシック" panose="020B0600070205080204" pitchFamily="34" charset="-128"/>
              </a:rPr>
              <a:t>pense à la méthodologie adaptative. Ce type de méthodologie était déjà utilisé avant que les méthodologies adaptatives ne deviennent plus courantes</a:t>
            </a:r>
            <a:r>
              <a:rPr lang="ru-RU" altLang="ru-RU" smtClean="0">
                <a:ea typeface="ＭＳ Ｐゴシック" panose="020B0600070205080204" pitchFamily="34" charset="-128"/>
              </a:rPr>
              <a:t>. L’adaptation </a:t>
            </a:r>
            <a:r>
              <a:rPr lang="ru-RU" altLang="ru-RU" dirty="0" smtClean="0">
                <a:ea typeface="ＭＳ Ｐゴシック" panose="020B0600070205080204" pitchFamily="34" charset="-128"/>
              </a:rPr>
              <a:t>étant planifiées </a:t>
            </a:r>
            <a:r>
              <a:rPr lang="ru-RU" altLang="ru-RU" smtClean="0">
                <a:ea typeface="ＭＳ Ｐゴシック" panose="020B0600070205080204" pitchFamily="34" charset="-128"/>
              </a:rPr>
              <a:t>à l’avance</a:t>
            </a:r>
            <a:r>
              <a:rPr lang="ru-RU" altLang="ru-RU" dirty="0" smtClean="0">
                <a:ea typeface="ＭＳ Ｐゴシック" panose="020B0600070205080204" pitchFamily="34" charset="-128"/>
              </a:rPr>
              <a:t>, la puissance </a:t>
            </a:r>
            <a:r>
              <a:rPr lang="ru-RU" altLang="ru-RU" smtClean="0">
                <a:ea typeface="ＭＳ Ｐゴシック" panose="020B0600070205080204" pitchFamily="34" charset="-128"/>
              </a:rPr>
              <a:t>et l’erreur </a:t>
            </a:r>
            <a:r>
              <a:rPr lang="ru-RU" altLang="ru-RU" dirty="0" smtClean="0">
                <a:ea typeface="ＭＳ Ｐゴシック" panose="020B0600070205080204" pitchFamily="34" charset="-128"/>
              </a:rPr>
              <a:t>de type I des tests séquentiels sont relativement faciles à ajuster lorsque de multiples tests sont réalisés. Cela permet de maintenir la puissance </a:t>
            </a:r>
            <a:r>
              <a:rPr lang="ru-RU" altLang="ru-RU" smtClean="0">
                <a:ea typeface="ＭＳ Ｐゴシック" panose="020B0600070205080204" pitchFamily="34" charset="-128"/>
              </a:rPr>
              <a:t>et l’erreur </a:t>
            </a:r>
            <a:r>
              <a:rPr lang="ru-RU" altLang="ru-RU" dirty="0" smtClean="0">
                <a:ea typeface="ＭＳ Ｐゴシック" panose="020B0600070205080204" pitchFamily="34" charset="-128"/>
              </a:rPr>
              <a:t>de type I globales. </a:t>
            </a:r>
          </a:p>
        </p:txBody>
      </p:sp>
      <p:sp>
        <p:nvSpPr>
          <p:cNvPr id="5" name="Slide Number Placeholder 3"/>
          <p:cNvSpPr txBox="1">
            <a:spLocks/>
          </p:cNvSpPr>
          <p:nvPr/>
        </p:nvSpPr>
        <p:spPr>
          <a:xfrm>
            <a:off x="3884613" y="8685213"/>
            <a:ext cx="2971800" cy="458787"/>
          </a:xfrm>
          <a:prstGeom prst="rect">
            <a:avLst/>
          </a:prstGeom>
        </p:spPr>
        <p:txBody>
          <a:bodyPr vert="horz" lIns="91440" tIns="45720" rIns="91440" bIns="45720" rtlCol="0" anchor="b"/>
          <a:lstStyle/>
          <a:p>
            <a:pPr marL="0" marR="0" lvl="0" indent="0" algn="r" defTabSz="914400" rtl="0" eaLnBrk="1" fontAlgn="auto" latinLnBrk="0" hangingPunct="1">
              <a:lnSpc>
                <a:spcPct val="100000"/>
              </a:lnSpc>
              <a:spcBef>
                <a:spcPts val="0"/>
              </a:spcBef>
              <a:spcAft>
                <a:spcPts val="0"/>
              </a:spcAft>
              <a:buClrTx/>
              <a:buSzTx/>
              <a:buFontTx/>
              <a:buNone/>
              <a:tabLst/>
              <a:defRPr/>
            </a:pPr>
            <a:fld id="{D2B876F7-1113-4945-A7A3-BFAADAE1FF00}" type="slidenum">
              <a:rPr kumimoji="0" lang="en-GB" sz="12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30177187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ru-RU" altLang="ru-RU" smtClean="0">
                <a:ea typeface="ＭＳ Ｐゴシック" panose="020B0600070205080204" pitchFamily="34" charset="-128"/>
              </a:rPr>
              <a:t>L’essai </a:t>
            </a:r>
            <a:r>
              <a:rPr lang="ru-RU" altLang="ru-RU" dirty="0" smtClean="0">
                <a:ea typeface="ＭＳ Ｐゴシック" panose="020B0600070205080204" pitchFamily="34" charset="-128"/>
              </a:rPr>
              <a:t>à plusieurs bras et plusieurs étapes (MAMS) est un nouveau paradigme de conduite des essais contrôlés randomisés. Il </a:t>
            </a:r>
            <a:r>
              <a:rPr lang="ru-RU" altLang="ru-RU" smtClean="0">
                <a:ea typeface="ＭＳ Ｐゴシック" panose="020B0600070205080204" pitchFamily="34" charset="-128"/>
              </a:rPr>
              <a:t>permet l’évaluation simultanée d’un </a:t>
            </a:r>
            <a:r>
              <a:rPr lang="ru-RU" altLang="ru-RU" dirty="0" smtClean="0">
                <a:ea typeface="ＭＳ Ｐゴシック" panose="020B0600070205080204" pitchFamily="34" charset="-128"/>
              </a:rPr>
              <a:t>certain nombre de traitements expérimentaux par rapport à un seul traitement de contrôle. Ce </a:t>
            </a:r>
            <a:r>
              <a:rPr lang="ru-RU" altLang="ru-RU" smtClean="0">
                <a:ea typeface="ＭＳ Ｐゴシック" panose="020B0600070205080204" pitchFamily="34" charset="-128"/>
              </a:rPr>
              <a:t>type d’essai </a:t>
            </a:r>
            <a:r>
              <a:rPr lang="ru-RU" altLang="ru-RU" dirty="0" smtClean="0">
                <a:ea typeface="ＭＳ Ｐゴシック" panose="020B0600070205080204" pitchFamily="34" charset="-128"/>
              </a:rPr>
              <a:t>fournit plus rapidement des réponses et il est potentiellement moins </a:t>
            </a:r>
            <a:r>
              <a:rPr lang="ru-RU" altLang="ru-RU" smtClean="0">
                <a:ea typeface="ＭＳ Ｐゴシック" panose="020B0600070205080204" pitchFamily="34" charset="-128"/>
              </a:rPr>
              <a:t>coûteux qu’une série d’essais </a:t>
            </a:r>
            <a:r>
              <a:rPr lang="ru-RU" altLang="ru-RU" dirty="0" smtClean="0">
                <a:ea typeface="ＭＳ Ｐゴシック" panose="020B0600070205080204" pitchFamily="34" charset="-128"/>
              </a:rPr>
              <a:t>aux méthodologies traditionnelles. </a:t>
            </a:r>
          </a:p>
          <a:p>
            <a:r>
              <a:rPr lang="ru-RU" altLang="ru-RU" dirty="0" smtClean="0">
                <a:ea typeface="ＭＳ Ｐゴシック" panose="020B0600070205080204" pitchFamily="34" charset="-128"/>
              </a:rPr>
              <a:t>Dans cet exemple, </a:t>
            </a:r>
            <a:r>
              <a:rPr lang="ru-RU" altLang="ru-RU" smtClean="0">
                <a:ea typeface="ＭＳ Ｐゴシック" panose="020B0600070205080204" pitchFamily="34" charset="-128"/>
              </a:rPr>
              <a:t>il s’agit d’une </a:t>
            </a:r>
            <a:r>
              <a:rPr lang="ru-RU" altLang="ru-RU" dirty="0" smtClean="0">
                <a:ea typeface="ＭＳ Ｐゴシック" panose="020B0600070205080204" pitchFamily="34" charset="-128"/>
              </a:rPr>
              <a:t>méthodologie qui utilise de multiples bras et étapes en même temps. La méthodologie MAMS peut </a:t>
            </a:r>
            <a:r>
              <a:rPr lang="ru-RU" altLang="ru-RU" smtClean="0">
                <a:ea typeface="ＭＳ Ｐゴシック" panose="020B0600070205080204" pitchFamily="34" charset="-128"/>
              </a:rPr>
              <a:t>faciliter l’évaluation </a:t>
            </a:r>
            <a:r>
              <a:rPr lang="ru-RU" altLang="ru-RU" dirty="0" smtClean="0">
                <a:ea typeface="ＭＳ Ｐゴシック" panose="020B0600070205080204" pitchFamily="34" charset="-128"/>
              </a:rPr>
              <a:t>et les tests réalisés sur les nouveaux traitements dans cet essai conduit sur une maladie.</a:t>
            </a:r>
          </a:p>
          <a:p>
            <a:endParaRPr lang="en-GB" altLang="en-US" dirty="0" smtClean="0">
              <a:ea typeface="ＭＳ Ｐゴシック" panose="020B0600070205080204" pitchFamily="34" charset="-128"/>
            </a:endParaRPr>
          </a:p>
          <a:p>
            <a:r>
              <a:rPr lang="ru-RU" altLang="ru-RU" dirty="0" smtClean="0">
                <a:ea typeface="ＭＳ Ｐゴシック" panose="020B0600070205080204" pitchFamily="34" charset="-128"/>
              </a:rPr>
              <a:t>La méthodologie MAMS nécessite que les mesures du </a:t>
            </a:r>
            <a:r>
              <a:rPr lang="ru-RU" altLang="ru-RU" smtClean="0">
                <a:ea typeface="ＭＳ Ｐゴシック" panose="020B0600070205080204" pitchFamily="34" charset="-128"/>
              </a:rPr>
              <a:t>critère d’évaluation </a:t>
            </a:r>
            <a:r>
              <a:rPr lang="ru-RU" altLang="ru-RU" dirty="0" smtClean="0">
                <a:ea typeface="ＭＳ Ｐゴシック" panose="020B0600070205080204" pitchFamily="34" charset="-128"/>
              </a:rPr>
              <a:t>principal intermédiaire et définitif</a:t>
            </a:r>
            <a:r>
              <a:rPr lang="ru-RU" altLang="ru-RU" baseline="0" dirty="0" smtClean="0">
                <a:ea typeface="ＭＳ Ｐゴシック" panose="020B0600070205080204" pitchFamily="34" charset="-128"/>
              </a:rPr>
              <a:t> soient définies avant le début </a:t>
            </a:r>
            <a:r>
              <a:rPr lang="ru-RU" altLang="ru-RU" baseline="0" smtClean="0">
                <a:ea typeface="ＭＳ Ｐゴシック" panose="020B0600070205080204" pitchFamily="34" charset="-128"/>
              </a:rPr>
              <a:t>de l’essai</a:t>
            </a:r>
            <a:r>
              <a:rPr lang="ru-RU" altLang="ru-RU" dirty="0" smtClean="0">
                <a:ea typeface="ＭＳ Ｐゴシック" panose="020B0600070205080204" pitchFamily="34" charset="-128"/>
              </a:rPr>
              <a:t>.</a:t>
            </a:r>
            <a:r>
              <a:rPr lang="ru-RU" altLang="ru-RU" baseline="0" dirty="0" smtClean="0">
                <a:ea typeface="ＭＳ Ｐゴシック" panose="020B0600070205080204" pitchFamily="34" charset="-128"/>
              </a:rPr>
              <a:t> Ces mesures sont évaluées dans les analyses </a:t>
            </a:r>
            <a:r>
              <a:rPr lang="ru-RU" altLang="ru-RU" baseline="0" smtClean="0">
                <a:ea typeface="ＭＳ Ｐゴシック" panose="020B0600070205080204" pitchFamily="34" charset="-128"/>
              </a:rPr>
              <a:t>intermédiaires. Les </a:t>
            </a:r>
            <a:r>
              <a:rPr lang="ru-RU" altLang="ru-RU" baseline="0" dirty="0" smtClean="0">
                <a:ea typeface="ＭＳ Ｐゴシック" panose="020B0600070205080204" pitchFamily="34" charset="-128"/>
              </a:rPr>
              <a:t>participants sont randomisés </a:t>
            </a:r>
            <a:r>
              <a:rPr lang="ru-RU" altLang="ru-RU" baseline="0" smtClean="0">
                <a:ea typeface="ＭＳ Ｐゴシック" panose="020B0600070205080204" pitchFamily="34" charset="-128"/>
              </a:rPr>
              <a:t>dans l’un </a:t>
            </a:r>
            <a:r>
              <a:rPr lang="ru-RU" altLang="ru-RU" baseline="0" dirty="0" smtClean="0">
                <a:ea typeface="ＭＳ Ｐゴシック" panose="020B0600070205080204" pitchFamily="34" charset="-128"/>
              </a:rPr>
              <a:t>des bras de traitement, y compris le bras de contrôle. Le </a:t>
            </a:r>
            <a:r>
              <a:rPr lang="ru-RU" altLang="ru-RU" baseline="0" smtClean="0">
                <a:ea typeface="ＭＳ Ｐゴシック" panose="020B0600070205080204" pitchFamily="34" charset="-128"/>
              </a:rPr>
              <a:t>critère d’évaluation </a:t>
            </a:r>
            <a:r>
              <a:rPr lang="ru-RU" altLang="ru-RU" baseline="0" dirty="0" smtClean="0">
                <a:ea typeface="ＭＳ Ｐゴシック" panose="020B0600070205080204" pitchFamily="34" charset="-128"/>
              </a:rPr>
              <a:t>principal des nouveaux traitements est évalué lors de la première analyse intermédiaire et les traitements qui ne sont pas aussi performants que le traitement standard sont abandonnés. Lors de la deuxième analyse intermédiaire, le </a:t>
            </a:r>
            <a:r>
              <a:rPr lang="ru-RU" altLang="ru-RU" baseline="0" smtClean="0">
                <a:ea typeface="ＭＳ Ｐゴシック" panose="020B0600070205080204" pitchFamily="34" charset="-128"/>
              </a:rPr>
              <a:t>critère d’évaluation </a:t>
            </a:r>
            <a:r>
              <a:rPr lang="ru-RU" altLang="ru-RU" baseline="0" dirty="0" smtClean="0">
                <a:ea typeface="ＭＳ Ｐゴシック" panose="020B0600070205080204" pitchFamily="34" charset="-128"/>
              </a:rPr>
              <a:t>intermédiaire des nouveaux traitements est évalué et les traitements qui ne sont pas aussi performants que le traitement standard sont abandonnés. Les bras de traitement qui </a:t>
            </a:r>
            <a:r>
              <a:rPr lang="ru-RU" altLang="ru-RU" baseline="0" smtClean="0">
                <a:ea typeface="ＭＳ Ｐゴシック" panose="020B0600070205080204" pitchFamily="34" charset="-128"/>
              </a:rPr>
              <a:t>réussissent l’évaluation </a:t>
            </a:r>
            <a:r>
              <a:rPr lang="ru-RU" altLang="ru-RU" baseline="0" dirty="0" smtClean="0">
                <a:ea typeface="ＭＳ Ｐゴシック" panose="020B0600070205080204" pitchFamily="34" charset="-128"/>
              </a:rPr>
              <a:t>des mesures du critère sont </a:t>
            </a:r>
            <a:r>
              <a:rPr lang="ru-RU" altLang="ru-RU" baseline="0" smtClean="0">
                <a:ea typeface="ＭＳ Ｐゴシック" panose="020B0600070205080204" pitchFamily="34" charset="-128"/>
              </a:rPr>
              <a:t>conservés jusqu’à </a:t>
            </a:r>
            <a:r>
              <a:rPr lang="ru-RU" altLang="ru-RU" baseline="0" dirty="0" smtClean="0">
                <a:ea typeface="ＭＳ Ｐゴシック" panose="020B0600070205080204" pitchFamily="34" charset="-128"/>
              </a:rPr>
              <a:t>la fin </a:t>
            </a:r>
            <a:r>
              <a:rPr lang="ru-RU" altLang="ru-RU" baseline="0" smtClean="0">
                <a:ea typeface="ＭＳ Ｐゴシック" panose="020B0600070205080204" pitchFamily="34" charset="-128"/>
              </a:rPr>
              <a:t>de l’essai </a:t>
            </a:r>
            <a:r>
              <a:rPr lang="ru-RU" altLang="ru-RU" baseline="0" dirty="0" smtClean="0">
                <a:ea typeface="ＭＳ Ｐゴシック" panose="020B0600070205080204" pitchFamily="34" charset="-128"/>
              </a:rPr>
              <a:t>MAMS, moment auquel ils sont évalués par rapport au traitement de contrôle. </a:t>
            </a:r>
            <a:endParaRPr lang="en-GB" altLang="en-US" dirty="0" smtClean="0">
              <a:ea typeface="ＭＳ Ｐゴシック" panose="020B0600070205080204" pitchFamily="34" charset="-128"/>
            </a:endParaRPr>
          </a:p>
        </p:txBody>
      </p:sp>
      <p:sp>
        <p:nvSpPr>
          <p:cNvPr id="5" name="Slide Number Placeholder 3"/>
          <p:cNvSpPr txBox="1">
            <a:spLocks/>
          </p:cNvSpPr>
          <p:nvPr/>
        </p:nvSpPr>
        <p:spPr>
          <a:xfrm>
            <a:off x="3884613" y="8685213"/>
            <a:ext cx="2971800" cy="458787"/>
          </a:xfrm>
          <a:prstGeom prst="rect">
            <a:avLst/>
          </a:prstGeom>
        </p:spPr>
        <p:txBody>
          <a:bodyPr vert="horz" lIns="91440" tIns="45720" rIns="91440" bIns="45720" rtlCol="0" anchor="b"/>
          <a:lstStyle/>
          <a:p>
            <a:pPr marL="0" marR="0" lvl="0" indent="0" algn="r" defTabSz="914400" rtl="0" eaLnBrk="1" fontAlgn="auto" latinLnBrk="0" hangingPunct="1">
              <a:lnSpc>
                <a:spcPct val="100000"/>
              </a:lnSpc>
              <a:spcBef>
                <a:spcPts val="0"/>
              </a:spcBef>
              <a:spcAft>
                <a:spcPts val="0"/>
              </a:spcAft>
              <a:buClrTx/>
              <a:buSzTx/>
              <a:buFontTx/>
              <a:buNone/>
              <a:tabLst/>
              <a:defRPr/>
            </a:pPr>
            <a:fld id="{D2B876F7-1113-4945-A7A3-BFAADAE1FF00}" type="slidenum">
              <a:rPr kumimoji="0" lang="en-GB" sz="12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11031386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ru-RU" altLang="ru-RU" sz="1100" b="1" dirty="0" smtClean="0">
                <a:ea typeface="ＭＳ Ｐゴシック" panose="020B0600070205080204" pitchFamily="34" charset="-128"/>
              </a:rPr>
              <a:t>Avantages de la méthodologie MAMS :</a:t>
            </a:r>
            <a:endParaRPr lang="en-GB" altLang="en-US" sz="1100" dirty="0" smtClean="0">
              <a:ea typeface="ＭＳ Ｐゴシック" panose="020B0600070205080204" pitchFamily="34" charset="-128"/>
            </a:endParaRPr>
          </a:p>
          <a:p>
            <a:pPr marL="171450" indent="-171450">
              <a:lnSpc>
                <a:spcPct val="90000"/>
              </a:lnSpc>
              <a:buFont typeface="Arial" panose="020B0604020202020204" pitchFamily="34" charset="0"/>
              <a:buChar char="•"/>
            </a:pPr>
            <a:r>
              <a:rPr lang="ru-RU" altLang="ru-RU" sz="1100" b="1" dirty="0" smtClean="0">
                <a:ea typeface="ＭＳ Ｐゴシック" panose="020B0600070205080204" pitchFamily="34" charset="-128"/>
              </a:rPr>
              <a:t>Moins de patients :</a:t>
            </a:r>
            <a:r>
              <a:rPr lang="ru-RU" altLang="ru-RU" sz="1100" dirty="0" smtClean="0">
                <a:ea typeface="ＭＳ Ｐゴシック" panose="020B0600070205080204" pitchFamily="34" charset="-128"/>
              </a:rPr>
              <a:t> dans cette méthodologie, plusieurs essais sont menés en même temps, ce qui permet de réduire le nombre de patients qui doivent être randomisés dans le bras de contrôle</a:t>
            </a:r>
          </a:p>
          <a:p>
            <a:pPr marL="171450" indent="-171450">
              <a:lnSpc>
                <a:spcPct val="90000"/>
              </a:lnSpc>
              <a:buFont typeface="Arial" panose="020B0604020202020204" pitchFamily="34" charset="0"/>
              <a:buChar char="•"/>
            </a:pPr>
            <a:r>
              <a:rPr lang="ru-RU" altLang="ru-RU" sz="1100" b="1" dirty="0" smtClean="0">
                <a:ea typeface="ＭＳ Ｐゴシック" panose="020B0600070205080204" pitchFamily="34" charset="-128"/>
              </a:rPr>
              <a:t>Globalement, le temps requis pour la </a:t>
            </a:r>
            <a:r>
              <a:rPr lang="ru-RU" altLang="ru-RU" sz="1100" b="1" smtClean="0">
                <a:ea typeface="ＭＳ Ｐゴシック" panose="020B0600070205080204" pitchFamily="34" charset="-128"/>
              </a:rPr>
              <a:t>découverte d’un </a:t>
            </a:r>
            <a:r>
              <a:rPr lang="ru-RU" altLang="ru-RU" sz="1100" b="1" dirty="0" smtClean="0">
                <a:ea typeface="ＭＳ Ｐゴシック" panose="020B0600070205080204" pitchFamily="34" charset="-128"/>
              </a:rPr>
              <a:t>médicament est réduit :</a:t>
            </a:r>
            <a:r>
              <a:rPr lang="ru-RU" altLang="ru-RU" sz="1100" dirty="0" smtClean="0">
                <a:ea typeface="ＭＳ Ｐゴシック" panose="020B0600070205080204" pitchFamily="34" charset="-128"/>
              </a:rPr>
              <a:t> les étapes intermédiaires </a:t>
            </a:r>
            <a:r>
              <a:rPr lang="ru-RU" altLang="ru-RU" sz="1100" smtClean="0">
                <a:ea typeface="ＭＳ Ｐゴシック" panose="020B0600070205080204" pitchFamily="34" charset="-128"/>
              </a:rPr>
              <a:t>remplacent</a:t>
            </a:r>
            <a:r>
              <a:rPr lang="ru-RU" altLang="ru-RU" sz="1100" baseline="0" smtClean="0">
                <a:ea typeface="ＭＳ Ｐゴシック" panose="020B0600070205080204" pitchFamily="34" charset="-128"/>
              </a:rPr>
              <a:t> </a:t>
            </a:r>
            <a:r>
              <a:rPr lang="ru-RU" altLang="ru-RU" sz="1100" smtClean="0">
                <a:ea typeface="ＭＳ Ｐゴシック" panose="020B0600070205080204" pitchFamily="34" charset="-128"/>
              </a:rPr>
              <a:t>l’étape </a:t>
            </a:r>
            <a:r>
              <a:rPr lang="ru-RU" altLang="ru-RU" sz="1100" dirty="0" smtClean="0">
                <a:ea typeface="ＭＳ Ｐゴシック" panose="020B0600070205080204" pitchFamily="34" charset="-128"/>
              </a:rPr>
              <a:t>de phase II distincte. La décision </a:t>
            </a:r>
            <a:r>
              <a:rPr lang="ru-RU" altLang="ru-RU" sz="1100" smtClean="0">
                <a:ea typeface="ＭＳ Ｐゴシック" panose="020B0600070205080204" pitchFamily="34" charset="-128"/>
              </a:rPr>
              <a:t>concernant l’efficacité </a:t>
            </a:r>
            <a:r>
              <a:rPr lang="ru-RU" altLang="ru-RU" sz="1100" dirty="0" smtClean="0">
                <a:ea typeface="ＭＳ Ｐゴシック" panose="020B0600070205080204" pitchFamily="34" charset="-128"/>
              </a:rPr>
              <a:t>suffisante du médicament est intégrée </a:t>
            </a:r>
            <a:r>
              <a:rPr lang="ru-RU" altLang="ru-RU" sz="1100" smtClean="0">
                <a:ea typeface="ＭＳ Ｐゴシック" panose="020B0600070205080204" pitchFamily="34" charset="-128"/>
              </a:rPr>
              <a:t>à l’essai </a:t>
            </a:r>
            <a:r>
              <a:rPr lang="ru-RU" altLang="ru-RU" sz="1100" dirty="0" smtClean="0">
                <a:ea typeface="ＭＳ Ｐゴシック" panose="020B0600070205080204" pitchFamily="34" charset="-128"/>
              </a:rPr>
              <a:t>sous forme de phase pilote</a:t>
            </a:r>
          </a:p>
          <a:p>
            <a:pPr marL="171450" indent="-171450">
              <a:lnSpc>
                <a:spcPct val="90000"/>
              </a:lnSpc>
              <a:buFont typeface="Arial" panose="020B0604020202020204" pitchFamily="34" charset="0"/>
              <a:buChar char="•"/>
            </a:pPr>
            <a:r>
              <a:rPr lang="ru-RU" altLang="ru-RU" sz="1100" b="1" dirty="0" smtClean="0">
                <a:ea typeface="ＭＳ Ｐゴシック" panose="020B0600070205080204" pitchFamily="34" charset="-128"/>
              </a:rPr>
              <a:t>Moins de </a:t>
            </a:r>
            <a:r>
              <a:rPr lang="ru-RU" altLang="ru-RU" sz="1100" b="1" smtClean="0">
                <a:ea typeface="ＭＳ Ｐゴシック" panose="020B0600070205080204" pitchFamily="34" charset="-128"/>
              </a:rPr>
              <a:t>demandes d’AMM et d’approbations </a:t>
            </a:r>
            <a:r>
              <a:rPr lang="ru-RU" altLang="ru-RU" sz="1100" b="1" dirty="0" smtClean="0">
                <a:ea typeface="ＭＳ Ｐゴシック" panose="020B0600070205080204" pitchFamily="34" charset="-128"/>
              </a:rPr>
              <a:t>requises :</a:t>
            </a:r>
            <a:r>
              <a:rPr lang="ru-RU" altLang="ru-RU" sz="1100" dirty="0" smtClean="0">
                <a:ea typeface="ＭＳ Ｐゴシック" panose="020B0600070205080204" pitchFamily="34" charset="-128"/>
              </a:rPr>
              <a:t> un enregistrement nécessaire pour un seul essai et non pour de multiples essais</a:t>
            </a:r>
          </a:p>
          <a:p>
            <a:pPr marL="171450" indent="-171450">
              <a:lnSpc>
                <a:spcPct val="90000"/>
              </a:lnSpc>
              <a:buFont typeface="Arial" panose="020B0604020202020204" pitchFamily="34" charset="0"/>
              <a:buChar char="•"/>
            </a:pPr>
            <a:r>
              <a:rPr lang="ru-RU" altLang="ru-RU" sz="1100" b="1" dirty="0" smtClean="0">
                <a:ea typeface="ＭＳ Ｐゴシック" panose="020B0600070205080204" pitchFamily="34" charset="-128"/>
              </a:rPr>
              <a:t>Flexible :</a:t>
            </a:r>
            <a:r>
              <a:rPr lang="ru-RU" altLang="ru-RU" sz="1100" dirty="0" smtClean="0">
                <a:ea typeface="ＭＳ Ｐゴシック" panose="020B0600070205080204" pitchFamily="34" charset="-128"/>
              </a:rPr>
              <a:t> les bras non intéressants peuvent être supprimés et de nouveaux bras peuvent être ajoutés</a:t>
            </a:r>
          </a:p>
          <a:p>
            <a:pPr marL="171450" indent="-171450">
              <a:lnSpc>
                <a:spcPct val="90000"/>
              </a:lnSpc>
              <a:buFont typeface="Arial" panose="020B0604020202020204" pitchFamily="34" charset="0"/>
              <a:buChar char="•"/>
            </a:pPr>
            <a:r>
              <a:rPr lang="ru-RU" altLang="ru-RU" sz="1100" b="1" dirty="0" smtClean="0">
                <a:ea typeface="ＭＳ Ｐゴシック" panose="020B0600070205080204" pitchFamily="34" charset="-128"/>
              </a:rPr>
              <a:t>Coût réduit :</a:t>
            </a:r>
            <a:r>
              <a:rPr lang="ru-RU" altLang="ru-RU" sz="1100" dirty="0" smtClean="0">
                <a:ea typeface="ＭＳ Ｐゴシック" panose="020B0600070205080204" pitchFamily="34" charset="-128"/>
              </a:rPr>
              <a:t> moins de patients, moins de </a:t>
            </a:r>
            <a:r>
              <a:rPr lang="ru-RU" altLang="ru-RU" sz="1100" smtClean="0">
                <a:ea typeface="ＭＳ Ｐゴシック" panose="020B0600070205080204" pitchFamily="34" charset="-128"/>
              </a:rPr>
              <a:t>demandes d’AMM</a:t>
            </a:r>
            <a:r>
              <a:rPr lang="ru-RU" altLang="ru-RU" sz="1100" dirty="0" smtClean="0">
                <a:ea typeface="ＭＳ Ｐゴシック" panose="020B0600070205080204" pitchFamily="34" charset="-128"/>
              </a:rPr>
              <a:t>, moins de temps globalement</a:t>
            </a:r>
          </a:p>
          <a:p>
            <a:pPr>
              <a:lnSpc>
                <a:spcPct val="90000"/>
              </a:lnSpc>
            </a:pPr>
            <a:r>
              <a:rPr lang="ru-RU" altLang="ru-RU" sz="1100" b="1" dirty="0" smtClean="0">
                <a:ea typeface="ＭＳ Ｐゴシック" panose="020B0600070205080204" pitchFamily="34" charset="-128"/>
              </a:rPr>
              <a:t> </a:t>
            </a:r>
            <a:endParaRPr lang="en-GB" altLang="en-US" sz="1100" dirty="0" smtClean="0">
              <a:ea typeface="ＭＳ Ｐゴシック" panose="020B0600070205080204" pitchFamily="34" charset="-128"/>
            </a:endParaRPr>
          </a:p>
          <a:p>
            <a:pPr>
              <a:lnSpc>
                <a:spcPct val="90000"/>
              </a:lnSpc>
            </a:pPr>
            <a:r>
              <a:rPr lang="ru-RU" altLang="ru-RU" sz="1100" b="1" dirty="0" smtClean="0">
                <a:ea typeface="ＭＳ Ｐゴシック" panose="020B0600070205080204" pitchFamily="34" charset="-128"/>
              </a:rPr>
              <a:t>Inconvénients de la méthodologie MAMS :</a:t>
            </a:r>
            <a:endParaRPr lang="en-GB" altLang="en-US" sz="1100" dirty="0" smtClean="0">
              <a:ea typeface="ＭＳ Ｐゴシック" panose="020B0600070205080204" pitchFamily="34" charset="-128"/>
            </a:endParaRPr>
          </a:p>
          <a:p>
            <a:pPr marL="171450" indent="-171450">
              <a:lnSpc>
                <a:spcPct val="90000"/>
              </a:lnSpc>
              <a:buFont typeface="Arial" panose="020B0604020202020204" pitchFamily="34" charset="0"/>
              <a:buChar char="•"/>
            </a:pPr>
            <a:r>
              <a:rPr lang="ru-RU" altLang="ru-RU" sz="1100" b="1" dirty="0" smtClean="0">
                <a:ea typeface="ＭＳ Ｐゴシック" panose="020B0600070205080204" pitchFamily="34" charset="-128"/>
              </a:rPr>
              <a:t>Caractéristiques opérationnelles : </a:t>
            </a:r>
            <a:r>
              <a:rPr lang="ru-RU" altLang="ru-RU" sz="1100" dirty="0" smtClean="0">
                <a:ea typeface="ＭＳ Ｐゴシック" panose="020B0600070205080204" pitchFamily="34" charset="-128"/>
              </a:rPr>
              <a:t>du fait de la complexité de cette approche,</a:t>
            </a:r>
            <a:r>
              <a:rPr lang="ru-RU" altLang="ru-RU" sz="1100" baseline="0" dirty="0" smtClean="0">
                <a:ea typeface="ＭＳ Ｐゴシック" panose="020B0600070205080204" pitchFamily="34" charset="-128"/>
              </a:rPr>
              <a:t> </a:t>
            </a:r>
            <a:r>
              <a:rPr lang="ru-RU" altLang="ru-RU" sz="1100" dirty="0" smtClean="0">
                <a:ea typeface="ＭＳ Ｐゴシック" panose="020B0600070205080204" pitchFamily="34" charset="-128"/>
              </a:rPr>
              <a:t>elle peut être difficile à gérer et nécessite beaucoup de simulations lors de sa conception</a:t>
            </a:r>
          </a:p>
          <a:p>
            <a:pPr marL="171450" indent="-171450">
              <a:lnSpc>
                <a:spcPct val="90000"/>
              </a:lnSpc>
              <a:buFont typeface="Arial" panose="020B0604020202020204" pitchFamily="34" charset="0"/>
              <a:buChar char="•"/>
            </a:pPr>
            <a:r>
              <a:rPr lang="ru-RU" altLang="ru-RU" sz="1100" b="1" dirty="0" smtClean="0">
                <a:ea typeface="ＭＳ Ｐゴシック" panose="020B0600070205080204" pitchFamily="34" charset="-128"/>
              </a:rPr>
              <a:t>Nombre de patients requis :</a:t>
            </a:r>
            <a:r>
              <a:rPr lang="ru-RU" altLang="ru-RU" sz="1100" dirty="0" smtClean="0">
                <a:ea typeface="ＭＳ Ｐゴシック" panose="020B0600070205080204" pitchFamily="34" charset="-128"/>
              </a:rPr>
              <a:t> Cela dépend des caractéristiques opérationnelles, mais si des bras sont ajoutés en </a:t>
            </a:r>
            <a:r>
              <a:rPr lang="ru-RU" altLang="ru-RU" sz="1100" smtClean="0">
                <a:ea typeface="ＭＳ Ｐゴシック" panose="020B0600070205080204" pitchFamily="34" charset="-128"/>
              </a:rPr>
              <a:t>cours d’essai</a:t>
            </a:r>
            <a:r>
              <a:rPr lang="ru-RU" altLang="ru-RU" sz="1100" dirty="0" smtClean="0">
                <a:ea typeface="ＭＳ Ｐゴシック" panose="020B0600070205080204" pitchFamily="34" charset="-128"/>
              </a:rPr>
              <a:t>, il peut être difficile de prévoir le budget et les contraintes réglementaires</a:t>
            </a:r>
          </a:p>
          <a:p>
            <a:pPr marL="171450" indent="-171450">
              <a:lnSpc>
                <a:spcPct val="90000"/>
              </a:lnSpc>
              <a:buFont typeface="Arial" panose="020B0604020202020204" pitchFamily="34" charset="0"/>
              <a:buChar char="•"/>
            </a:pPr>
            <a:r>
              <a:rPr lang="ru-RU" altLang="ru-RU" sz="1100" b="1" dirty="0" smtClean="0">
                <a:ea typeface="ＭＳ Ｐゴシック" panose="020B0600070205080204" pitchFamily="34" charset="-128"/>
              </a:rPr>
              <a:t>Durée </a:t>
            </a:r>
            <a:r>
              <a:rPr lang="ru-RU" altLang="ru-RU" sz="1100" b="1" smtClean="0">
                <a:ea typeface="ＭＳ Ｐゴシック" panose="020B0600070205080204" pitchFamily="34" charset="-128"/>
              </a:rPr>
              <a:t>de l’essai</a:t>
            </a:r>
            <a:r>
              <a:rPr lang="ru-RU" altLang="ru-RU" sz="1100" b="1" dirty="0" smtClean="0">
                <a:ea typeface="ＭＳ Ｐゴシック" panose="020B0600070205080204" pitchFamily="34" charset="-128"/>
              </a:rPr>
              <a:t> :</a:t>
            </a:r>
            <a:r>
              <a:rPr lang="ru-RU" altLang="ru-RU" sz="1100" dirty="0" smtClean="0">
                <a:ea typeface="ＭＳ Ｐゴシック" panose="020B0600070205080204" pitchFamily="34" charset="-128"/>
              </a:rPr>
              <a:t> si des bras sont ajoutés, il devient difficile de prévoir </a:t>
            </a:r>
            <a:r>
              <a:rPr lang="ru-RU" altLang="ru-RU" sz="1100" smtClean="0">
                <a:ea typeface="ＭＳ Ｐゴシック" panose="020B0600070205080204" pitchFamily="34" charset="-128"/>
              </a:rPr>
              <a:t>quand l’essai </a:t>
            </a:r>
            <a:r>
              <a:rPr lang="ru-RU" altLang="ru-RU" sz="1100" dirty="0" smtClean="0">
                <a:ea typeface="ＭＳ Ｐゴシック" panose="020B0600070205080204" pitchFamily="34" charset="-128"/>
              </a:rPr>
              <a:t>sera arrêté</a:t>
            </a:r>
          </a:p>
          <a:p>
            <a:pPr marL="171450" indent="-171450">
              <a:lnSpc>
                <a:spcPct val="90000"/>
              </a:lnSpc>
              <a:buFont typeface="Arial" panose="020B0604020202020204" pitchFamily="34" charset="0"/>
              <a:buChar char="•"/>
            </a:pPr>
            <a:r>
              <a:rPr lang="ru-RU" altLang="ru-RU" sz="1100" b="1" dirty="0" smtClean="0">
                <a:ea typeface="ＭＳ Ｐゴシック" panose="020B0600070205080204" pitchFamily="34" charset="-128"/>
              </a:rPr>
              <a:t>Recrutement continuel dans le bras de contrôle :</a:t>
            </a:r>
            <a:r>
              <a:rPr lang="ru-RU" altLang="ru-RU" sz="1100" dirty="0" smtClean="0">
                <a:ea typeface="ＭＳ Ｐゴシック" panose="020B0600070205080204" pitchFamily="34" charset="-128"/>
              </a:rPr>
              <a:t> pour éviter un </a:t>
            </a:r>
            <a:r>
              <a:rPr lang="ru-RU" altLang="ru-RU" sz="1100" smtClean="0">
                <a:ea typeface="ＭＳ Ｐゴシック" panose="020B0600070205080204" pitchFamily="34" charset="-128"/>
              </a:rPr>
              <a:t>biais d’immortalité </a:t>
            </a:r>
            <a:r>
              <a:rPr lang="ru-RU" altLang="ru-RU" sz="1100" dirty="0" smtClean="0">
                <a:ea typeface="ＭＳ Ｐゴシック" panose="020B0600070205080204" pitchFamily="34" charset="-128"/>
              </a:rPr>
              <a:t>lorsque de nouveaux bras sont ajoutés, le recrutement dans le bras de contrôle doit continuer pendant toute la durée </a:t>
            </a:r>
            <a:r>
              <a:rPr lang="ru-RU" altLang="ru-RU" sz="1100" smtClean="0">
                <a:ea typeface="ＭＳ Ｐゴシック" panose="020B0600070205080204" pitchFamily="34" charset="-128"/>
              </a:rPr>
              <a:t>de l’essai</a:t>
            </a:r>
            <a:r>
              <a:rPr lang="ru-RU" altLang="ru-RU" sz="1100" dirty="0" smtClean="0">
                <a:ea typeface="ＭＳ Ｐゴシック" panose="020B0600070205080204" pitchFamily="34" charset="-128"/>
              </a:rPr>
              <a:t>. Il faut également envisager ce qui se produira si une nouvelle norme de soins est disponible au cours </a:t>
            </a:r>
            <a:r>
              <a:rPr lang="ru-RU" altLang="ru-RU" sz="1100" smtClean="0">
                <a:ea typeface="ＭＳ Ｐゴシック" panose="020B0600070205080204" pitchFamily="34" charset="-128"/>
              </a:rPr>
              <a:t>de l’essai</a:t>
            </a:r>
            <a:r>
              <a:rPr lang="ru-RU" altLang="ru-RU" sz="1100" dirty="0" smtClean="0">
                <a:ea typeface="ＭＳ Ｐゴシック" panose="020B0600070205080204" pitchFamily="34" charset="-128"/>
              </a:rPr>
              <a:t>, le traitement de contrôle choisi sera-t-il toujours adapté ?</a:t>
            </a:r>
          </a:p>
          <a:p>
            <a:pPr marL="171450" indent="-171450">
              <a:lnSpc>
                <a:spcPct val="90000"/>
              </a:lnSpc>
              <a:buFont typeface="Arial" panose="020B0604020202020204" pitchFamily="34" charset="0"/>
              <a:buChar char="•"/>
            </a:pPr>
            <a:r>
              <a:rPr lang="ru-RU" altLang="ru-RU" sz="1100" b="1" dirty="0" smtClean="0">
                <a:ea typeface="ＭＳ Ｐゴシック" panose="020B0600070205080204" pitchFamily="34" charset="-128"/>
              </a:rPr>
              <a:t>Comparaison des bras expérimentaux :</a:t>
            </a:r>
            <a:r>
              <a:rPr lang="ru-RU" altLang="ru-RU" sz="1100" dirty="0" smtClean="0">
                <a:ea typeface="ＭＳ Ｐゴシック" panose="020B0600070205080204" pitchFamily="34" charset="-128"/>
              </a:rPr>
              <a:t> la méthodologie </a:t>
            </a:r>
            <a:r>
              <a:rPr lang="ru-RU" altLang="ru-RU" sz="1100" smtClean="0">
                <a:ea typeface="ＭＳ Ｐゴシック" panose="020B0600070205080204" pitchFamily="34" charset="-128"/>
              </a:rPr>
              <a:t>de l’essai</a:t>
            </a:r>
            <a:r>
              <a:rPr lang="ru-RU" altLang="ru-RU" sz="1100" baseline="0" smtClean="0">
                <a:ea typeface="ＭＳ Ｐゴシック" panose="020B0600070205080204" pitchFamily="34" charset="-128"/>
              </a:rPr>
              <a:t> </a:t>
            </a:r>
            <a:r>
              <a:rPr lang="ru-RU" altLang="ru-RU" sz="1100" baseline="0" dirty="0" smtClean="0">
                <a:ea typeface="ＭＳ Ｐゴシック" panose="020B0600070205080204" pitchFamily="34" charset="-128"/>
              </a:rPr>
              <a:t>ne permet pas</a:t>
            </a:r>
            <a:r>
              <a:rPr lang="ru-RU" altLang="ru-RU" sz="1100" dirty="0" smtClean="0">
                <a:ea typeface="ＭＳ Ｐゴシック" panose="020B0600070205080204" pitchFamily="34" charset="-128"/>
              </a:rPr>
              <a:t> les comparaisons entre les bras expérimentaux.</a:t>
            </a:r>
          </a:p>
        </p:txBody>
      </p:sp>
      <p:sp>
        <p:nvSpPr>
          <p:cNvPr id="4" name="Slide Number Placeholder 3"/>
          <p:cNvSpPr>
            <a:spLocks noGrp="1"/>
          </p:cNvSpPr>
          <p:nvPr>
            <p:ph type="sldNum" sz="quarter" idx="5"/>
          </p:nvPr>
        </p:nvSpPr>
        <p:spPr>
          <a:xfrm>
            <a:off x="3884613" y="8685213"/>
            <a:ext cx="2971800" cy="458787"/>
          </a:xfrm>
        </p:spPr>
        <p:txBody>
          <a:bodyPr/>
          <a:lstStyle/>
          <a:p>
            <a:fld id="{D2B876F7-1113-4945-A7A3-BFAADAE1FF00}" type="slidenum">
              <a:rPr lang="en-GB" smtClean="0"/>
              <a:pPr/>
              <a:t>12</a:t>
            </a:fld>
            <a:endParaRPr lang="en-GB"/>
          </a:p>
        </p:txBody>
      </p:sp>
    </p:spTree>
    <p:extLst>
      <p:ext uri="{BB962C8B-B14F-4D97-AF65-F5344CB8AC3E}">
        <p14:creationId xmlns:p14="http://schemas.microsoft.com/office/powerpoint/2010/main" val="4650943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ru-RU" altLang="ru-RU" dirty="0" smtClean="0">
                <a:ea typeface="ＭＳ Ｐゴシック" panose="020B0600070205080204" pitchFamily="34" charset="-128"/>
              </a:rPr>
              <a:t>Dans cet exemple, les patients sont affectés par randomisation </a:t>
            </a:r>
            <a:r>
              <a:rPr lang="ru-RU" altLang="ru-RU" smtClean="0">
                <a:ea typeface="ＭＳ Ｐゴシック" panose="020B0600070205080204" pitchFamily="34" charset="-128"/>
              </a:rPr>
              <a:t>à l’un </a:t>
            </a:r>
            <a:r>
              <a:rPr lang="ru-RU" altLang="ru-RU" dirty="0" smtClean="0">
                <a:ea typeface="ＭＳ Ｐゴシック" panose="020B0600070205080204" pitchFamily="34" charset="-128"/>
              </a:rPr>
              <a:t>des trois bras de traitement</a:t>
            </a:r>
            <a:r>
              <a:rPr lang="ru-RU" altLang="ru-RU" baseline="0" dirty="0" smtClean="0">
                <a:ea typeface="ＭＳ Ｐゴシック" panose="020B0600070205080204" pitchFamily="34" charset="-128"/>
              </a:rPr>
              <a:t> </a:t>
            </a:r>
            <a:r>
              <a:rPr lang="ru-RU" altLang="ru-RU" dirty="0" smtClean="0">
                <a:ea typeface="ＭＳ Ｐゴシック" panose="020B0600070205080204" pitchFamily="34" charset="-128"/>
              </a:rPr>
              <a:t>dans une première étape de la méthodologie (phase II)</a:t>
            </a:r>
          </a:p>
          <a:p>
            <a:endParaRPr lang="en-GB" altLang="en-US" dirty="0" smtClean="0">
              <a:ea typeface="ＭＳ Ｐゴシック" panose="020B0600070205080204" pitchFamily="34" charset="-128"/>
            </a:endParaRPr>
          </a:p>
          <a:p>
            <a:r>
              <a:rPr lang="ru-RU" altLang="ru-RU" dirty="0" smtClean="0">
                <a:ea typeface="ＭＳ Ｐゴシック" panose="020B0600070205080204" pitchFamily="34" charset="-128"/>
              </a:rPr>
              <a:t>Le </a:t>
            </a:r>
            <a:r>
              <a:rPr lang="ru-RU" altLang="ru-RU" b="1" dirty="0" smtClean="0">
                <a:ea typeface="ＭＳ Ｐゴシック" panose="020B0600070205080204" pitchFamily="34" charset="-128"/>
              </a:rPr>
              <a:t>premier </a:t>
            </a:r>
            <a:r>
              <a:rPr lang="ru-RU" altLang="ru-RU" dirty="0" smtClean="0">
                <a:ea typeface="ＭＳ Ｐゴシック" panose="020B0600070205080204" pitchFamily="34" charset="-128"/>
              </a:rPr>
              <a:t>bras est le bras de contrôle avec traitement standard (de contrôle). Le </a:t>
            </a:r>
            <a:r>
              <a:rPr lang="ru-RU" altLang="ru-RU" b="1" dirty="0" smtClean="0">
                <a:ea typeface="ＭＳ Ｐゴシック" panose="020B0600070205080204" pitchFamily="34" charset="-128"/>
              </a:rPr>
              <a:t>deuxième</a:t>
            </a:r>
            <a:r>
              <a:rPr lang="ru-RU" altLang="ru-RU" dirty="0" smtClean="0">
                <a:ea typeface="ＭＳ Ｐゴシック" panose="020B0600070205080204" pitchFamily="34" charset="-128"/>
              </a:rPr>
              <a:t> et le </a:t>
            </a:r>
            <a:r>
              <a:rPr lang="ru-RU" altLang="ru-RU" b="1" dirty="0" smtClean="0">
                <a:ea typeface="ＭＳ Ｐゴシック" panose="020B0600070205080204" pitchFamily="34" charset="-128"/>
              </a:rPr>
              <a:t>troisième</a:t>
            </a:r>
            <a:r>
              <a:rPr lang="ru-RU" altLang="ru-RU" dirty="0" smtClean="0">
                <a:ea typeface="ＭＳ Ｐゴシック" panose="020B0600070205080204" pitchFamily="34" charset="-128"/>
              </a:rPr>
              <a:t> bras contiennent des traitements différents. </a:t>
            </a:r>
          </a:p>
          <a:p>
            <a:r>
              <a:rPr lang="ru-RU" altLang="ru-RU" dirty="0" smtClean="0">
                <a:ea typeface="ＭＳ Ｐゴシック" panose="020B0600070205080204" pitchFamily="34" charset="-128"/>
              </a:rPr>
              <a:t> </a:t>
            </a:r>
          </a:p>
          <a:p>
            <a:r>
              <a:rPr lang="ru-RU" altLang="ru-RU" smtClean="0">
                <a:ea typeface="ＭＳ Ｐゴシック" panose="020B0600070205080204" pitchFamily="34" charset="-128"/>
              </a:rPr>
              <a:t>À l’issue </a:t>
            </a:r>
            <a:r>
              <a:rPr lang="ru-RU" altLang="ru-RU" dirty="0" smtClean="0">
                <a:ea typeface="ＭＳ Ｐゴシック" panose="020B0600070205080204" pitchFamily="34" charset="-128"/>
              </a:rPr>
              <a:t>de la première étape (phase II), les traitements 1 et 2 sont comparés pour déterminer, en fonction de la survie sans progression (SSP), quel est le traitement optimum. Le bras de traitement le moins efficace est abandonné</a:t>
            </a:r>
            <a:r>
              <a:rPr lang="ru-RU" altLang="ru-RU" smtClean="0">
                <a:ea typeface="ＭＳ Ｐゴシック" panose="020B0600070205080204" pitchFamily="34" charset="-128"/>
              </a:rPr>
              <a:t>. L’autre </a:t>
            </a:r>
            <a:r>
              <a:rPr lang="ru-RU" altLang="ru-RU" dirty="0" smtClean="0">
                <a:ea typeface="ＭＳ Ｐゴシック" panose="020B0600070205080204" pitchFamily="34" charset="-128"/>
              </a:rPr>
              <a:t>bras est alors conservé dans la deuxième étape (phase III). Dans cette étape</a:t>
            </a:r>
            <a:r>
              <a:rPr lang="ru-RU" altLang="ru-RU" smtClean="0">
                <a:ea typeface="ＭＳ Ｐゴシック" panose="020B0600070205080204" pitchFamily="34" charset="-128"/>
              </a:rPr>
              <a:t>, l’efficacité </a:t>
            </a:r>
            <a:r>
              <a:rPr lang="ru-RU" altLang="ru-RU" dirty="0" smtClean="0">
                <a:ea typeface="ＭＳ Ｐゴシック" panose="020B0600070205080204" pitchFamily="34" charset="-128"/>
              </a:rPr>
              <a:t>du bras de traitement conservé est comparée à celle du bras de traitement représentant la norme de soins (traitement</a:t>
            </a:r>
            <a:r>
              <a:rPr lang="ru-RU" altLang="ru-RU" baseline="0" dirty="0" smtClean="0">
                <a:ea typeface="ＭＳ Ｐゴシック" panose="020B0600070205080204" pitchFamily="34" charset="-128"/>
              </a:rPr>
              <a:t> standard/de contrôle</a:t>
            </a:r>
            <a:r>
              <a:rPr lang="ru-RU" altLang="ru-RU" baseline="0" smtClean="0">
                <a:ea typeface="ＭＳ Ｐゴシック" panose="020B0600070205080204" pitchFamily="34" charset="-128"/>
              </a:rPr>
              <a:t>)</a:t>
            </a:r>
            <a:r>
              <a:rPr lang="ru-RU" altLang="ru-RU" smtClean="0">
                <a:ea typeface="ＭＳ Ｐゴシック" panose="020B0600070205080204" pitchFamily="34" charset="-128"/>
              </a:rPr>
              <a:t>. C’est </a:t>
            </a:r>
            <a:r>
              <a:rPr lang="ru-RU" altLang="ru-RU" dirty="0" smtClean="0">
                <a:ea typeface="ＭＳ Ｐゴシック" panose="020B0600070205080204" pitchFamily="34" charset="-128"/>
              </a:rPr>
              <a:t>un exemple de méthodologie de phase II/III combinées – également appelée « test de combinaison ».</a:t>
            </a:r>
          </a:p>
          <a:p>
            <a:endParaRPr lang="en-GB" altLang="en-US" dirty="0" smtClean="0">
              <a:ea typeface="ＭＳ Ｐゴシック" panose="020B0600070205080204" pitchFamily="34" charset="-128"/>
            </a:endParaRPr>
          </a:p>
          <a:p>
            <a:r>
              <a:rPr lang="ru-RU" altLang="ru-RU" dirty="0" smtClean="0">
                <a:ea typeface="ＭＳ Ｐゴシック" panose="020B0600070205080204" pitchFamily="34" charset="-128"/>
              </a:rPr>
              <a:t>Elle est souvent utilisée dans les maladies rares.</a:t>
            </a:r>
          </a:p>
        </p:txBody>
      </p:sp>
      <p:sp>
        <p:nvSpPr>
          <p:cNvPr id="5" name="Slide Number Placeholder 3"/>
          <p:cNvSpPr txBox="1">
            <a:spLocks/>
          </p:cNvSpPr>
          <p:nvPr/>
        </p:nvSpPr>
        <p:spPr>
          <a:xfrm>
            <a:off x="3884613" y="8685213"/>
            <a:ext cx="2971800" cy="458787"/>
          </a:xfrm>
          <a:prstGeom prst="rect">
            <a:avLst/>
          </a:prstGeom>
        </p:spPr>
        <p:txBody>
          <a:bodyPr vert="horz" lIns="91440" tIns="45720" rIns="91440" bIns="45720" rtlCol="0" anchor="b"/>
          <a:lstStyle/>
          <a:p>
            <a:pPr marL="0" marR="0" lvl="0" indent="0" algn="r" defTabSz="914400" rtl="0" eaLnBrk="1" fontAlgn="auto" latinLnBrk="0" hangingPunct="1">
              <a:lnSpc>
                <a:spcPct val="100000"/>
              </a:lnSpc>
              <a:spcBef>
                <a:spcPts val="0"/>
              </a:spcBef>
              <a:spcAft>
                <a:spcPts val="0"/>
              </a:spcAft>
              <a:buClrTx/>
              <a:buSzTx/>
              <a:buFontTx/>
              <a:buNone/>
              <a:tabLst/>
              <a:defRPr/>
            </a:pPr>
            <a:fld id="{D2B876F7-1113-4945-A7A3-BFAADAE1FF00}" type="slidenum">
              <a:rPr kumimoji="0" lang="en-GB" sz="12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40652603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92500" lnSpcReduction="10000"/>
          </a:bodyPr>
          <a:lstStyle/>
          <a:p>
            <a:pPr>
              <a:defRPr/>
            </a:pPr>
            <a:r>
              <a:rPr lang="ru-RU" dirty="0" smtClean="0">
                <a:ea typeface="+mn-ea"/>
              </a:rPr>
              <a:t>Avantages de cette méthodologie :</a:t>
            </a:r>
          </a:p>
          <a:p>
            <a:pPr marL="171450" indent="-171450">
              <a:buFontTx/>
              <a:buChar char="-"/>
              <a:defRPr/>
            </a:pPr>
            <a:r>
              <a:rPr lang="ru-RU" dirty="0" smtClean="0">
                <a:ea typeface="+mn-ea"/>
              </a:rPr>
              <a:t>Les deux étapes sont conduites indépendamment et leurs résultats sont combinés à la fin en un seul résultat du test global.</a:t>
            </a:r>
          </a:p>
          <a:p>
            <a:pPr marL="171450" indent="-171450">
              <a:buFontTx/>
              <a:buChar char="-"/>
              <a:defRPr/>
            </a:pPr>
            <a:r>
              <a:rPr lang="ru-RU" dirty="0" smtClean="0">
                <a:ea typeface="+mn-ea"/>
              </a:rPr>
              <a:t>Réduit la durée </a:t>
            </a:r>
            <a:r>
              <a:rPr lang="ru-RU" smtClean="0">
                <a:ea typeface="+mn-ea"/>
              </a:rPr>
              <a:t>et l’exposition </a:t>
            </a:r>
            <a:r>
              <a:rPr lang="ru-RU" dirty="0" smtClean="0">
                <a:ea typeface="+mn-ea"/>
              </a:rPr>
              <a:t>des patients : les phases II et III sont réalisées dans le </a:t>
            </a:r>
            <a:r>
              <a:rPr lang="ru-RU" smtClean="0">
                <a:ea typeface="+mn-ea"/>
              </a:rPr>
              <a:t>cadre d’un </a:t>
            </a:r>
            <a:r>
              <a:rPr lang="ru-RU" dirty="0" smtClean="0">
                <a:ea typeface="+mn-ea"/>
              </a:rPr>
              <a:t>seul essai.</a:t>
            </a:r>
          </a:p>
          <a:p>
            <a:pPr marL="171450" indent="-171450">
              <a:buFontTx/>
              <a:buChar char="-"/>
              <a:defRPr/>
            </a:pPr>
            <a:r>
              <a:rPr lang="ru-RU" dirty="0" smtClean="0">
                <a:ea typeface="+mn-ea"/>
              </a:rPr>
              <a:t>La façon dont le bras de traitement est choisi pour la comparaison finale dans la phase II, puis fusionné dans la phase III, est relativement flexible.</a:t>
            </a:r>
          </a:p>
          <a:p>
            <a:pPr marL="171450" indent="-171450">
              <a:buFontTx/>
              <a:buChar char="-"/>
              <a:defRPr/>
            </a:pPr>
            <a:r>
              <a:rPr lang="ru-RU" dirty="0" smtClean="0">
                <a:ea typeface="+mn-ea"/>
              </a:rPr>
              <a:t>Utilisation efficace des ressources : les données des patients des phases II et III contribuent toutes aux résultats finaux.</a:t>
            </a:r>
          </a:p>
          <a:p>
            <a:pPr lvl="1">
              <a:defRPr/>
            </a:pPr>
            <a:endParaRPr lang="en-US" dirty="0" smtClean="0">
              <a:ea typeface="+mn-ea"/>
            </a:endParaRPr>
          </a:p>
          <a:p>
            <a:pPr>
              <a:defRPr/>
            </a:pPr>
            <a:r>
              <a:rPr lang="ru-RU" dirty="0" smtClean="0">
                <a:ea typeface="+mn-ea"/>
              </a:rPr>
              <a:t>Mais :</a:t>
            </a:r>
          </a:p>
          <a:p>
            <a:pPr marL="171450" indent="-171450">
              <a:buFontTx/>
              <a:buChar char="-"/>
              <a:defRPr/>
            </a:pPr>
            <a:r>
              <a:rPr lang="ru-RU" dirty="0" smtClean="0">
                <a:ea typeface="+mn-ea"/>
              </a:rPr>
              <a:t>Les aspects statistiques détaillés de cette méthodologie ne sont pas si simples.</a:t>
            </a:r>
          </a:p>
          <a:p>
            <a:pPr marL="171450" indent="-171450">
              <a:buFontTx/>
              <a:buChar char="-"/>
              <a:defRPr/>
            </a:pPr>
            <a:r>
              <a:rPr lang="ru-RU" dirty="0" smtClean="0">
                <a:ea typeface="+mn-ea"/>
              </a:rPr>
              <a:t>Le recrutement est interrompu entre les deux phases, car il faut attendre que le </a:t>
            </a:r>
            <a:r>
              <a:rPr lang="ru-RU" smtClean="0">
                <a:ea typeface="+mn-ea"/>
              </a:rPr>
              <a:t>nombre d’événements </a:t>
            </a:r>
            <a:r>
              <a:rPr lang="ru-RU" dirty="0" smtClean="0">
                <a:ea typeface="+mn-ea"/>
              </a:rPr>
              <a:t>soit suffisant pour procéder</a:t>
            </a:r>
            <a:r>
              <a:rPr lang="ru-RU" baseline="0" dirty="0" smtClean="0">
                <a:ea typeface="+mn-ea"/>
              </a:rPr>
              <a:t> </a:t>
            </a:r>
            <a:r>
              <a:rPr lang="ru-RU" baseline="0" smtClean="0">
                <a:ea typeface="+mn-ea"/>
              </a:rPr>
              <a:t>à l’analyse </a:t>
            </a:r>
            <a:r>
              <a:rPr lang="ru-RU" baseline="0" dirty="0" smtClean="0">
                <a:ea typeface="+mn-ea"/>
              </a:rPr>
              <a:t>intermédiaire qui permet de décider </a:t>
            </a:r>
            <a:r>
              <a:rPr lang="ru-RU" baseline="0" smtClean="0">
                <a:ea typeface="+mn-ea"/>
              </a:rPr>
              <a:t>si l’essai </a:t>
            </a:r>
            <a:r>
              <a:rPr lang="ru-RU" baseline="0" dirty="0" smtClean="0">
                <a:ea typeface="+mn-ea"/>
              </a:rPr>
              <a:t>doit </a:t>
            </a:r>
            <a:r>
              <a:rPr lang="ru-RU" dirty="0" smtClean="0">
                <a:ea typeface="+mn-ea"/>
              </a:rPr>
              <a:t>être ou non arrêté</a:t>
            </a:r>
            <a:r>
              <a:rPr lang="ru-RU" baseline="0" dirty="0" smtClean="0">
                <a:ea typeface="+mn-ea"/>
              </a:rPr>
              <a:t> </a:t>
            </a:r>
            <a:r>
              <a:rPr lang="ru-RU" dirty="0" smtClean="0">
                <a:ea typeface="+mn-ea"/>
              </a:rPr>
              <a:t>(on prévoit parfois que la survie sans progression</a:t>
            </a:r>
            <a:r>
              <a:rPr lang="ru-RU" baseline="0" dirty="0" smtClean="0">
                <a:ea typeface="+mn-ea"/>
              </a:rPr>
              <a:t> (</a:t>
            </a:r>
            <a:r>
              <a:rPr lang="ru-RU" dirty="0" smtClean="0">
                <a:ea typeface="+mn-ea"/>
              </a:rPr>
              <a:t>SSP) dans le bras de contrôle durera quelques mois, </a:t>
            </a:r>
            <a:r>
              <a:rPr lang="ru-RU" smtClean="0">
                <a:ea typeface="+mn-ea"/>
              </a:rPr>
              <a:t>et l’analyse</a:t>
            </a:r>
            <a:r>
              <a:rPr lang="ru-RU" baseline="0" smtClean="0">
                <a:ea typeface="+mn-ea"/>
              </a:rPr>
              <a:t> </a:t>
            </a:r>
            <a:r>
              <a:rPr lang="ru-RU" baseline="0" dirty="0" smtClean="0">
                <a:ea typeface="+mn-ea"/>
              </a:rPr>
              <a:t>est par conséquent retardée)</a:t>
            </a:r>
            <a:r>
              <a:rPr lang="ru-RU" dirty="0" smtClean="0">
                <a:ea typeface="+mn-ea"/>
              </a:rPr>
              <a:t>. </a:t>
            </a:r>
          </a:p>
          <a:p>
            <a:pPr marL="171450" indent="-171450">
              <a:buFontTx/>
              <a:buChar char="-"/>
              <a:defRPr/>
            </a:pPr>
            <a:r>
              <a:rPr lang="ru-RU" dirty="0" smtClean="0">
                <a:ea typeface="+mn-ea"/>
              </a:rPr>
              <a:t>Cette méthodologie est complexe sur le plan logistique :</a:t>
            </a:r>
            <a:r>
              <a:rPr lang="ru-RU" baseline="0" dirty="0" smtClean="0">
                <a:ea typeface="+mn-ea"/>
              </a:rPr>
              <a:t> le flux de données doit être rapide </a:t>
            </a:r>
            <a:r>
              <a:rPr lang="ru-RU" dirty="0" smtClean="0">
                <a:ea typeface="+mn-ea"/>
              </a:rPr>
              <a:t>afin que le </a:t>
            </a:r>
            <a:r>
              <a:rPr lang="ru-RU" smtClean="0">
                <a:ea typeface="+mn-ea"/>
              </a:rPr>
              <a:t>nombre</a:t>
            </a:r>
            <a:r>
              <a:rPr lang="ru-RU" baseline="0" smtClean="0">
                <a:ea typeface="+mn-ea"/>
              </a:rPr>
              <a:t> </a:t>
            </a:r>
            <a:r>
              <a:rPr lang="ru-RU" smtClean="0">
                <a:ea typeface="+mn-ea"/>
              </a:rPr>
              <a:t>d’événements de l’analyse </a:t>
            </a:r>
            <a:r>
              <a:rPr lang="ru-RU" dirty="0" smtClean="0">
                <a:ea typeface="+mn-ea"/>
              </a:rPr>
              <a:t>puisse être suivi régulièrement.</a:t>
            </a:r>
          </a:p>
          <a:p>
            <a:pPr marL="171450" indent="-171450">
              <a:buFontTx/>
              <a:buChar char="-"/>
              <a:defRPr/>
            </a:pPr>
            <a:r>
              <a:rPr lang="ru-RU" dirty="0" smtClean="0">
                <a:ea typeface="+mn-ea"/>
              </a:rPr>
              <a:t>Enfin, elle requiert de disposer relativement rapidement de données sur la SSP, ce </a:t>
            </a:r>
            <a:r>
              <a:rPr lang="ru-RU" smtClean="0">
                <a:ea typeface="+mn-ea"/>
              </a:rPr>
              <a:t>qui s’avère </a:t>
            </a:r>
            <a:r>
              <a:rPr lang="ru-RU" dirty="0" smtClean="0">
                <a:ea typeface="+mn-ea"/>
              </a:rPr>
              <a:t>plus difficile lorsque le </a:t>
            </a:r>
            <a:r>
              <a:rPr lang="ru-RU" smtClean="0">
                <a:ea typeface="+mn-ea"/>
              </a:rPr>
              <a:t>critère d’évaluation </a:t>
            </a:r>
            <a:r>
              <a:rPr lang="ru-RU" dirty="0" smtClean="0">
                <a:ea typeface="+mn-ea"/>
              </a:rPr>
              <a:t>est à long terme.</a:t>
            </a:r>
          </a:p>
          <a:p>
            <a:pPr marL="171450" indent="-171450">
              <a:buFontTx/>
              <a:buChar char="-"/>
              <a:defRPr/>
            </a:pPr>
            <a:r>
              <a:rPr lang="ru-RU" dirty="0" smtClean="0">
                <a:ea typeface="+mn-ea"/>
              </a:rPr>
              <a:t>La combinaison des deux bras fait courir le risque de perdre des informations.</a:t>
            </a:r>
            <a:r>
              <a:rPr lang="ru-RU" baseline="0" dirty="0" smtClean="0">
                <a:ea typeface="+mn-ea"/>
              </a:rPr>
              <a:t> </a:t>
            </a:r>
            <a:endParaRPr lang="en-US" dirty="0" smtClean="0">
              <a:ea typeface="+mn-ea"/>
            </a:endParaRPr>
          </a:p>
        </p:txBody>
      </p:sp>
      <p:sp>
        <p:nvSpPr>
          <p:cNvPr id="4" name="Slide Number Placeholder 3"/>
          <p:cNvSpPr>
            <a:spLocks noGrp="1"/>
          </p:cNvSpPr>
          <p:nvPr>
            <p:ph type="sldNum" sz="quarter" idx="5"/>
          </p:nvPr>
        </p:nvSpPr>
        <p:spPr>
          <a:xfrm>
            <a:off x="3884613" y="8685213"/>
            <a:ext cx="2971800" cy="458787"/>
          </a:xfrm>
        </p:spPr>
        <p:txBody>
          <a:bodyPr/>
          <a:lstStyle/>
          <a:p>
            <a:fld id="{D2B876F7-1113-4945-A7A3-BFAADAE1FF00}" type="slidenum">
              <a:rPr lang="en-GB" smtClean="0"/>
              <a:pPr/>
              <a:t>14</a:t>
            </a:fld>
            <a:endParaRPr lang="en-GB"/>
          </a:p>
        </p:txBody>
      </p:sp>
    </p:spTree>
    <p:extLst>
      <p:ext uri="{BB962C8B-B14F-4D97-AF65-F5344CB8AC3E}">
        <p14:creationId xmlns:p14="http://schemas.microsoft.com/office/powerpoint/2010/main" val="18841754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ru-RU" altLang="ru-RU" dirty="0" smtClean="0">
                <a:ea typeface="ＭＳ Ｐゴシック" panose="020B0600070205080204" pitchFamily="34" charset="-128"/>
              </a:rPr>
              <a:t>La </a:t>
            </a:r>
            <a:r>
              <a:rPr lang="ru-RU" altLang="ru-RU" smtClean="0">
                <a:ea typeface="ＭＳ Ｐゴシック" panose="020B0600070205080204" pitchFamily="34" charset="-128"/>
              </a:rPr>
              <a:t>planification d’un </a:t>
            </a:r>
            <a:r>
              <a:rPr lang="ru-RU" altLang="ru-RU" dirty="0" smtClean="0">
                <a:ea typeface="ＭＳ Ｐゴシック" panose="020B0600070205080204" pitchFamily="34" charset="-128"/>
              </a:rPr>
              <a:t>essai clinique de petite taille, </a:t>
            </a:r>
            <a:r>
              <a:rPr lang="ru-RU" altLang="ru-RU" smtClean="0">
                <a:ea typeface="ＭＳ Ｐゴシック" panose="020B0600070205080204" pitchFamily="34" charset="-128"/>
              </a:rPr>
              <a:t>notamment lorsqu’il </a:t>
            </a:r>
            <a:r>
              <a:rPr lang="ru-RU" altLang="ru-RU" dirty="0" smtClean="0">
                <a:ea typeface="ＭＳ Ｐゴシック" panose="020B0600070205080204" pitchFamily="34" charset="-128"/>
              </a:rPr>
              <a:t>porte sur une maladie rare, pose plusieurs problèmes. La variabilité des essais de petite taille est plus importante que celle des essais de plus grande taille et de ce fait, les méthodologies standard peuvent faire que les essais ne soient </a:t>
            </a:r>
            <a:r>
              <a:rPr lang="ru-RU" altLang="ru-RU" smtClean="0">
                <a:ea typeface="ＭＳ Ｐゴシック" panose="020B0600070205080204" pitchFamily="34" charset="-128"/>
              </a:rPr>
              <a:t>adaptés qu’aux </a:t>
            </a:r>
            <a:r>
              <a:rPr lang="ru-RU" altLang="ru-RU" dirty="0" smtClean="0">
                <a:ea typeface="ＭＳ Ｐゴシック" panose="020B0600070205080204" pitchFamily="34" charset="-128"/>
              </a:rPr>
              <a:t>effets importants. Le contexte rend les méthodologies adaptatives particulièrement attrayantes. Cependant, il est important de savoir </a:t>
            </a:r>
            <a:r>
              <a:rPr lang="ru-RU" altLang="ru-RU" smtClean="0">
                <a:ea typeface="ＭＳ Ｐゴシック" panose="020B0600070205080204" pitchFamily="34" charset="-128"/>
              </a:rPr>
              <a:t>ce qu’une </a:t>
            </a:r>
            <a:r>
              <a:rPr lang="ru-RU" altLang="ru-RU" dirty="0" smtClean="0">
                <a:ea typeface="ＭＳ Ｐゴシック" panose="020B0600070205080204" pitchFamily="34" charset="-128"/>
              </a:rPr>
              <a:t>méthodologie adaptative peut ou ne peut pas faire en cas de maladies rares. De surcroît, les méthodologies adaptatives ne peuvent pas rendre un médicament plus efficace, mais elles peuvent identifier plus tôt les traitements inefficaces. Cette identification précoce permet de limiter les ressources allouées </a:t>
            </a:r>
            <a:r>
              <a:rPr lang="ru-RU" altLang="ru-RU" smtClean="0">
                <a:ea typeface="ＭＳ Ｐゴシック" panose="020B0600070205080204" pitchFamily="34" charset="-128"/>
              </a:rPr>
              <a:t>à l’étude d’un </a:t>
            </a:r>
            <a:r>
              <a:rPr lang="ru-RU" altLang="ru-RU" dirty="0" smtClean="0">
                <a:ea typeface="ＭＳ Ｐゴシック" panose="020B0600070205080204" pitchFamily="34" charset="-128"/>
              </a:rPr>
              <a:t>traitement inefficace et de les réaffecter à des traitements plus prometteurs.</a:t>
            </a:r>
          </a:p>
        </p:txBody>
      </p:sp>
      <p:sp>
        <p:nvSpPr>
          <p:cNvPr id="4" name="Slide Number Placeholder 3"/>
          <p:cNvSpPr>
            <a:spLocks noGrp="1"/>
          </p:cNvSpPr>
          <p:nvPr>
            <p:ph type="sldNum" sz="quarter" idx="5"/>
          </p:nvPr>
        </p:nvSpPr>
        <p:spPr>
          <a:xfrm>
            <a:off x="3884613" y="8685213"/>
            <a:ext cx="2971800" cy="458787"/>
          </a:xfrm>
        </p:spPr>
        <p:txBody>
          <a:bodyPr/>
          <a:lstStyle/>
          <a:p>
            <a:fld id="{D2B876F7-1113-4945-A7A3-BFAADAE1FF00}" type="slidenum">
              <a:rPr lang="en-GB" smtClean="0"/>
              <a:pPr/>
              <a:t>15</a:t>
            </a:fld>
            <a:endParaRPr lang="en-GB"/>
          </a:p>
        </p:txBody>
      </p:sp>
    </p:spTree>
    <p:extLst>
      <p:ext uri="{BB962C8B-B14F-4D97-AF65-F5344CB8AC3E}">
        <p14:creationId xmlns:p14="http://schemas.microsoft.com/office/powerpoint/2010/main" val="26263011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i="1" dirty="0" smtClean="0">
              <a:ea typeface="ＭＳ Ｐゴシック" panose="020B0600070205080204" pitchFamily="34" charset="-128"/>
            </a:endParaRPr>
          </a:p>
        </p:txBody>
      </p:sp>
      <p:sp>
        <p:nvSpPr>
          <p:cNvPr id="5" name="Slide Number Placeholder 3"/>
          <p:cNvSpPr txBox="1">
            <a:spLocks/>
          </p:cNvSpPr>
          <p:nvPr/>
        </p:nvSpPr>
        <p:spPr>
          <a:xfrm>
            <a:off x="3884613" y="8685213"/>
            <a:ext cx="2971800" cy="458787"/>
          </a:xfrm>
          <a:prstGeom prst="rect">
            <a:avLst/>
          </a:prstGeom>
        </p:spPr>
        <p:txBody>
          <a:bodyPr vert="horz" lIns="91440" tIns="45720" rIns="91440" bIns="45720" rtlCol="0" anchor="b"/>
          <a:lstStyle/>
          <a:p>
            <a:pPr marL="0" marR="0" lvl="0" indent="0" algn="r" defTabSz="914400" rtl="0" eaLnBrk="1" fontAlgn="auto" latinLnBrk="0" hangingPunct="1">
              <a:lnSpc>
                <a:spcPct val="100000"/>
              </a:lnSpc>
              <a:spcBef>
                <a:spcPts val="0"/>
              </a:spcBef>
              <a:spcAft>
                <a:spcPts val="0"/>
              </a:spcAft>
              <a:buClrTx/>
              <a:buSzTx/>
              <a:buFontTx/>
              <a:buNone/>
              <a:tabLst/>
              <a:defRPr/>
            </a:pPr>
            <a:fld id="{D2B876F7-1113-4945-A7A3-BFAADAE1FF00}" type="slidenum">
              <a:rPr kumimoji="0" lang="en-GB" sz="12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5597471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ＭＳ Ｐゴシック" panose="020B0600070205080204" pitchFamily="34" charset="-128"/>
            </a:endParaRPr>
          </a:p>
        </p:txBody>
      </p:sp>
      <p:sp>
        <p:nvSpPr>
          <p:cNvPr id="4" name="Slide Number Placeholder 3"/>
          <p:cNvSpPr>
            <a:spLocks noGrp="1"/>
          </p:cNvSpPr>
          <p:nvPr>
            <p:ph type="sldNum" sz="quarter" idx="5"/>
          </p:nvPr>
        </p:nvSpPr>
        <p:spPr>
          <a:xfrm>
            <a:off x="3884613" y="8685213"/>
            <a:ext cx="2971800" cy="458787"/>
          </a:xfrm>
        </p:spPr>
        <p:txBody>
          <a:bodyPr/>
          <a:lstStyle/>
          <a:p>
            <a:fld id="{D2B876F7-1113-4945-A7A3-BFAADAE1FF00}" type="slidenum">
              <a:rPr lang="en-GB" smtClean="0"/>
              <a:pPr/>
              <a:t>17</a:t>
            </a:fld>
            <a:endParaRPr lang="en-GB"/>
          </a:p>
        </p:txBody>
      </p:sp>
    </p:spTree>
    <p:extLst>
      <p:ext uri="{BB962C8B-B14F-4D97-AF65-F5344CB8AC3E}">
        <p14:creationId xmlns:p14="http://schemas.microsoft.com/office/powerpoint/2010/main" val="35969973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ＭＳ Ｐゴシック" panose="020B0600070205080204" pitchFamily="34" charset="-128"/>
            </a:endParaRPr>
          </a:p>
        </p:txBody>
      </p:sp>
      <p:sp>
        <p:nvSpPr>
          <p:cNvPr id="4" name="Slide Number Placeholder 3"/>
          <p:cNvSpPr>
            <a:spLocks noGrp="1"/>
          </p:cNvSpPr>
          <p:nvPr>
            <p:ph type="sldNum" sz="quarter" idx="5"/>
          </p:nvPr>
        </p:nvSpPr>
        <p:spPr>
          <a:xfrm>
            <a:off x="3884613" y="8685213"/>
            <a:ext cx="2971800" cy="458787"/>
          </a:xfrm>
        </p:spPr>
        <p:txBody>
          <a:bodyPr/>
          <a:lstStyle/>
          <a:p>
            <a:fld id="{D2B876F7-1113-4945-A7A3-BFAADAE1FF00}" type="slidenum">
              <a:rPr lang="en-GB" smtClean="0"/>
              <a:pPr/>
              <a:t>18</a:t>
            </a:fld>
            <a:endParaRPr lang="en-GB"/>
          </a:p>
        </p:txBody>
      </p:sp>
    </p:spTree>
    <p:extLst>
      <p:ext uri="{BB962C8B-B14F-4D97-AF65-F5344CB8AC3E}">
        <p14:creationId xmlns:p14="http://schemas.microsoft.com/office/powerpoint/2010/main" val="19229562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
        <p:nvSpPr>
          <p:cNvPr id="4" name="Slide Number Placeholder 3"/>
          <p:cNvSpPr>
            <a:spLocks noGrp="1"/>
          </p:cNvSpPr>
          <p:nvPr>
            <p:ph type="sldNum" sz="quarter" idx="5"/>
          </p:nvPr>
        </p:nvSpPr>
        <p:spPr>
          <a:xfrm>
            <a:off x="3884613" y="8685213"/>
            <a:ext cx="2971800" cy="458787"/>
          </a:xfrm>
        </p:spPr>
        <p:txBody>
          <a:bodyPr/>
          <a:lstStyle/>
          <a:p>
            <a:fld id="{D2B876F7-1113-4945-A7A3-BFAADAE1FF00}" type="slidenum">
              <a:rPr lang="en-GB" smtClean="0"/>
              <a:pPr/>
              <a:t>19</a:t>
            </a:fld>
            <a:endParaRPr lang="en-GB"/>
          </a:p>
        </p:txBody>
      </p:sp>
    </p:spTree>
    <p:extLst>
      <p:ext uri="{BB962C8B-B14F-4D97-AF65-F5344CB8AC3E}">
        <p14:creationId xmlns:p14="http://schemas.microsoft.com/office/powerpoint/2010/main" val="30008827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2B876F7-1113-4945-A7A3-BFAADAE1FF00}" type="slidenum">
              <a:rPr lang="en-GB" smtClean="0"/>
              <a:pPr/>
              <a:t>20</a:t>
            </a:fld>
            <a:endParaRPr lang="en-GB"/>
          </a:p>
        </p:txBody>
      </p:sp>
    </p:spTree>
    <p:extLst>
      <p:ext uri="{BB962C8B-B14F-4D97-AF65-F5344CB8AC3E}">
        <p14:creationId xmlns:p14="http://schemas.microsoft.com/office/powerpoint/2010/main" val="7725503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ru-RU" altLang="ru-RU" dirty="0" smtClean="0">
                <a:ea typeface="ＭＳ Ｐゴシック" panose="020B0600070205080204" pitchFamily="34" charset="-128"/>
              </a:rPr>
              <a:t>Exemple de méthodologie permettant une réestimation à la hausse (augmentation) de la taille </a:t>
            </a:r>
            <a:r>
              <a:rPr lang="ru-RU" altLang="ru-RU" smtClean="0">
                <a:ea typeface="ＭＳ Ｐゴシック" panose="020B0600070205080204" pitchFamily="34" charset="-128"/>
              </a:rPr>
              <a:t>de l’échantillon</a:t>
            </a:r>
            <a:r>
              <a:rPr lang="ru-RU" altLang="ru-RU" dirty="0" smtClean="0">
                <a:ea typeface="ＭＳ Ｐゴシック" panose="020B0600070205080204" pitchFamily="34" charset="-128"/>
              </a:rPr>
              <a:t>. Le diagramme présente un </a:t>
            </a:r>
            <a:r>
              <a:rPr lang="ru-RU" altLang="ru-RU" smtClean="0">
                <a:ea typeface="ＭＳ Ｐゴシック" panose="020B0600070205080204" pitchFamily="34" charset="-128"/>
              </a:rPr>
              <a:t>schéma d’essai </a:t>
            </a:r>
            <a:r>
              <a:rPr lang="ru-RU" altLang="ru-RU" dirty="0" smtClean="0">
                <a:ea typeface="ＭＳ Ｐゴシック" panose="020B0600070205080204" pitchFamily="34" charset="-128"/>
              </a:rPr>
              <a:t>qui a été initialement conçu pour détecter un risque relatif particulier (RR = 0,7), avec une erreur de type I bilatérale de 5 % et une puissance de 90 %. Lors </a:t>
            </a:r>
            <a:r>
              <a:rPr lang="ru-RU" altLang="ru-RU" smtClean="0">
                <a:ea typeface="ＭＳ Ｐゴシック" panose="020B0600070205080204" pitchFamily="34" charset="-128"/>
              </a:rPr>
              <a:t>de l’analyse </a:t>
            </a:r>
            <a:r>
              <a:rPr lang="ru-RU" altLang="ru-RU" dirty="0" smtClean="0">
                <a:ea typeface="ＭＳ Ｐゴシック" panose="020B0600070205080204" pitchFamily="34" charset="-128"/>
              </a:rPr>
              <a:t>intermédiaire</a:t>
            </a:r>
            <a:r>
              <a:rPr lang="ru-RU" altLang="ru-RU" smtClean="0">
                <a:ea typeface="ＭＳ Ｐゴシック" panose="020B0600070205080204" pitchFamily="34" charset="-128"/>
              </a:rPr>
              <a:t>, l’efficacité </a:t>
            </a:r>
            <a:r>
              <a:rPr lang="ru-RU" altLang="ru-RU" dirty="0" smtClean="0">
                <a:ea typeface="ＭＳ Ｐゴシック" panose="020B0600070205080204" pitchFamily="34" charset="-128"/>
              </a:rPr>
              <a:t>et la futilité ont été contrôlées. À ce stade</a:t>
            </a:r>
            <a:r>
              <a:rPr lang="ru-RU" altLang="ru-RU" smtClean="0">
                <a:ea typeface="ＭＳ Ｐゴシック" panose="020B0600070205080204" pitchFamily="34" charset="-128"/>
              </a:rPr>
              <a:t>, l’essai </a:t>
            </a:r>
            <a:r>
              <a:rPr lang="ru-RU" altLang="ru-RU" dirty="0" smtClean="0">
                <a:ea typeface="ＭＳ Ｐゴシック" panose="020B0600070205080204" pitchFamily="34" charset="-128"/>
              </a:rPr>
              <a:t>peut être arrêté en présence de données probantes </a:t>
            </a:r>
            <a:r>
              <a:rPr lang="ru-RU" altLang="ru-RU" smtClean="0">
                <a:ea typeface="ＭＳ Ｐゴシック" panose="020B0600070205080204" pitchFamily="34" charset="-128"/>
              </a:rPr>
              <a:t>irréfutables d’efficacité </a:t>
            </a:r>
            <a:r>
              <a:rPr lang="ru-RU" altLang="ru-RU" dirty="0" smtClean="0">
                <a:ea typeface="ＭＳ Ｐゴシック" panose="020B0600070205080204" pitchFamily="34" charset="-128"/>
              </a:rPr>
              <a:t>ou de futilité. Dans le cas contraire, la puissance conditionnelle (PC) est déterminée. La puissance conditionnelle représente la probabilité que les résultats finaux </a:t>
            </a:r>
            <a:r>
              <a:rPr lang="ru-RU" altLang="ru-RU" smtClean="0">
                <a:ea typeface="ＭＳ Ｐゴシック" panose="020B0600070205080204" pitchFamily="34" charset="-128"/>
              </a:rPr>
              <a:t>de l’étude </a:t>
            </a:r>
            <a:r>
              <a:rPr lang="ru-RU" altLang="ru-RU" dirty="0" smtClean="0">
                <a:ea typeface="ＭＳ Ｐゴシック" panose="020B0600070205080204" pitchFamily="34" charset="-128"/>
              </a:rPr>
              <a:t>soient statistiquement significatifs, étant donné les données observées. Si la PC est élevée ou faible</a:t>
            </a:r>
            <a:r>
              <a:rPr lang="ru-RU" altLang="ru-RU" smtClean="0">
                <a:ea typeface="ＭＳ Ｐゴシック" panose="020B0600070205080204" pitchFamily="34" charset="-128"/>
              </a:rPr>
              <a:t>,</a:t>
            </a:r>
            <a:r>
              <a:rPr lang="ru-RU" altLang="ru-RU" baseline="0" smtClean="0">
                <a:ea typeface="ＭＳ Ｐゴシック" panose="020B0600070205080204" pitchFamily="34" charset="-128"/>
              </a:rPr>
              <a:t> </a:t>
            </a:r>
            <a:r>
              <a:rPr lang="ru-RU" altLang="ru-RU" smtClean="0">
                <a:ea typeface="ＭＳ Ｐゴシック" panose="020B0600070205080204" pitchFamily="34" charset="-128"/>
              </a:rPr>
              <a:t>l’essai </a:t>
            </a:r>
            <a:r>
              <a:rPr lang="ru-RU" altLang="ru-RU" dirty="0" smtClean="0">
                <a:ea typeface="ＭＳ Ｐゴシック" panose="020B0600070205080204" pitchFamily="34" charset="-128"/>
              </a:rPr>
              <a:t>se poursuit </a:t>
            </a:r>
            <a:r>
              <a:rPr lang="ru-RU" altLang="ru-RU" smtClean="0">
                <a:ea typeface="ＭＳ Ｐゴシック" panose="020B0600070205080204" pitchFamily="34" charset="-128"/>
              </a:rPr>
              <a:t>tel qu’il </a:t>
            </a:r>
            <a:r>
              <a:rPr lang="ru-RU" altLang="ru-RU" dirty="0" smtClean="0">
                <a:ea typeface="ＭＳ Ｐゴシック" panose="020B0600070205080204" pitchFamily="34" charset="-128"/>
              </a:rPr>
              <a:t>a été prévu. Si la PC se situe dans la « zone prometteuse </a:t>
            </a:r>
            <a:r>
              <a:rPr lang="ru-RU" altLang="ru-RU" smtClean="0">
                <a:ea typeface="ＭＳ Ｐゴシック" panose="020B0600070205080204" pitchFamily="34" charset="-128"/>
              </a:rPr>
              <a:t>», c’est-à-dire </a:t>
            </a:r>
            <a:r>
              <a:rPr lang="ru-RU" altLang="ru-RU" dirty="0" smtClean="0">
                <a:ea typeface="ＭＳ Ｐゴシック" panose="020B0600070205080204" pitchFamily="34" charset="-128"/>
              </a:rPr>
              <a:t>ni faible, ni élevée, la taille </a:t>
            </a:r>
            <a:r>
              <a:rPr lang="ru-RU" altLang="ru-RU" smtClean="0">
                <a:ea typeface="ＭＳ Ｐゴシック" panose="020B0600070205080204" pitchFamily="34" charset="-128"/>
              </a:rPr>
              <a:t>de l’échantillon </a:t>
            </a:r>
            <a:r>
              <a:rPr lang="ru-RU" altLang="ru-RU" dirty="0" smtClean="0">
                <a:ea typeface="ＭＳ Ｐゴシック" panose="020B0600070205080204" pitchFamily="34" charset="-128"/>
              </a:rPr>
              <a:t>est alors augmentée. </a:t>
            </a:r>
            <a:endParaRPr lang="en-GB" altLang="en-US" dirty="0" smtClean="0">
              <a:ea typeface="ＭＳ Ｐゴシック" panose="020B0600070205080204" pitchFamily="34" charset="-128"/>
            </a:endParaRPr>
          </a:p>
          <a:p>
            <a:r>
              <a:rPr lang="ru-RU" altLang="ru-RU" dirty="0" smtClean="0">
                <a:ea typeface="ＭＳ Ｐゴシック" panose="020B0600070205080204" pitchFamily="34" charset="-128"/>
              </a:rPr>
              <a:t>Cette méthodologie est en </a:t>
            </a:r>
            <a:r>
              <a:rPr lang="ru-RU" altLang="ru-RU" smtClean="0">
                <a:ea typeface="ＭＳ Ｐゴシック" panose="020B0600070205080204" pitchFamily="34" charset="-128"/>
              </a:rPr>
              <a:t>réalité l’inverse </a:t>
            </a:r>
            <a:r>
              <a:rPr lang="ru-RU" altLang="ru-RU" dirty="0" smtClean="0">
                <a:ea typeface="ＭＳ Ｐゴシック" panose="020B0600070205080204" pitchFamily="34" charset="-128"/>
              </a:rPr>
              <a:t>de la méthodologie séquentielle par groupes classique </a:t>
            </a:r>
            <a:r>
              <a:rPr lang="ru-RU" altLang="ru-RU" smtClean="0">
                <a:ea typeface="ＭＳ Ｐゴシック" panose="020B0600070205080204" pitchFamily="34" charset="-128"/>
              </a:rPr>
              <a:t>: l’essai </a:t>
            </a:r>
            <a:r>
              <a:rPr lang="ru-RU" altLang="ru-RU" dirty="0" smtClean="0">
                <a:ea typeface="ＭＳ Ｐゴシック" panose="020B0600070205080204" pitchFamily="34" charset="-128"/>
              </a:rPr>
              <a:t>est initialement conçu avec optimisme et si les données ne semblent pas confirmer votre optimisme, vous avez toujours la </a:t>
            </a:r>
            <a:r>
              <a:rPr lang="ru-RU" altLang="ru-RU" smtClean="0">
                <a:ea typeface="ＭＳ Ｐゴシック" panose="020B0600070205080204" pitchFamily="34" charset="-128"/>
              </a:rPr>
              <a:t>possibilité d’augmenter </a:t>
            </a:r>
            <a:r>
              <a:rPr lang="ru-RU" altLang="ru-RU" dirty="0" smtClean="0">
                <a:ea typeface="ＭＳ Ｐゴシック" panose="020B0600070205080204" pitchFamily="34" charset="-128"/>
              </a:rPr>
              <a:t>la taille </a:t>
            </a:r>
            <a:r>
              <a:rPr lang="ru-RU" altLang="ru-RU" smtClean="0">
                <a:ea typeface="ＭＳ Ｐゴシック" panose="020B0600070205080204" pitchFamily="34" charset="-128"/>
              </a:rPr>
              <a:t>de l’échantillon </a:t>
            </a:r>
            <a:r>
              <a:rPr lang="ru-RU" altLang="ru-RU" dirty="0" smtClean="0">
                <a:ea typeface="ＭＳ Ｐゴシック" panose="020B0600070205080204" pitchFamily="34" charset="-128"/>
              </a:rPr>
              <a:t>pour obtenir un effet plus pessimiste.</a:t>
            </a:r>
          </a:p>
        </p:txBody>
      </p:sp>
      <p:sp>
        <p:nvSpPr>
          <p:cNvPr id="5" name="Slide Number Placeholder 3"/>
          <p:cNvSpPr txBox="1">
            <a:spLocks/>
          </p:cNvSpPr>
          <p:nvPr/>
        </p:nvSpPr>
        <p:spPr>
          <a:xfrm>
            <a:off x="3884613" y="8685213"/>
            <a:ext cx="2971800" cy="458787"/>
          </a:xfrm>
          <a:prstGeom prst="rect">
            <a:avLst/>
          </a:prstGeom>
        </p:spPr>
        <p:txBody>
          <a:bodyPr vert="horz" lIns="91440" tIns="45720" rIns="91440" bIns="45720" rtlCol="0" anchor="b"/>
          <a:lstStyle/>
          <a:p>
            <a:pPr marL="0" marR="0" lvl="0" indent="0" algn="r" defTabSz="914400" rtl="0" eaLnBrk="1" fontAlgn="auto" latinLnBrk="0" hangingPunct="1">
              <a:lnSpc>
                <a:spcPct val="100000"/>
              </a:lnSpc>
              <a:spcBef>
                <a:spcPts val="0"/>
              </a:spcBef>
              <a:spcAft>
                <a:spcPts val="0"/>
              </a:spcAft>
              <a:buClrTx/>
              <a:buSzTx/>
              <a:buFontTx/>
              <a:buNone/>
              <a:tabLst/>
              <a:defRPr/>
            </a:pPr>
            <a:fld id="{D2B876F7-1113-4945-A7A3-BFAADAE1FF00}" type="slidenum">
              <a:rPr kumimoji="0" lang="en-GB" sz="12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32217054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ru-RU" altLang="ru-RU" b="1" smtClean="0">
                <a:ea typeface="ＭＳ Ｐゴシック" panose="020B0600070205080204" pitchFamily="34" charset="-128"/>
              </a:rPr>
              <a:t>Inconvénients d’une </a:t>
            </a:r>
            <a:r>
              <a:rPr lang="ru-RU" altLang="ru-RU" b="1" dirty="0" smtClean="0">
                <a:ea typeface="ＭＳ Ｐゴシック" panose="020B0600070205080204" pitchFamily="34" charset="-128"/>
              </a:rPr>
              <a:t>méthodologie adaptative avec réestimation de la taille </a:t>
            </a:r>
            <a:r>
              <a:rPr lang="ru-RU" altLang="ru-RU" b="1" smtClean="0">
                <a:ea typeface="ＭＳ Ｐゴシック" panose="020B0600070205080204" pitchFamily="34" charset="-128"/>
              </a:rPr>
              <a:t>de l’échantillon</a:t>
            </a:r>
            <a:r>
              <a:rPr lang="ru-RU" altLang="ru-RU" b="1" dirty="0" smtClean="0">
                <a:ea typeface="ＭＳ Ｐゴシック" panose="020B0600070205080204" pitchFamily="34" charset="-128"/>
              </a:rPr>
              <a:t> :</a:t>
            </a:r>
            <a:endParaRPr lang="en-GB" altLang="en-US" dirty="0" smtClean="0">
              <a:ea typeface="ＭＳ Ｐゴシック" panose="020B0600070205080204" pitchFamily="34" charset="-128"/>
            </a:endParaRPr>
          </a:p>
          <a:p>
            <a:r>
              <a:rPr lang="ru-RU" altLang="ru-RU" dirty="0" smtClean="0">
                <a:ea typeface="ＭＳ Ｐゴシック" panose="020B0600070205080204" pitchFamily="34" charset="-128"/>
              </a:rPr>
              <a:t>Peut augmenter le risque </a:t>
            </a:r>
            <a:r>
              <a:rPr lang="ru-RU" altLang="ru-RU" smtClean="0">
                <a:ea typeface="ＭＳ Ｐゴシック" panose="020B0600070205080204" pitchFamily="34" charset="-128"/>
              </a:rPr>
              <a:t>que l’essai </a:t>
            </a:r>
            <a:r>
              <a:rPr lang="ru-RU" altLang="ru-RU" dirty="0" smtClean="0">
                <a:ea typeface="ＭＳ Ｐゴシック" panose="020B0600070205080204" pitchFamily="34" charset="-128"/>
              </a:rPr>
              <a:t>soit négatif ou </a:t>
            </a:r>
            <a:r>
              <a:rPr lang="ru-RU" altLang="ru-RU" smtClean="0">
                <a:ea typeface="ＭＳ Ｐゴシック" panose="020B0600070205080204" pitchFamily="34" charset="-128"/>
              </a:rPr>
              <a:t>que l’effet </a:t>
            </a:r>
            <a:r>
              <a:rPr lang="ru-RU" altLang="ru-RU" dirty="0" smtClean="0">
                <a:ea typeface="ＭＳ Ｐゴシック" panose="020B0600070205080204" pitchFamily="34" charset="-128"/>
              </a:rPr>
              <a:t>soit statistiquement significatif mais cliniquement non significatif.</a:t>
            </a:r>
            <a:endParaRPr lang="en-GB" altLang="en-US" dirty="0" smtClean="0">
              <a:ea typeface="ＭＳ Ｐゴシック" panose="020B0600070205080204" pitchFamily="34" charset="-128"/>
            </a:endParaRPr>
          </a:p>
          <a:p>
            <a:r>
              <a:rPr lang="ru-RU" altLang="ru-RU" dirty="0" smtClean="0">
                <a:ea typeface="ＭＳ Ｐゴシック" panose="020B0600070205080204" pitchFamily="34" charset="-128"/>
              </a:rPr>
              <a:t>Basée sur des résultats intermédiaires non aveugles - par conséquent,</a:t>
            </a:r>
            <a:r>
              <a:rPr lang="ru-RU" altLang="ru-RU" baseline="0" dirty="0" smtClean="0">
                <a:ea typeface="ＭＳ Ｐゴシック" panose="020B0600070205080204" pitchFamily="34" charset="-128"/>
              </a:rPr>
              <a:t> </a:t>
            </a:r>
            <a:r>
              <a:rPr lang="ru-RU" altLang="ru-RU" dirty="0" smtClean="0">
                <a:ea typeface="ＭＳ Ｐゴシック" panose="020B0600070205080204" pitchFamily="34" charset="-128"/>
              </a:rPr>
              <a:t>possibilité de biais.</a:t>
            </a:r>
            <a:endParaRPr lang="en-GB" altLang="en-US" dirty="0" smtClean="0">
              <a:ea typeface="ＭＳ Ｐゴシック" panose="020B0600070205080204" pitchFamily="34" charset="-128"/>
            </a:endParaRPr>
          </a:p>
          <a:p>
            <a:r>
              <a:rPr lang="ru-RU" altLang="ru-RU" dirty="0" smtClean="0">
                <a:ea typeface="ＭＳ Ｐゴシック" panose="020B0600070205080204" pitchFamily="34" charset="-128"/>
              </a:rPr>
              <a:t>La décision de réévaluer la taille </a:t>
            </a:r>
            <a:r>
              <a:rPr lang="ru-RU" altLang="ru-RU" smtClean="0">
                <a:ea typeface="ＭＳ Ｐゴシック" panose="020B0600070205080204" pitchFamily="34" charset="-128"/>
              </a:rPr>
              <a:t>de l’échantillon </a:t>
            </a:r>
            <a:r>
              <a:rPr lang="ru-RU" altLang="ru-RU" dirty="0" smtClean="0">
                <a:ea typeface="ＭＳ Ｐゴシック" panose="020B0600070205080204" pitchFamily="34" charset="-128"/>
              </a:rPr>
              <a:t>peut conduire à une deuxième supposition. Par exemple, le médicament peut sembler moins efficace que prévu, ce qui peut influencer négativement les investigateurs concernant le traitement et affecter les taux réels.</a:t>
            </a:r>
            <a:endParaRPr lang="en-GB" altLang="en-US" dirty="0" smtClean="0">
              <a:ea typeface="ＭＳ Ｐゴシック" panose="020B0600070205080204" pitchFamily="34" charset="-128"/>
            </a:endParaRPr>
          </a:p>
          <a:p>
            <a:r>
              <a:rPr lang="ru-RU" altLang="ru-RU" dirty="0" smtClean="0">
                <a:ea typeface="ＭＳ Ｐゴシック" panose="020B0600070205080204" pitchFamily="34" charset="-128"/>
              </a:rPr>
              <a:t>Il est essentiel de </a:t>
            </a:r>
            <a:r>
              <a:rPr lang="ru-RU" altLang="ru-RU" smtClean="0">
                <a:ea typeface="ＭＳ Ｐゴシック" panose="020B0600070205080204" pitchFamily="34" charset="-128"/>
              </a:rPr>
              <a:t>préserver l’intégrité d’une </a:t>
            </a:r>
            <a:r>
              <a:rPr lang="ru-RU" altLang="ru-RU" dirty="0" smtClean="0">
                <a:ea typeface="ＭＳ Ｐゴシック" panose="020B0600070205080204" pitchFamily="34" charset="-128"/>
              </a:rPr>
              <a:t>étude. Par conséquent, pour éviter ce type de biais opérationnel, il </a:t>
            </a:r>
            <a:r>
              <a:rPr lang="ru-RU" altLang="ru-RU" smtClean="0">
                <a:ea typeface="ＭＳ Ｐゴシック" panose="020B0600070205080204" pitchFamily="34" charset="-128"/>
              </a:rPr>
              <a:t>peut s’avérer </a:t>
            </a:r>
            <a:r>
              <a:rPr lang="ru-RU" altLang="ru-RU" dirty="0" smtClean="0">
                <a:ea typeface="ＭＳ Ｐゴシック" panose="020B0600070205080204" pitchFamily="34" charset="-128"/>
              </a:rPr>
              <a:t>nécessaire de mettre en place une logistique complexe. Par exemple, des mécanismes extrêmement prudents pour un comité de données indépendant. Tout risque de rétrocalcul des résultats intermédiaires doit être écarté.</a:t>
            </a:r>
            <a:endParaRPr lang="en-GB" altLang="en-US" dirty="0" smtClean="0">
              <a:ea typeface="ＭＳ Ｐゴシック" panose="020B0600070205080204" pitchFamily="34" charset="-128"/>
            </a:endParaRPr>
          </a:p>
        </p:txBody>
      </p:sp>
      <p:sp>
        <p:nvSpPr>
          <p:cNvPr id="5" name="Slide Number Placeholder 3"/>
          <p:cNvSpPr txBox="1">
            <a:spLocks/>
          </p:cNvSpPr>
          <p:nvPr/>
        </p:nvSpPr>
        <p:spPr>
          <a:xfrm>
            <a:off x="3884613" y="8685213"/>
            <a:ext cx="2971800" cy="458787"/>
          </a:xfrm>
          <a:prstGeom prst="rect">
            <a:avLst/>
          </a:prstGeom>
        </p:spPr>
        <p:txBody>
          <a:bodyPr vert="horz" lIns="91440" tIns="45720" rIns="91440" bIns="45720" rtlCol="0" anchor="b"/>
          <a:lstStyle/>
          <a:p>
            <a:pPr marL="0" marR="0" lvl="0" indent="0" algn="r" defTabSz="914400" rtl="0" eaLnBrk="1" fontAlgn="auto" latinLnBrk="0" hangingPunct="1">
              <a:lnSpc>
                <a:spcPct val="100000"/>
              </a:lnSpc>
              <a:spcBef>
                <a:spcPts val="0"/>
              </a:spcBef>
              <a:spcAft>
                <a:spcPts val="0"/>
              </a:spcAft>
              <a:buClrTx/>
              <a:buSzTx/>
              <a:buFontTx/>
              <a:buNone/>
              <a:tabLst/>
              <a:defRPr/>
            </a:pPr>
            <a:fld id="{D2B876F7-1113-4945-A7A3-BFAADAE1FF00}" type="slidenum">
              <a:rPr kumimoji="0" lang="en-GB" sz="12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6756507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ru-RU" altLang="ru-RU" dirty="0" smtClean="0">
                <a:ea typeface="ＭＳ Ｐゴシック" panose="020B0600070205080204" pitchFamily="34" charset="-128"/>
              </a:rPr>
              <a:t>Cet exemple décrit une méthodologie de randomisation adaptative, dans laquelle les patients sont hiérarchiquement randomisés </a:t>
            </a:r>
            <a:r>
              <a:rPr lang="ru-RU" altLang="ru-RU" smtClean="0">
                <a:ea typeface="ＭＳ Ｐゴシック" panose="020B0600070205080204" pitchFamily="34" charset="-128"/>
              </a:rPr>
              <a:t>dans l’un </a:t>
            </a:r>
            <a:r>
              <a:rPr lang="ru-RU" altLang="ru-RU" dirty="0" smtClean="0">
                <a:ea typeface="ＭＳ Ｐゴシック" panose="020B0600070205080204" pitchFamily="34" charset="-128"/>
              </a:rPr>
              <a:t>des quatre bras de traitement, en fonction du profil du biomarqueur</a:t>
            </a:r>
            <a:r>
              <a:rPr lang="ru-RU" altLang="ru-RU" smtClean="0">
                <a:ea typeface="ＭＳ Ｐゴシック" panose="020B0600070205080204" pitchFamily="34" charset="-128"/>
              </a:rPr>
              <a:t>. L’essai </a:t>
            </a:r>
            <a:r>
              <a:rPr lang="ru-RU" altLang="ru-RU" dirty="0" smtClean="0">
                <a:ea typeface="ＭＳ Ｐゴシック" panose="020B0600070205080204" pitchFamily="34" charset="-128"/>
              </a:rPr>
              <a:t>débute avec un ensemble de probabilités de randomisation initiales, qui sont ensuite réévaluées en fonction des résultats observés à huit semaines. Avec cette méthodologie, le patient a plus de chances de recevoir le traitement le plus efficace pour lui.</a:t>
            </a:r>
          </a:p>
          <a:p>
            <a:endParaRPr lang="de-CH" altLang="en-US" dirty="0" smtClean="0">
              <a:ea typeface="ＭＳ Ｐゴシック" panose="020B0600070205080204" pitchFamily="34" charset="-128"/>
            </a:endParaRPr>
          </a:p>
          <a:p>
            <a:r>
              <a:rPr lang="ru-RU" altLang="ru-RU" dirty="0" smtClean="0">
                <a:ea typeface="ＭＳ Ｐゴシック" panose="020B0600070205080204" pitchFamily="34" charset="-128"/>
              </a:rPr>
              <a:t>Les </a:t>
            </a:r>
            <a:r>
              <a:rPr lang="ru-RU" altLang="ru-RU" smtClean="0">
                <a:ea typeface="ＭＳ Ｐゴシック" panose="020B0600070205080204" pitchFamily="34" charset="-128"/>
              </a:rPr>
              <a:t>modèles d’urnes </a:t>
            </a:r>
            <a:r>
              <a:rPr lang="ru-RU" altLang="ru-RU" dirty="0" smtClean="0">
                <a:ea typeface="ＭＳ Ｐゴシック" panose="020B0600070205080204" pitchFamily="34" charset="-128"/>
              </a:rPr>
              <a:t>constituent des approches de randomisation adaptative. Voici un exercice qui permet de comprendre ce type de schéma. </a:t>
            </a:r>
            <a:r>
              <a:rPr lang="ru-RU" altLang="ru-RU" smtClean="0">
                <a:ea typeface="ＭＳ Ｐゴシック" panose="020B0600070205080204" pitchFamily="34" charset="-128"/>
              </a:rPr>
              <a:t>Supposons qu’une </a:t>
            </a:r>
            <a:r>
              <a:rPr lang="ru-RU" altLang="ru-RU" dirty="0" smtClean="0">
                <a:ea typeface="ＭＳ Ｐゴシック" panose="020B0600070205080204" pitchFamily="34" charset="-128"/>
              </a:rPr>
              <a:t>urne contienne une balle « A » et une balle « B » et </a:t>
            </a:r>
            <a:r>
              <a:rPr lang="ru-RU" altLang="ru-RU" smtClean="0">
                <a:ea typeface="ＭＳ Ｐゴシック" panose="020B0600070205080204" pitchFamily="34" charset="-128"/>
              </a:rPr>
              <a:t>que l’objectif de l’étude </a:t>
            </a:r>
            <a:r>
              <a:rPr lang="ru-RU" altLang="ru-RU" dirty="0" smtClean="0">
                <a:ea typeface="ＭＳ Ｐゴシック" panose="020B0600070205080204" pitchFamily="34" charset="-128"/>
              </a:rPr>
              <a:t>soit que le nombre de patients affectés aux traitements A et B soit le même. Supposons </a:t>
            </a:r>
            <a:r>
              <a:rPr lang="ru-RU" altLang="ru-RU" smtClean="0">
                <a:ea typeface="ＭＳ Ｐゴシック" panose="020B0600070205080204" pitchFamily="34" charset="-128"/>
              </a:rPr>
              <a:t>maintenant qu’une </a:t>
            </a:r>
            <a:r>
              <a:rPr lang="ru-RU" altLang="ru-RU" dirty="0" smtClean="0">
                <a:ea typeface="ＭＳ Ｐゴシック" panose="020B0600070205080204" pitchFamily="34" charset="-128"/>
              </a:rPr>
              <a:t>balle « A » soit retirée </a:t>
            </a:r>
            <a:r>
              <a:rPr lang="ru-RU" altLang="ru-RU" smtClean="0">
                <a:ea typeface="ＭＳ Ｐゴシック" panose="020B0600070205080204" pitchFamily="34" charset="-128"/>
              </a:rPr>
              <a:t>de l’urne </a:t>
            </a:r>
            <a:r>
              <a:rPr lang="ru-RU" altLang="ru-RU" dirty="0" smtClean="0">
                <a:ea typeface="ＭＳ Ｐゴシック" panose="020B0600070205080204" pitchFamily="34" charset="-128"/>
              </a:rPr>
              <a:t>au hasard, de telle sorte que le premier patient se voit attribuer le traitement A. Puis, cette même balle « A » et une autre balle « B » sont placées </a:t>
            </a:r>
            <a:r>
              <a:rPr lang="ru-RU" altLang="ru-RU" smtClean="0">
                <a:ea typeface="ＭＳ Ｐゴシック" panose="020B0600070205080204" pitchFamily="34" charset="-128"/>
              </a:rPr>
              <a:t>dans l’urne</a:t>
            </a:r>
            <a:r>
              <a:rPr lang="ru-RU" altLang="ru-RU" dirty="0" smtClean="0">
                <a:ea typeface="ＭＳ Ｐゴシック" panose="020B0600070205080204" pitchFamily="34" charset="-128"/>
              </a:rPr>
              <a:t>. Le deuxième patient a alors 1/3 de chances de recevoir le traitement A et 2/3 de recevoir le traitement B. Ainsi, avec n</a:t>
            </a:r>
            <a:r>
              <a:rPr lang="ru-RU" altLang="ru-RU" baseline="-25000" dirty="0" err="1" smtClean="0">
                <a:ea typeface="ＭＳ Ｐゴシック" panose="020B0600070205080204" pitchFamily="34" charset="-128"/>
              </a:rPr>
              <a:t>A</a:t>
            </a:r>
            <a:r>
              <a:rPr lang="ru-RU" altLang="ru-RU" dirty="0" err="1" smtClean="0">
                <a:ea typeface="ＭＳ Ｐゴシック" panose="020B0600070205080204" pitchFamily="34" charset="-128"/>
              </a:rPr>
              <a:t>balles « A » et n</a:t>
            </a:r>
            <a:r>
              <a:rPr lang="ru-RU" altLang="ru-RU" baseline="-25000" dirty="0" err="1" smtClean="0">
                <a:ea typeface="ＭＳ Ｐゴシック" panose="020B0600070205080204" pitchFamily="34" charset="-128"/>
              </a:rPr>
              <a:t>B</a:t>
            </a:r>
            <a:r>
              <a:rPr lang="ru-RU" altLang="ru-RU" dirty="0" err="1" smtClean="0">
                <a:ea typeface="ＭＳ Ｐゴシック" panose="020B0600070205080204" pitchFamily="34" charset="-128"/>
              </a:rPr>
              <a:t>balles « B » </a:t>
            </a:r>
            <a:r>
              <a:rPr lang="ru-RU" altLang="ru-RU" err="1" smtClean="0">
                <a:ea typeface="ＭＳ Ｐゴシック" panose="020B0600070205080204" pitchFamily="34" charset="-128"/>
              </a:rPr>
              <a:t>dans </a:t>
            </a:r>
            <a:r>
              <a:rPr lang="ru-RU" altLang="ru-RU" smtClean="0">
                <a:ea typeface="ＭＳ Ｐゴシック" panose="020B0600070205080204" pitchFamily="34" charset="-128"/>
              </a:rPr>
              <a:t>l’urne</a:t>
            </a:r>
            <a:r>
              <a:rPr lang="ru-RU" altLang="ru-RU" dirty="0" err="1" smtClean="0">
                <a:ea typeface="ＭＳ Ｐゴシック" panose="020B0600070205080204" pitchFamily="34" charset="-128"/>
              </a:rPr>
              <a:t>, la </a:t>
            </a:r>
            <a:r>
              <a:rPr lang="ru-RU" altLang="ru-RU" err="1" smtClean="0">
                <a:ea typeface="ＭＳ Ｐゴシック" panose="020B0600070205080204" pitchFamily="34" charset="-128"/>
              </a:rPr>
              <a:t>probabilité </a:t>
            </a:r>
            <a:r>
              <a:rPr lang="ru-RU" altLang="ru-RU" smtClean="0">
                <a:ea typeface="ＭＳ Ｐゴシック" panose="020B0600070205080204" pitchFamily="34" charset="-128"/>
              </a:rPr>
              <a:t>d’être </a:t>
            </a:r>
            <a:r>
              <a:rPr lang="ru-RU" altLang="ru-RU" dirty="0" err="1" smtClean="0">
                <a:ea typeface="ＭＳ Ｐゴシック" panose="020B0600070205080204" pitchFamily="34" charset="-128"/>
              </a:rPr>
              <a:t>affecté au traitement A est toujours n</a:t>
            </a:r>
            <a:r>
              <a:rPr lang="ru-RU" altLang="ru-RU" baseline="-25000" dirty="0" err="1" smtClean="0">
                <a:ea typeface="ＭＳ Ｐゴシック" panose="020B0600070205080204" pitchFamily="34" charset="-128"/>
              </a:rPr>
              <a:t>A</a:t>
            </a:r>
            <a:r>
              <a:rPr lang="ru-RU" altLang="ru-RU" dirty="0" smtClean="0">
                <a:ea typeface="ＭＳ Ｐゴシック" panose="020B0600070205080204" pitchFamily="34" charset="-128"/>
              </a:rPr>
              <a:t>/(n</a:t>
            </a:r>
            <a:r>
              <a:rPr lang="ru-RU" altLang="ru-RU" baseline="-25000" dirty="0" err="1" smtClean="0">
                <a:ea typeface="ＭＳ Ｐゴシック" panose="020B0600070205080204" pitchFamily="34" charset="-128"/>
              </a:rPr>
              <a:t>A</a:t>
            </a:r>
            <a:r>
              <a:rPr lang="ru-RU" altLang="ru-RU" dirty="0" smtClean="0">
                <a:ea typeface="ＭＳ Ｐゴシック" panose="020B0600070205080204" pitchFamily="34" charset="-128"/>
              </a:rPr>
              <a:t>+ n</a:t>
            </a:r>
            <a:r>
              <a:rPr lang="ru-RU" altLang="ru-RU" baseline="-25000" dirty="0" err="1" smtClean="0">
                <a:ea typeface="ＭＳ Ｐゴシック" panose="020B0600070205080204" pitchFamily="34" charset="-128"/>
              </a:rPr>
              <a:t>B</a:t>
            </a:r>
            <a:r>
              <a:rPr lang="ru-RU" altLang="ru-RU" dirty="0" smtClean="0">
                <a:ea typeface="ＭＳ Ｐゴシック" panose="020B0600070205080204" pitchFamily="34" charset="-128"/>
              </a:rPr>
              <a:t>). Le schéma change en fonction des traitements déjà attribués aux patients.</a:t>
            </a:r>
          </a:p>
          <a:p>
            <a:r>
              <a:rPr lang="ru-RU" altLang="ru-RU" dirty="0" smtClean="0">
                <a:ea typeface="ＭＳ Ｐゴシック" panose="020B0600070205080204" pitchFamily="34" charset="-128"/>
              </a:rPr>
              <a:t>Ce type de </a:t>
            </a:r>
            <a:r>
              <a:rPr lang="ru-RU" altLang="ru-RU" smtClean="0">
                <a:ea typeface="ＭＳ Ｐゴシック" panose="020B0600070205080204" pitchFamily="34" charset="-128"/>
              </a:rPr>
              <a:t>modèle d’urne </a:t>
            </a:r>
            <a:r>
              <a:rPr lang="ru-RU" altLang="ru-RU" dirty="0" smtClean="0">
                <a:ea typeface="ＭＳ Ｐゴシック" panose="020B0600070205080204" pitchFamily="34" charset="-128"/>
              </a:rPr>
              <a:t>pour la randomisation adaptative permet un contrôle strict </a:t>
            </a:r>
            <a:r>
              <a:rPr lang="ru-RU" altLang="ru-RU" smtClean="0">
                <a:ea typeface="ＭＳ Ｐゴシック" panose="020B0600070205080204" pitchFamily="34" charset="-128"/>
              </a:rPr>
              <a:t>de l’équilibre </a:t>
            </a:r>
            <a:r>
              <a:rPr lang="ru-RU" altLang="ru-RU" dirty="0" smtClean="0">
                <a:ea typeface="ＭＳ Ｐゴシック" panose="020B0600070205080204" pitchFamily="34" charset="-128"/>
              </a:rPr>
              <a:t>dans la phase </a:t>
            </a:r>
            <a:r>
              <a:rPr lang="ru-RU" altLang="ru-RU" smtClean="0">
                <a:ea typeface="ＭＳ Ｐゴシック" panose="020B0600070205080204" pitchFamily="34" charset="-128"/>
              </a:rPr>
              <a:t>précoce d’un </a:t>
            </a:r>
            <a:r>
              <a:rPr lang="ru-RU" altLang="ru-RU" dirty="0" smtClean="0">
                <a:ea typeface="ＭＳ Ｐゴシック" panose="020B0600070205080204" pitchFamily="34" charset="-128"/>
              </a:rPr>
              <a:t>essai. Lorsque n</a:t>
            </a:r>
            <a:r>
              <a:rPr lang="ru-RU" altLang="ru-RU" baseline="-25000" dirty="0" err="1" smtClean="0">
                <a:ea typeface="ＭＳ Ｐゴシック" panose="020B0600070205080204" pitchFamily="34" charset="-128"/>
              </a:rPr>
              <a:t>A</a:t>
            </a:r>
            <a:r>
              <a:rPr lang="ru-RU" altLang="ru-RU" dirty="0" smtClean="0">
                <a:ea typeface="ＭＳ Ｐゴシック" panose="020B0600070205080204" pitchFamily="34" charset="-128"/>
              </a:rPr>
              <a:t> et n</a:t>
            </a:r>
            <a:r>
              <a:rPr lang="ru-RU" altLang="ru-RU" baseline="-25000" dirty="0" err="1" smtClean="0">
                <a:ea typeface="ＭＳ Ｐゴシック" panose="020B0600070205080204" pitchFamily="34" charset="-128"/>
              </a:rPr>
              <a:t>B</a:t>
            </a:r>
            <a:r>
              <a:rPr lang="ru-RU" altLang="ru-RU" dirty="0" smtClean="0">
                <a:ea typeface="ＭＳ Ｐゴシック" panose="020B0600070205080204" pitchFamily="34" charset="-128"/>
              </a:rPr>
              <a:t> augmentent, le schéma a tendance à se </a:t>
            </a:r>
            <a:r>
              <a:rPr lang="ru-RU" altLang="ru-RU" smtClean="0">
                <a:ea typeface="ＭＳ Ｐゴシック" panose="020B0600070205080204" pitchFamily="34" charset="-128"/>
              </a:rPr>
              <a:t>rapprocher d’une </a:t>
            </a:r>
            <a:r>
              <a:rPr lang="ru-RU" altLang="ru-RU" dirty="0" smtClean="0">
                <a:ea typeface="ＭＳ Ｐゴシック" panose="020B0600070205080204" pitchFamily="34" charset="-128"/>
              </a:rPr>
              <a:t>randomisation classique et une telle approche présente des avantages lorsque la taille </a:t>
            </a:r>
            <a:r>
              <a:rPr lang="ru-RU" altLang="ru-RU" smtClean="0">
                <a:ea typeface="ＭＳ Ｐゴシック" panose="020B0600070205080204" pitchFamily="34" charset="-128"/>
              </a:rPr>
              <a:t>de l’échantillon </a:t>
            </a:r>
            <a:r>
              <a:rPr lang="ru-RU" altLang="ru-RU" dirty="0" smtClean="0">
                <a:ea typeface="ＭＳ Ｐゴシック" panose="020B0600070205080204" pitchFamily="34" charset="-128"/>
              </a:rPr>
              <a:t>cible </a:t>
            </a:r>
            <a:r>
              <a:rPr lang="ru-RU" altLang="ru-RU" smtClean="0">
                <a:ea typeface="ＭＳ Ｐゴシック" panose="020B0600070205080204" pitchFamily="34" charset="-128"/>
              </a:rPr>
              <a:t>de l’essai </a:t>
            </a:r>
            <a:r>
              <a:rPr lang="ru-RU" altLang="ru-RU" dirty="0" smtClean="0">
                <a:ea typeface="ＭＳ Ｐゴシック" panose="020B0600070205080204" pitchFamily="34" charset="-128"/>
              </a:rPr>
              <a:t>est petite.</a:t>
            </a:r>
          </a:p>
        </p:txBody>
      </p:sp>
      <p:sp>
        <p:nvSpPr>
          <p:cNvPr id="5" name="Slide Number Placeholder 3"/>
          <p:cNvSpPr txBox="1">
            <a:spLocks/>
          </p:cNvSpPr>
          <p:nvPr/>
        </p:nvSpPr>
        <p:spPr>
          <a:xfrm>
            <a:off x="3884613" y="8685213"/>
            <a:ext cx="2971800" cy="458787"/>
          </a:xfrm>
          <a:prstGeom prst="rect">
            <a:avLst/>
          </a:prstGeom>
        </p:spPr>
        <p:txBody>
          <a:bodyPr vert="horz" lIns="91440" tIns="45720" rIns="91440" bIns="45720" rtlCol="0" anchor="b"/>
          <a:lstStyle/>
          <a:p>
            <a:pPr marL="0" marR="0" lvl="0" indent="0" algn="r" defTabSz="914400" rtl="0" eaLnBrk="1" fontAlgn="auto" latinLnBrk="0" hangingPunct="1">
              <a:lnSpc>
                <a:spcPct val="100000"/>
              </a:lnSpc>
              <a:spcBef>
                <a:spcPts val="0"/>
              </a:spcBef>
              <a:spcAft>
                <a:spcPts val="0"/>
              </a:spcAft>
              <a:buClrTx/>
              <a:buSzTx/>
              <a:buFontTx/>
              <a:buNone/>
              <a:tabLst/>
              <a:defRPr/>
            </a:pPr>
            <a:fld id="{D2B876F7-1113-4945-A7A3-BFAADAE1FF00}" type="slidenum">
              <a:rPr kumimoji="0" lang="en-GB" sz="12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18314209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ru-RU" altLang="ru-RU" dirty="0" smtClean="0">
                <a:ea typeface="ＭＳ Ｐゴシック" panose="020B0600070205080204" pitchFamily="34" charset="-128"/>
              </a:rPr>
              <a:t>Plusieurs conditions doivent être réunies</a:t>
            </a:r>
            <a:r>
              <a:rPr lang="ru-RU" altLang="ru-RU" baseline="0" dirty="0" smtClean="0">
                <a:ea typeface="ＭＳ Ｐゴシック" panose="020B0600070205080204" pitchFamily="34" charset="-128"/>
              </a:rPr>
              <a:t> </a:t>
            </a:r>
            <a:r>
              <a:rPr lang="ru-RU" altLang="ru-RU" baseline="0" smtClean="0">
                <a:ea typeface="ＭＳ Ｐゴシック" panose="020B0600070205080204" pitchFamily="34" charset="-128"/>
              </a:rPr>
              <a:t>avant d’être </a:t>
            </a:r>
            <a:r>
              <a:rPr lang="ru-RU" altLang="ru-RU" baseline="0" dirty="0" smtClean="0">
                <a:ea typeface="ＭＳ Ｐゴシック" panose="020B0600070205080204" pitchFamily="34" charset="-128"/>
              </a:rPr>
              <a:t>en </a:t>
            </a:r>
            <a:r>
              <a:rPr lang="ru-RU" altLang="ru-RU" baseline="0" smtClean="0">
                <a:ea typeface="ＭＳ Ｐゴシック" panose="020B0600070205080204" pitchFamily="34" charset="-128"/>
              </a:rPr>
              <a:t>mesure </a:t>
            </a:r>
            <a:r>
              <a:rPr lang="ru-RU" altLang="ru-RU" smtClean="0">
                <a:ea typeface="ＭＳ Ｐゴシック" panose="020B0600070205080204" pitchFamily="34" charset="-128"/>
              </a:rPr>
              <a:t>d’utiliser </a:t>
            </a:r>
            <a:r>
              <a:rPr lang="ru-RU" altLang="ru-RU" dirty="0" smtClean="0">
                <a:ea typeface="ＭＳ Ｐゴシック" panose="020B0600070205080204" pitchFamily="34" charset="-128"/>
              </a:rPr>
              <a:t>une randomisation adaptative :</a:t>
            </a:r>
          </a:p>
          <a:p>
            <a:r>
              <a:rPr lang="ru-RU" altLang="ru-RU" smtClean="0">
                <a:ea typeface="ＭＳ Ｐゴシック" panose="020B0600070205080204" pitchFamily="34" charset="-128"/>
              </a:rPr>
              <a:t>Tout d’abord</a:t>
            </a:r>
            <a:r>
              <a:rPr lang="ru-RU" altLang="ru-RU" dirty="0" smtClean="0">
                <a:ea typeface="ＭＳ Ｐゴシック" panose="020B0600070205080204" pitchFamily="34" charset="-128"/>
              </a:rPr>
              <a:t>, un tel essai requiert un </a:t>
            </a:r>
            <a:r>
              <a:rPr lang="ru-RU" altLang="ru-RU" b="1" dirty="0" smtClean="0">
                <a:ea typeface="ＭＳ Ｐゴシック" panose="020B0600070205080204" pitchFamily="34" charset="-128"/>
              </a:rPr>
              <a:t>flux de données rapide</a:t>
            </a:r>
            <a:r>
              <a:rPr lang="ru-RU" altLang="ru-RU" dirty="0" smtClean="0">
                <a:ea typeface="ＭＳ Ｐゴシック" panose="020B0600070205080204" pitchFamily="34" charset="-128"/>
              </a:rPr>
              <a:t>. Les données à huit semaines doivent être rapidement disponibles dans le centre de données, afin de pouvoir actualiser les probabilités de randomisation qui vont déterminer si de nouveaux patients doivent être recrutés </a:t>
            </a:r>
            <a:r>
              <a:rPr lang="ru-RU" altLang="ru-RU" smtClean="0">
                <a:ea typeface="ＭＳ Ｐゴシック" panose="020B0600070205080204" pitchFamily="34" charset="-128"/>
              </a:rPr>
              <a:t>dans l’essai</a:t>
            </a:r>
            <a:r>
              <a:rPr lang="ru-RU" altLang="ru-RU" dirty="0" smtClean="0">
                <a:ea typeface="ＭＳ Ｐゴシック" panose="020B0600070205080204" pitchFamily="34" charset="-128"/>
              </a:rPr>
              <a:t>. </a:t>
            </a:r>
            <a:r>
              <a:rPr lang="ru-RU" altLang="ru-RU" smtClean="0">
                <a:ea typeface="ＭＳ Ｐゴシック" panose="020B0600070205080204" pitchFamily="34" charset="-128"/>
              </a:rPr>
              <a:t>Ce n’est </a:t>
            </a:r>
            <a:r>
              <a:rPr lang="ru-RU" altLang="ru-RU" dirty="0" smtClean="0">
                <a:ea typeface="ＭＳ Ｐゴシック" panose="020B0600070205080204" pitchFamily="34" charset="-128"/>
              </a:rPr>
              <a:t>pas toujours simple dans un essai multicentrique conduit à grande échelle. </a:t>
            </a:r>
          </a:p>
          <a:p>
            <a:r>
              <a:rPr lang="ru-RU" altLang="ru-RU" smtClean="0">
                <a:ea typeface="ＭＳ Ｐゴシック" panose="020B0600070205080204" pitchFamily="34" charset="-128"/>
              </a:rPr>
              <a:t>Dans l’exemple </a:t>
            </a:r>
            <a:r>
              <a:rPr lang="ru-RU" altLang="ru-RU" dirty="0" smtClean="0">
                <a:ea typeface="ＭＳ Ｐゴシック" panose="020B0600070205080204" pitchFamily="34" charset="-128"/>
              </a:rPr>
              <a:t>ci-dessus, </a:t>
            </a:r>
            <a:r>
              <a:rPr lang="ru-RU" altLang="ru-RU" b="1" dirty="0" smtClean="0">
                <a:ea typeface="ＭＳ Ｐゴシック" panose="020B0600070205080204" pitchFamily="34" charset="-128"/>
              </a:rPr>
              <a:t>le </a:t>
            </a:r>
            <a:r>
              <a:rPr lang="ru-RU" altLang="ru-RU" b="1" smtClean="0">
                <a:ea typeface="ＭＳ Ｐゴシック" panose="020B0600070205080204" pitchFamily="34" charset="-128"/>
              </a:rPr>
              <a:t>délai d’obtention </a:t>
            </a:r>
            <a:r>
              <a:rPr lang="ru-RU" altLang="ru-RU" b="1" dirty="0" smtClean="0">
                <a:ea typeface="ＭＳ Ｐゴシック" panose="020B0600070205080204" pitchFamily="34" charset="-128"/>
              </a:rPr>
              <a:t>des résultats était court </a:t>
            </a:r>
            <a:r>
              <a:rPr lang="ru-RU" altLang="ru-RU" dirty="0" smtClean="0">
                <a:ea typeface="ＭＳ Ｐゴシック" panose="020B0600070205080204" pitchFamily="34" charset="-128"/>
              </a:rPr>
              <a:t>(huit semaines). Cette </a:t>
            </a:r>
            <a:r>
              <a:rPr lang="ru-RU" altLang="ru-RU" smtClean="0">
                <a:ea typeface="ＭＳ Ｐゴシック" panose="020B0600070205080204" pitchFamily="34" charset="-128"/>
              </a:rPr>
              <a:t>méthodologie n’aurait </a:t>
            </a:r>
            <a:r>
              <a:rPr lang="ru-RU" altLang="ru-RU" dirty="0" smtClean="0">
                <a:ea typeface="ＭＳ Ｐゴシック" panose="020B0600070205080204" pitchFamily="34" charset="-128"/>
              </a:rPr>
              <a:t>pas aussi bien fonctionné si une évaluation de la survie sans progression (SSP) à six mois avait été nécessaire pour guider la randomisation de nouveaux patients. </a:t>
            </a:r>
          </a:p>
          <a:p>
            <a:r>
              <a:rPr lang="ru-RU" altLang="ru-RU" dirty="0" smtClean="0">
                <a:ea typeface="ＭＳ Ｐゴシック" panose="020B0600070205080204" pitchFamily="34" charset="-128"/>
              </a:rPr>
              <a:t>Il est </a:t>
            </a:r>
            <a:r>
              <a:rPr lang="ru-RU" altLang="ru-RU" smtClean="0">
                <a:ea typeface="ＭＳ Ｐゴシック" panose="020B0600070205080204" pitchFamily="34" charset="-128"/>
              </a:rPr>
              <a:t>difficile </a:t>
            </a:r>
            <a:r>
              <a:rPr lang="ru-RU" altLang="ru-RU" b="1" smtClean="0">
                <a:ea typeface="ＭＳ Ｐゴシック" panose="020B0600070205080204" pitchFamily="34" charset="-128"/>
              </a:rPr>
              <a:t>d’interpréter </a:t>
            </a:r>
            <a:r>
              <a:rPr lang="ru-RU" altLang="ru-RU" b="1" dirty="0" smtClean="0">
                <a:ea typeface="ＭＳ Ｐゴシック" panose="020B0600070205080204" pitchFamily="34" charset="-128"/>
              </a:rPr>
              <a:t>des résultats </a:t>
            </a:r>
            <a:r>
              <a:rPr lang="ru-RU" altLang="ru-RU" dirty="0" smtClean="0">
                <a:ea typeface="ＭＳ Ｐゴシック" panose="020B0600070205080204" pitchFamily="34" charset="-128"/>
              </a:rPr>
              <a:t>qui </a:t>
            </a:r>
            <a:r>
              <a:rPr lang="ru-RU" altLang="ru-RU" smtClean="0">
                <a:ea typeface="ＭＳ Ｐゴシック" panose="020B0600070205080204" pitchFamily="34" charset="-128"/>
              </a:rPr>
              <a:t>dépassent l’estimation</a:t>
            </a:r>
            <a:r>
              <a:rPr lang="ru-RU" altLang="ru-RU" dirty="0" smtClean="0">
                <a:ea typeface="ＭＳ Ｐゴシック" panose="020B0600070205080204" pitchFamily="34" charset="-128"/>
              </a:rPr>
              <a:t>. Il est </a:t>
            </a:r>
            <a:r>
              <a:rPr lang="ru-RU" altLang="ru-RU" smtClean="0">
                <a:ea typeface="ＭＳ Ｐゴシック" panose="020B0600070205080204" pitchFamily="34" charset="-128"/>
              </a:rPr>
              <a:t>difficile d’effectuer </a:t>
            </a:r>
            <a:r>
              <a:rPr lang="ru-RU" altLang="ru-RU" dirty="0" smtClean="0">
                <a:ea typeface="ＭＳ Ｐゴシック" panose="020B0600070205080204" pitchFamily="34" charset="-128"/>
              </a:rPr>
              <a:t>des comparaisons en dehors du cadre classique de deux échantillons indépendants. En outre, </a:t>
            </a:r>
            <a:r>
              <a:rPr lang="ru-RU" altLang="ru-RU" smtClean="0">
                <a:ea typeface="ＭＳ Ｐゴシック" panose="020B0600070205080204" pitchFamily="34" charset="-128"/>
              </a:rPr>
              <a:t>il n’est </a:t>
            </a:r>
            <a:r>
              <a:rPr lang="ru-RU" altLang="ru-RU" dirty="0" smtClean="0">
                <a:ea typeface="ＭＳ Ｐゴシック" panose="020B0600070205080204" pitchFamily="34" charset="-128"/>
              </a:rPr>
              <a:t>pas possible de tirer des conclusions pour un bras qui a été prématurément abandonné ou pour lequel peu de données sont disponibles.</a:t>
            </a:r>
          </a:p>
          <a:p>
            <a:r>
              <a:rPr lang="ru-RU" altLang="ru-RU" dirty="0" smtClean="0">
                <a:ea typeface="ＭＳ Ｐゴシック" panose="020B0600070205080204" pitchFamily="34" charset="-128"/>
              </a:rPr>
              <a:t>Lorsque les investigateurs commencent à </a:t>
            </a:r>
            <a:r>
              <a:rPr lang="ru-RU" altLang="ru-RU" smtClean="0">
                <a:ea typeface="ＭＳ Ｐゴシック" panose="020B0600070205080204" pitchFamily="34" charset="-128"/>
              </a:rPr>
              <a:t>réaliser qu’un </a:t>
            </a:r>
            <a:r>
              <a:rPr lang="ru-RU" altLang="ru-RU" dirty="0" smtClean="0">
                <a:ea typeface="ＭＳ Ｐゴシック" panose="020B0600070205080204" pitchFamily="34" charset="-128"/>
              </a:rPr>
              <a:t>plus grand nombre de patients seront randomisés dans un bras de traitement donné, il est possible que les profils de recrutement changent au </a:t>
            </a:r>
            <a:r>
              <a:rPr lang="ru-RU" altLang="ru-RU" smtClean="0">
                <a:ea typeface="ＭＳ Ｐゴシック" panose="020B0600070205080204" pitchFamily="34" charset="-128"/>
              </a:rPr>
              <a:t>cours d’un </a:t>
            </a:r>
            <a:r>
              <a:rPr lang="ru-RU" altLang="ru-RU" dirty="0" smtClean="0">
                <a:ea typeface="ＭＳ Ｐゴシック" panose="020B0600070205080204" pitchFamily="34" charset="-128"/>
              </a:rPr>
              <a:t>essai. Des </a:t>
            </a:r>
            <a:r>
              <a:rPr lang="ru-RU" altLang="ru-RU" b="1" dirty="0" smtClean="0">
                <a:ea typeface="ＭＳ Ｐゴシック" panose="020B0600070205080204" pitchFamily="34" charset="-128"/>
              </a:rPr>
              <a:t>biais opérationnels</a:t>
            </a:r>
            <a:r>
              <a:rPr lang="ru-RU" altLang="ru-RU" dirty="0" smtClean="0">
                <a:ea typeface="ＭＳ Ｐゴシック" panose="020B0600070205080204" pitchFamily="34" charset="-128"/>
              </a:rPr>
              <a:t> sont alors introduits : les patients </a:t>
            </a:r>
            <a:r>
              <a:rPr lang="ru-RU" altLang="ru-RU" smtClean="0">
                <a:ea typeface="ＭＳ Ｐゴシック" panose="020B0600070205080204" pitchFamily="34" charset="-128"/>
              </a:rPr>
              <a:t>atteints d’une </a:t>
            </a:r>
            <a:r>
              <a:rPr lang="ru-RU" altLang="ru-RU" dirty="0" smtClean="0">
                <a:ea typeface="ＭＳ Ｐゴシック" panose="020B0600070205080204" pitchFamily="34" charset="-128"/>
              </a:rPr>
              <a:t>forme plus sévère de la maladie </a:t>
            </a:r>
            <a:r>
              <a:rPr lang="ru-RU" altLang="ru-RU" smtClean="0">
                <a:ea typeface="ＭＳ Ｐゴシック" panose="020B0600070205080204" pitchFamily="34" charset="-128"/>
              </a:rPr>
              <a:t>risquent d’être </a:t>
            </a:r>
            <a:r>
              <a:rPr lang="ru-RU" altLang="ru-RU" dirty="0" smtClean="0">
                <a:ea typeface="ＭＳ Ｐゴシック" panose="020B0600070205080204" pitchFamily="34" charset="-128"/>
              </a:rPr>
              <a:t>recrutés plus tôt et les cas moins graves </a:t>
            </a:r>
            <a:r>
              <a:rPr lang="ru-RU" altLang="ru-RU" smtClean="0">
                <a:ea typeface="ＭＳ Ｐゴシック" panose="020B0600070205080204" pitchFamily="34" charset="-128"/>
              </a:rPr>
              <a:t>risquent d’attendre d’avoir </a:t>
            </a:r>
            <a:r>
              <a:rPr lang="ru-RU" altLang="ru-RU" dirty="0" smtClean="0">
                <a:ea typeface="ＭＳ Ｐゴシック" panose="020B0600070205080204" pitchFamily="34" charset="-128"/>
              </a:rPr>
              <a:t>plus de chances de recevoir le meilleur traitement. Dans ce cas, le test </a:t>
            </a:r>
            <a:r>
              <a:rPr lang="ru-RU" altLang="ru-RU" smtClean="0">
                <a:ea typeface="ＭＳ Ｐゴシック" panose="020B0600070205080204" pitchFamily="34" charset="-128"/>
              </a:rPr>
              <a:t>à l’aveugle </a:t>
            </a:r>
            <a:r>
              <a:rPr lang="ru-RU" altLang="ru-RU" dirty="0" smtClean="0">
                <a:ea typeface="ＭＳ Ｐゴシック" panose="020B0600070205080204" pitchFamily="34" charset="-128"/>
              </a:rPr>
              <a:t>est essentiel </a:t>
            </a:r>
            <a:r>
              <a:rPr lang="ru-RU" altLang="ru-RU" smtClean="0">
                <a:ea typeface="ＭＳ Ｐゴシック" panose="020B0600070205080204" pitchFamily="34" charset="-128"/>
              </a:rPr>
              <a:t>mais n’est </a:t>
            </a:r>
            <a:r>
              <a:rPr lang="ru-RU" altLang="ru-RU" dirty="0" smtClean="0">
                <a:ea typeface="ＭＳ Ｐゴシック" panose="020B0600070205080204" pitchFamily="34" charset="-128"/>
              </a:rPr>
              <a:t>pas toujours possible. </a:t>
            </a:r>
            <a:endParaRPr lang="en-US" altLang="en-US" dirty="0" smtClean="0">
              <a:ea typeface="ＭＳ Ｐゴシック" panose="020B0600070205080204" pitchFamily="34" charset="-128"/>
            </a:endParaRPr>
          </a:p>
        </p:txBody>
      </p:sp>
      <p:sp>
        <p:nvSpPr>
          <p:cNvPr id="5" name="Slide Number Placeholder 3"/>
          <p:cNvSpPr txBox="1">
            <a:spLocks/>
          </p:cNvSpPr>
          <p:nvPr/>
        </p:nvSpPr>
        <p:spPr>
          <a:xfrm>
            <a:off x="3884613" y="8685213"/>
            <a:ext cx="2971800" cy="458787"/>
          </a:xfrm>
          <a:prstGeom prst="rect">
            <a:avLst/>
          </a:prstGeom>
        </p:spPr>
        <p:txBody>
          <a:bodyPr vert="horz" lIns="91440" tIns="45720" rIns="91440" bIns="45720" rtlCol="0" anchor="b"/>
          <a:lstStyle/>
          <a:p>
            <a:pPr marL="0" marR="0" lvl="0" indent="0" algn="r" defTabSz="914400" rtl="0" eaLnBrk="1" fontAlgn="auto" latinLnBrk="0" hangingPunct="1">
              <a:lnSpc>
                <a:spcPct val="100000"/>
              </a:lnSpc>
              <a:spcBef>
                <a:spcPts val="0"/>
              </a:spcBef>
              <a:spcAft>
                <a:spcPts val="0"/>
              </a:spcAft>
              <a:buClrTx/>
              <a:buSzTx/>
              <a:buFontTx/>
              <a:buNone/>
              <a:tabLst/>
              <a:defRPr/>
            </a:pPr>
            <a:fld id="{D2B876F7-1113-4945-A7A3-BFAADAE1FF00}" type="slidenum">
              <a:rPr kumimoji="0" lang="en-GB" sz="12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24208783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3363923"/>
            <a:ext cx="7772400" cy="1218344"/>
          </a:xfrm>
          <a:prstGeom prst="rect">
            <a:avLst/>
          </a:prstGeom>
        </p:spPr>
        <p:txBody>
          <a:bodyPr>
            <a:normAutofit/>
          </a:bodyPr>
          <a:lstStyle>
            <a:lvl1pPr>
              <a:defRPr sz="3600" b="1">
                <a:latin typeface="Arial" pitchFamily="34" charset="0"/>
                <a:cs typeface="Arial" pitchFamily="34" charset="0"/>
              </a:defRPr>
            </a:lvl1pPr>
          </a:lstStyle>
          <a:p>
            <a:r>
              <a:rPr lang="en-US" dirty="0" smtClean="0"/>
              <a:t>&lt;Title Case, Arial, 36 pt, Black&gt; &lt;</a:t>
            </a:r>
            <a:r>
              <a:rPr lang="en-US" dirty="0" err="1" smtClean="0"/>
              <a:t>xxxxxxxxCenteredxxxxxxxx</a:t>
            </a:r>
            <a:r>
              <a:rPr lang="en-US" dirty="0" smtClean="0"/>
              <a:t>&gt;</a:t>
            </a:r>
          </a:p>
        </p:txBody>
      </p:sp>
      <p:pic>
        <p:nvPicPr>
          <p:cNvPr id="7" name="Picture 6" descr="header.jpg"/>
          <p:cNvPicPr>
            <a:picLocks noChangeAspect="1"/>
          </p:cNvPicPr>
          <p:nvPr userDrawn="1"/>
        </p:nvPicPr>
        <p:blipFill>
          <a:blip r:embed="rId2" cstate="print"/>
          <a:stretch>
            <a:fillRect/>
          </a:stretch>
        </p:blipFill>
        <p:spPr>
          <a:xfrm>
            <a:off x="0" y="0"/>
            <a:ext cx="9144000" cy="1876370"/>
          </a:xfrm>
          <a:prstGeom prst="rect">
            <a:avLst/>
          </a:prstGeom>
        </p:spPr>
      </p:pic>
      <p:pic>
        <p:nvPicPr>
          <p:cNvPr id="9" name="Picture 8" descr="by-nc-sa.png"/>
          <p:cNvPicPr>
            <a:picLocks noChangeAspect="1"/>
          </p:cNvPicPr>
          <p:nvPr userDrawn="1"/>
        </p:nvPicPr>
        <p:blipFill>
          <a:blip r:embed="rId3" cstate="print"/>
          <a:stretch>
            <a:fillRect/>
          </a:stretch>
        </p:blipFill>
        <p:spPr>
          <a:xfrm>
            <a:off x="3965817" y="6377056"/>
            <a:ext cx="1227411" cy="429442"/>
          </a:xfrm>
          <a:prstGeom prst="rect">
            <a:avLst/>
          </a:prstGeom>
        </p:spPr>
      </p:pic>
      <p:sp>
        <p:nvSpPr>
          <p:cNvPr id="11" name="TextBox 10"/>
          <p:cNvSpPr txBox="1"/>
          <p:nvPr userDrawn="1"/>
        </p:nvSpPr>
        <p:spPr>
          <a:xfrm>
            <a:off x="41097" y="1181529"/>
            <a:ext cx="2527442" cy="430887"/>
          </a:xfrm>
          <a:prstGeom prst="rect">
            <a:avLst/>
          </a:prstGeom>
          <a:noFill/>
        </p:spPr>
        <p:txBody>
          <a:bodyPr wrap="square" rtlCol="0">
            <a:spAutoFit/>
          </a:bodyPr>
          <a:lstStyle/>
          <a:p>
            <a:pPr algn="ctr"/>
            <a:r>
              <a:rPr lang="ru-RU" sz="1100" dirty="0" smtClean="0">
                <a:solidFill>
                  <a:srgbClr val="41464C"/>
                </a:solidFill>
              </a:rPr>
              <a:t>Académie</a:t>
            </a:r>
            <a:r>
              <a:rPr lang="ru-RU" sz="1100" dirty="0" smtClean="0"/>
              <a:t> </a:t>
            </a:r>
            <a:r>
              <a:rPr lang="ru-RU" sz="1100" dirty="0" smtClean="0">
                <a:solidFill>
                  <a:srgbClr val="1A2B85"/>
                </a:solidFill>
              </a:rPr>
              <a:t>européenne des patients </a:t>
            </a:r>
          </a:p>
          <a:p>
            <a:pPr algn="ctr"/>
            <a:r>
              <a:rPr lang="ru-RU" sz="1100" smtClean="0">
                <a:solidFill>
                  <a:srgbClr val="41464C"/>
                </a:solidFill>
              </a:rPr>
              <a:t>sur l’innovation </a:t>
            </a:r>
            <a:r>
              <a:rPr lang="ru-RU" sz="1100" dirty="0" smtClean="0">
                <a:solidFill>
                  <a:srgbClr val="41464C"/>
                </a:solidFill>
              </a:rPr>
              <a:t>thérapeutique</a:t>
            </a:r>
            <a:endParaRPr lang="en-IE" sz="1100" dirty="0">
              <a:solidFill>
                <a:srgbClr val="41464C"/>
              </a:solidFill>
            </a:endParaRPr>
          </a:p>
        </p:txBody>
      </p:sp>
    </p:spTree>
  </p:cSld>
  <p:clrMapOvr>
    <a:masterClrMapping/>
  </p:clrMapOvr>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36652" y="1602770"/>
            <a:ext cx="8229600" cy="4523394"/>
          </a:xfrm>
          <a:prstGeom prst="rect">
            <a:avLst/>
          </a:prstGeom>
        </p:spPr>
        <p:txBody>
          <a:bodyPr/>
          <a:lstStyle>
            <a:lvl1pPr>
              <a:spcBef>
                <a:spcPts val="600"/>
              </a:spcBef>
              <a:spcAft>
                <a:spcPts val="600"/>
              </a:spcAft>
              <a:buFont typeface="Wingdings" pitchFamily="2" charset="2"/>
              <a:buChar char="§"/>
              <a:defRPr sz="2400">
                <a:latin typeface="Arial" pitchFamily="34" charset="0"/>
                <a:cs typeface="Arial" pitchFamily="34" charset="0"/>
              </a:defRPr>
            </a:lvl1pPr>
            <a:lvl2pPr>
              <a:spcBef>
                <a:spcPts val="600"/>
              </a:spcBef>
              <a:spcAft>
                <a:spcPts val="600"/>
              </a:spcAft>
              <a:buFont typeface="Wingdings" pitchFamily="2" charset="2"/>
              <a:buChar char="Ø"/>
              <a:defRPr sz="2000">
                <a:latin typeface="Arial" pitchFamily="34" charset="0"/>
                <a:cs typeface="Arial" pitchFamily="34" charset="0"/>
              </a:defRPr>
            </a:lvl2pPr>
            <a:lvl3pPr>
              <a:spcBef>
                <a:spcPts val="600"/>
              </a:spcBef>
              <a:spcAft>
                <a:spcPts val="600"/>
              </a:spcAft>
              <a:buFont typeface="Arial" pitchFamily="34" charset="0"/>
              <a:buChar char="-"/>
              <a:defRPr sz="18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stStyle>
          <a:p>
            <a:r>
              <a:rPr lang="en-IE" dirty="0" smtClean="0"/>
              <a:t>First-level pt, sentence case, Arial, 24 pt, black</a:t>
            </a:r>
          </a:p>
          <a:p>
            <a:pPr lvl="1"/>
            <a:r>
              <a:rPr lang="en-IE" dirty="0" smtClean="0"/>
              <a:t>Second-level pt, sentence case, Arial, 20 pt, black</a:t>
            </a:r>
          </a:p>
          <a:p>
            <a:pPr lvl="2"/>
            <a:r>
              <a:rPr lang="en-IE" dirty="0" smtClean="0"/>
              <a:t>Third-level pt, sentence case, Arial, 18 pt, black</a:t>
            </a:r>
          </a:p>
          <a:p>
            <a:r>
              <a:rPr lang="en-IE" dirty="0" smtClean="0"/>
              <a:t>18 pt is the smallest font size permitted.</a:t>
            </a:r>
          </a:p>
        </p:txBody>
      </p:sp>
      <p:sp>
        <p:nvSpPr>
          <p:cNvPr id="11" name="Slide Number Placeholder 5"/>
          <p:cNvSpPr>
            <a:spLocks noGrp="1"/>
          </p:cNvSpPr>
          <p:nvPr>
            <p:ph type="sldNum" sz="quarter" idx="12"/>
          </p:nvPr>
        </p:nvSpPr>
        <p:spPr>
          <a:xfrm>
            <a:off x="6645666" y="6356350"/>
            <a:ext cx="2133600" cy="365125"/>
          </a:xfrm>
          <a:prstGeom prst="rect">
            <a:avLst/>
          </a:prstGeom>
        </p:spPr>
        <p:txBody>
          <a:bodyPr/>
          <a:lstStyle/>
          <a:p>
            <a:fld id="{61FCC69C-9B8E-4208-8737-B4C333BC0DAC}" type="slidenum">
              <a:rPr lang="en-IE" smtClean="0"/>
              <a:pPr/>
              <a:t>‹#›</a:t>
            </a:fld>
            <a:endParaRPr lang="en-IE" dirty="0"/>
          </a:p>
        </p:txBody>
      </p:sp>
      <p:sp>
        <p:nvSpPr>
          <p:cNvPr id="12" name="Title 1"/>
          <p:cNvSpPr>
            <a:spLocks noGrp="1"/>
          </p:cNvSpPr>
          <p:nvPr>
            <p:ph type="title" hasCustomPrompt="1"/>
          </p:nvPr>
        </p:nvSpPr>
        <p:spPr>
          <a:xfrm>
            <a:off x="441960" y="462336"/>
            <a:ext cx="6508679" cy="945224"/>
          </a:xfrm>
          <a:prstGeom prst="rect">
            <a:avLst/>
          </a:prstGeom>
        </p:spPr>
        <p:txBody>
          <a:bodyPr>
            <a:noAutofit/>
          </a:bodyPr>
          <a:lstStyle>
            <a:lvl1pPr algn="l">
              <a:defRPr sz="2800" b="1">
                <a:latin typeface="Arial" pitchFamily="34" charset="0"/>
                <a:cs typeface="Arial" pitchFamily="34" charset="0"/>
              </a:defRPr>
            </a:lvl1pPr>
          </a:lstStyle>
          <a:p>
            <a:r>
              <a:rPr lang="en-IE" dirty="0" smtClean="0"/>
              <a:t>Titles sentence case, Arial 28pt, Bold, Black</a:t>
            </a:r>
            <a:endParaRPr lang="en-IE" dirty="0"/>
          </a:p>
        </p:txBody>
      </p:sp>
      <p:pic>
        <p:nvPicPr>
          <p:cNvPr id="13" name="Picture 12" descr="strip.png"/>
          <p:cNvPicPr>
            <a:picLocks noChangeAspect="1"/>
          </p:cNvPicPr>
          <p:nvPr userDrawn="1"/>
        </p:nvPicPr>
        <p:blipFill>
          <a:blip r:embed="rId2" cstate="print"/>
          <a:stretch>
            <a:fillRect/>
          </a:stretch>
        </p:blipFill>
        <p:spPr>
          <a:xfrm>
            <a:off x="0" y="0"/>
            <a:ext cx="9144000" cy="295820"/>
          </a:xfrm>
          <a:prstGeom prst="rect">
            <a:avLst/>
          </a:prstGeom>
        </p:spPr>
      </p:pic>
      <p:pic>
        <p:nvPicPr>
          <p:cNvPr id="14" name="Picture 13" descr="logo.png"/>
          <p:cNvPicPr>
            <a:picLocks noChangeAspect="1"/>
          </p:cNvPicPr>
          <p:nvPr userDrawn="1"/>
        </p:nvPicPr>
        <p:blipFill>
          <a:blip r:embed="rId3" cstate="print"/>
          <a:stretch>
            <a:fillRect/>
          </a:stretch>
        </p:blipFill>
        <p:spPr>
          <a:xfrm>
            <a:off x="7428938" y="495341"/>
            <a:ext cx="1227138" cy="669726"/>
          </a:xfrm>
          <a:prstGeom prst="rect">
            <a:avLst/>
          </a:prstGeom>
        </p:spPr>
      </p:pic>
      <p:sp>
        <p:nvSpPr>
          <p:cNvPr id="8" name="TextBox 7"/>
          <p:cNvSpPr txBox="1"/>
          <p:nvPr userDrawn="1"/>
        </p:nvSpPr>
        <p:spPr>
          <a:xfrm>
            <a:off x="7127511" y="1160980"/>
            <a:ext cx="1793206" cy="353943"/>
          </a:xfrm>
          <a:prstGeom prst="rect">
            <a:avLst/>
          </a:prstGeom>
          <a:noFill/>
        </p:spPr>
        <p:txBody>
          <a:bodyPr wrap="square" rtlCol="0">
            <a:spAutoFit/>
          </a:bodyPr>
          <a:lstStyle/>
          <a:p>
            <a:pPr algn="ctr"/>
            <a:r>
              <a:rPr lang="ru-RU" sz="850" dirty="0" smtClean="0">
                <a:solidFill>
                  <a:srgbClr val="41464C"/>
                </a:solidFill>
              </a:rPr>
              <a:t>Académie</a:t>
            </a:r>
            <a:r>
              <a:rPr lang="ru-RU" sz="850" dirty="0" smtClean="0"/>
              <a:t> </a:t>
            </a:r>
            <a:r>
              <a:rPr lang="ru-RU" sz="850" dirty="0" smtClean="0">
                <a:solidFill>
                  <a:srgbClr val="1A2B85"/>
                </a:solidFill>
              </a:rPr>
              <a:t>européenne des patients </a:t>
            </a:r>
          </a:p>
          <a:p>
            <a:pPr algn="ctr"/>
            <a:r>
              <a:rPr lang="ru-RU" sz="850" smtClean="0">
                <a:solidFill>
                  <a:srgbClr val="41464C"/>
                </a:solidFill>
              </a:rPr>
              <a:t>sur l’innovation </a:t>
            </a:r>
            <a:r>
              <a:rPr lang="ru-RU" sz="850" dirty="0" smtClean="0">
                <a:solidFill>
                  <a:srgbClr val="41464C"/>
                </a:solidFill>
              </a:rPr>
              <a:t>thérapeutique</a:t>
            </a:r>
            <a:endParaRPr lang="en-IE" sz="850" dirty="0">
              <a:solidFill>
                <a:srgbClr val="41464C"/>
              </a:solidFill>
            </a:endParaRPr>
          </a:p>
        </p:txBody>
      </p:sp>
    </p:spTree>
  </p:cSld>
  <p:clrMapOvr>
    <a:masterClrMapping/>
  </p:clrMapOvr>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guide id="3" pos="3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Content">
    <p:spTree>
      <p:nvGrpSpPr>
        <p:cNvPr id="1" name=""/>
        <p:cNvGrpSpPr/>
        <p:nvPr/>
      </p:nvGrpSpPr>
      <p:grpSpPr>
        <a:xfrm>
          <a:off x="0" y="0"/>
          <a:ext cx="0" cy="0"/>
          <a:chOff x="0" y="0"/>
          <a:chExt cx="0" cy="0"/>
        </a:xfrm>
      </p:grpSpPr>
      <p:sp>
        <p:nvSpPr>
          <p:cNvPr id="11" name="Slide Number Placeholder 5"/>
          <p:cNvSpPr>
            <a:spLocks noGrp="1"/>
          </p:cNvSpPr>
          <p:nvPr>
            <p:ph type="sldNum" sz="quarter" idx="12"/>
          </p:nvPr>
        </p:nvSpPr>
        <p:spPr>
          <a:xfrm>
            <a:off x="6645666" y="6356350"/>
            <a:ext cx="2133600" cy="365125"/>
          </a:xfrm>
          <a:prstGeom prst="rect">
            <a:avLst/>
          </a:prstGeom>
        </p:spPr>
        <p:txBody>
          <a:bodyPr/>
          <a:lstStyle/>
          <a:p>
            <a:fld id="{61FCC69C-9B8E-4208-8737-B4C333BC0DAC}" type="slidenum">
              <a:rPr lang="en-IE" smtClean="0"/>
              <a:pPr/>
              <a:t>‹#›</a:t>
            </a:fld>
            <a:endParaRPr lang="en-IE" dirty="0"/>
          </a:p>
        </p:txBody>
      </p:sp>
      <p:sp>
        <p:nvSpPr>
          <p:cNvPr id="12" name="Title 1"/>
          <p:cNvSpPr>
            <a:spLocks noGrp="1"/>
          </p:cNvSpPr>
          <p:nvPr>
            <p:ph type="title" hasCustomPrompt="1"/>
          </p:nvPr>
        </p:nvSpPr>
        <p:spPr>
          <a:xfrm>
            <a:off x="441960" y="462336"/>
            <a:ext cx="6508679" cy="945224"/>
          </a:xfrm>
          <a:prstGeom prst="rect">
            <a:avLst/>
          </a:prstGeom>
        </p:spPr>
        <p:txBody>
          <a:bodyPr>
            <a:noAutofit/>
          </a:bodyPr>
          <a:lstStyle>
            <a:lvl1pPr algn="l">
              <a:defRPr sz="2800" b="1">
                <a:latin typeface="Arial" pitchFamily="34" charset="0"/>
                <a:cs typeface="Arial" pitchFamily="34" charset="0"/>
              </a:defRPr>
            </a:lvl1pPr>
          </a:lstStyle>
          <a:p>
            <a:r>
              <a:rPr lang="en-IE" dirty="0" smtClean="0"/>
              <a:t>Titles sentence case, Arial 28pt, Bold, Black</a:t>
            </a:r>
            <a:endParaRPr lang="en-IE" dirty="0"/>
          </a:p>
        </p:txBody>
      </p:sp>
      <p:pic>
        <p:nvPicPr>
          <p:cNvPr id="13" name="Picture 12" descr="strip.png"/>
          <p:cNvPicPr>
            <a:picLocks noChangeAspect="1"/>
          </p:cNvPicPr>
          <p:nvPr userDrawn="1"/>
        </p:nvPicPr>
        <p:blipFill>
          <a:blip r:embed="rId2" cstate="print"/>
          <a:stretch>
            <a:fillRect/>
          </a:stretch>
        </p:blipFill>
        <p:spPr>
          <a:xfrm>
            <a:off x="0" y="0"/>
            <a:ext cx="9144000" cy="295820"/>
          </a:xfrm>
          <a:prstGeom prst="rect">
            <a:avLst/>
          </a:prstGeom>
        </p:spPr>
      </p:pic>
      <p:pic>
        <p:nvPicPr>
          <p:cNvPr id="14" name="Picture 13" descr="logo.png"/>
          <p:cNvPicPr>
            <a:picLocks noChangeAspect="1"/>
          </p:cNvPicPr>
          <p:nvPr userDrawn="1"/>
        </p:nvPicPr>
        <p:blipFill>
          <a:blip r:embed="rId3" cstate="print"/>
          <a:stretch>
            <a:fillRect/>
          </a:stretch>
        </p:blipFill>
        <p:spPr>
          <a:xfrm>
            <a:off x="7428938" y="495341"/>
            <a:ext cx="1227138" cy="669726"/>
          </a:xfrm>
          <a:prstGeom prst="rect">
            <a:avLst/>
          </a:prstGeom>
        </p:spPr>
      </p:pic>
      <p:sp>
        <p:nvSpPr>
          <p:cNvPr id="15" name="TextBox 14"/>
          <p:cNvSpPr txBox="1"/>
          <p:nvPr userDrawn="1"/>
        </p:nvSpPr>
        <p:spPr>
          <a:xfrm>
            <a:off x="7127511" y="1160980"/>
            <a:ext cx="1793206" cy="353943"/>
          </a:xfrm>
          <a:prstGeom prst="rect">
            <a:avLst/>
          </a:prstGeom>
          <a:noFill/>
        </p:spPr>
        <p:txBody>
          <a:bodyPr wrap="square" rtlCol="0">
            <a:spAutoFit/>
          </a:bodyPr>
          <a:lstStyle/>
          <a:p>
            <a:pPr algn="ctr"/>
            <a:r>
              <a:rPr lang="ru-RU" sz="850" dirty="0" smtClean="0">
                <a:solidFill>
                  <a:srgbClr val="41464C"/>
                </a:solidFill>
              </a:rPr>
              <a:t>Académie</a:t>
            </a:r>
            <a:r>
              <a:rPr lang="ru-RU" sz="850" dirty="0" smtClean="0"/>
              <a:t> </a:t>
            </a:r>
            <a:r>
              <a:rPr lang="ru-RU" sz="850" dirty="0" smtClean="0">
                <a:solidFill>
                  <a:srgbClr val="1A2B85"/>
                </a:solidFill>
              </a:rPr>
              <a:t>européenne des patients </a:t>
            </a:r>
          </a:p>
          <a:p>
            <a:pPr algn="ctr"/>
            <a:r>
              <a:rPr lang="ru-RU" sz="850" smtClean="0">
                <a:solidFill>
                  <a:srgbClr val="41464C"/>
                </a:solidFill>
              </a:rPr>
              <a:t>sur l’innovation </a:t>
            </a:r>
            <a:r>
              <a:rPr lang="ru-RU" sz="850" dirty="0" smtClean="0">
                <a:solidFill>
                  <a:srgbClr val="41464C"/>
                </a:solidFill>
              </a:rPr>
              <a:t>thérapeutique</a:t>
            </a:r>
            <a:endParaRPr lang="en-IE" sz="850" dirty="0">
              <a:solidFill>
                <a:srgbClr val="41464C"/>
              </a:solidFill>
            </a:endParaRPr>
          </a:p>
        </p:txBody>
      </p:sp>
    </p:spTree>
    <p:extLst>
      <p:ext uri="{BB962C8B-B14F-4D97-AF65-F5344CB8AC3E}">
        <p14:creationId xmlns:p14="http://schemas.microsoft.com/office/powerpoint/2010/main" val="1465318507"/>
      </p:ext>
    </p:extLst>
  </p:cSld>
  <p:clrMapOvr>
    <a:masterClrMapping/>
  </p:clrMapOvr>
  <p:extLst mod="1">
    <p:ext uri="{DCECCB84-F9BA-43D5-87BE-67443E8EF086}">
      <p15:sldGuideLst xmlns:p15="http://schemas.microsoft.com/office/powerpoint/2012/main">
        <p15:guide id="1" orient="horz" pos="2160">
          <p15:clr>
            <a:srgbClr val="FBAE40"/>
          </p15:clr>
        </p15:guide>
        <p15:guide id="2" pos="2880">
          <p15:clr>
            <a:srgbClr val="FBAE40"/>
          </p15:clr>
        </p15:guide>
        <p15:guide id="3" pos="3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Content No Title">
    <p:spTree>
      <p:nvGrpSpPr>
        <p:cNvPr id="1" name=""/>
        <p:cNvGrpSpPr/>
        <p:nvPr/>
      </p:nvGrpSpPr>
      <p:grpSpPr>
        <a:xfrm>
          <a:off x="0" y="0"/>
          <a:ext cx="0" cy="0"/>
          <a:chOff x="0" y="0"/>
          <a:chExt cx="0" cy="0"/>
        </a:xfrm>
      </p:grpSpPr>
      <p:sp>
        <p:nvSpPr>
          <p:cNvPr id="11" name="Slide Number Placeholder 5"/>
          <p:cNvSpPr>
            <a:spLocks noGrp="1"/>
          </p:cNvSpPr>
          <p:nvPr>
            <p:ph type="sldNum" sz="quarter" idx="12"/>
          </p:nvPr>
        </p:nvSpPr>
        <p:spPr>
          <a:xfrm>
            <a:off x="6645666" y="6356350"/>
            <a:ext cx="2133600" cy="365125"/>
          </a:xfrm>
          <a:prstGeom prst="rect">
            <a:avLst/>
          </a:prstGeom>
        </p:spPr>
        <p:txBody>
          <a:bodyPr/>
          <a:lstStyle/>
          <a:p>
            <a:fld id="{61FCC69C-9B8E-4208-8737-B4C333BC0DAC}" type="slidenum">
              <a:rPr lang="en-IE" smtClean="0"/>
              <a:pPr/>
              <a:t>‹#›</a:t>
            </a:fld>
            <a:endParaRPr lang="en-IE" dirty="0"/>
          </a:p>
        </p:txBody>
      </p:sp>
      <p:pic>
        <p:nvPicPr>
          <p:cNvPr id="13" name="Picture 12" descr="strip.png"/>
          <p:cNvPicPr>
            <a:picLocks noChangeAspect="1"/>
          </p:cNvPicPr>
          <p:nvPr userDrawn="1"/>
        </p:nvPicPr>
        <p:blipFill>
          <a:blip r:embed="rId2" cstate="print"/>
          <a:stretch>
            <a:fillRect/>
          </a:stretch>
        </p:blipFill>
        <p:spPr>
          <a:xfrm>
            <a:off x="0" y="0"/>
            <a:ext cx="9144000" cy="295820"/>
          </a:xfrm>
          <a:prstGeom prst="rect">
            <a:avLst/>
          </a:prstGeom>
        </p:spPr>
      </p:pic>
    </p:spTree>
    <p:extLst>
      <p:ext uri="{BB962C8B-B14F-4D97-AF65-F5344CB8AC3E}">
        <p14:creationId xmlns:p14="http://schemas.microsoft.com/office/powerpoint/2010/main" val="633545203"/>
      </p:ext>
    </p:extLst>
  </p:cSld>
  <p:clrMapOvr>
    <a:masterClrMapping/>
  </p:clrMapOvr>
  <p:extLst mod="1">
    <p:ext uri="{DCECCB84-F9BA-43D5-87BE-67443E8EF086}">
      <p15:sldGuideLst xmlns:p15="http://schemas.microsoft.com/office/powerpoint/2012/main">
        <p15:guide id="1" orient="horz" pos="2160">
          <p15:clr>
            <a:srgbClr val="FBAE40"/>
          </p15:clr>
        </p15:guide>
        <p15:guide id="2" pos="2880">
          <p15:clr>
            <a:srgbClr val="FBAE40"/>
          </p15:clr>
        </p15:guide>
        <p15:guide id="3" pos="3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36652" y="1602770"/>
            <a:ext cx="3950413" cy="4523394"/>
          </a:xfrm>
          <a:prstGeom prst="rect">
            <a:avLst/>
          </a:prstGeom>
        </p:spPr>
        <p:txBody>
          <a:bodyPr/>
          <a:lstStyle>
            <a:lvl1pPr>
              <a:spcBef>
                <a:spcPts val="600"/>
              </a:spcBef>
              <a:spcAft>
                <a:spcPts val="600"/>
              </a:spcAft>
              <a:buFont typeface="Wingdings" pitchFamily="2" charset="2"/>
              <a:buChar char="§"/>
              <a:defRPr sz="2400">
                <a:latin typeface="Arial" pitchFamily="34" charset="0"/>
                <a:cs typeface="Arial" pitchFamily="34" charset="0"/>
              </a:defRPr>
            </a:lvl1pPr>
            <a:lvl2pPr>
              <a:spcBef>
                <a:spcPts val="600"/>
              </a:spcBef>
              <a:spcAft>
                <a:spcPts val="600"/>
              </a:spcAft>
              <a:buFont typeface="Wingdings" pitchFamily="2" charset="2"/>
              <a:buChar char="Ø"/>
              <a:defRPr sz="2000">
                <a:latin typeface="Arial" pitchFamily="34" charset="0"/>
                <a:cs typeface="Arial" pitchFamily="34" charset="0"/>
              </a:defRPr>
            </a:lvl2pPr>
            <a:lvl3pPr>
              <a:spcBef>
                <a:spcPts val="600"/>
              </a:spcBef>
              <a:spcAft>
                <a:spcPts val="600"/>
              </a:spcAft>
              <a:buFont typeface="Arial" pitchFamily="34" charset="0"/>
              <a:buChar char="-"/>
              <a:defRPr sz="18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stStyle>
          <a:p>
            <a:r>
              <a:rPr lang="en-IE" dirty="0" smtClean="0"/>
              <a:t>First-level pt, sentence case, Arial, 24 pt, black</a:t>
            </a:r>
          </a:p>
          <a:p>
            <a:pPr lvl="1"/>
            <a:r>
              <a:rPr lang="en-IE" dirty="0" smtClean="0"/>
              <a:t>Second-level pt, sentence case, Arial, 20 pt, black</a:t>
            </a:r>
          </a:p>
          <a:p>
            <a:pPr lvl="2"/>
            <a:r>
              <a:rPr lang="en-IE" dirty="0" smtClean="0"/>
              <a:t>Third-level pt, sentence case, Arial, 18 pt, black</a:t>
            </a:r>
          </a:p>
          <a:p>
            <a:r>
              <a:rPr lang="en-IE" dirty="0" smtClean="0"/>
              <a:t>18 pt is the smallest font size permitted.</a:t>
            </a:r>
          </a:p>
        </p:txBody>
      </p:sp>
      <p:sp>
        <p:nvSpPr>
          <p:cNvPr id="10" name="Content Placeholder 2"/>
          <p:cNvSpPr>
            <a:spLocks noGrp="1"/>
          </p:cNvSpPr>
          <p:nvPr>
            <p:ph idx="13" hasCustomPrompt="1"/>
          </p:nvPr>
        </p:nvSpPr>
        <p:spPr>
          <a:xfrm>
            <a:off x="4756935" y="1599103"/>
            <a:ext cx="3923011" cy="4523394"/>
          </a:xfrm>
          <a:prstGeom prst="rect">
            <a:avLst/>
          </a:prstGeom>
        </p:spPr>
        <p:txBody>
          <a:bodyPr/>
          <a:lstStyle>
            <a:lvl1pPr>
              <a:spcBef>
                <a:spcPts val="600"/>
              </a:spcBef>
              <a:spcAft>
                <a:spcPts val="600"/>
              </a:spcAft>
              <a:buFont typeface="Wingdings" pitchFamily="2" charset="2"/>
              <a:buChar char="§"/>
              <a:defRPr sz="2400">
                <a:latin typeface="Arial" pitchFamily="34" charset="0"/>
                <a:cs typeface="Arial" pitchFamily="34" charset="0"/>
              </a:defRPr>
            </a:lvl1pPr>
            <a:lvl2pPr>
              <a:spcBef>
                <a:spcPts val="600"/>
              </a:spcBef>
              <a:spcAft>
                <a:spcPts val="600"/>
              </a:spcAft>
              <a:buFont typeface="Wingdings" pitchFamily="2" charset="2"/>
              <a:buChar char="Ø"/>
              <a:defRPr sz="2000">
                <a:latin typeface="Arial" pitchFamily="34" charset="0"/>
                <a:cs typeface="Arial" pitchFamily="34" charset="0"/>
              </a:defRPr>
            </a:lvl2pPr>
            <a:lvl3pPr>
              <a:spcBef>
                <a:spcPts val="600"/>
              </a:spcBef>
              <a:spcAft>
                <a:spcPts val="600"/>
              </a:spcAft>
              <a:buFont typeface="Arial" pitchFamily="34" charset="0"/>
              <a:buChar char="-"/>
              <a:defRPr sz="18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stStyle>
          <a:p>
            <a:r>
              <a:rPr lang="en-IE" dirty="0" smtClean="0"/>
              <a:t>First-level pt, sentence case, Arial, 24 pt, black</a:t>
            </a:r>
          </a:p>
          <a:p>
            <a:pPr lvl="1"/>
            <a:r>
              <a:rPr lang="en-IE" dirty="0" smtClean="0"/>
              <a:t>Second-level pt, sentence case, Arial, 20 pt, black</a:t>
            </a:r>
          </a:p>
          <a:p>
            <a:pPr lvl="2"/>
            <a:r>
              <a:rPr lang="en-IE" dirty="0" smtClean="0"/>
              <a:t>Third-level pt, sentence case, Arial, 18 pt, black</a:t>
            </a:r>
          </a:p>
          <a:p>
            <a:r>
              <a:rPr lang="en-IE" dirty="0" smtClean="0"/>
              <a:t>18 pt is the smallest font size permitted.</a:t>
            </a:r>
          </a:p>
        </p:txBody>
      </p:sp>
      <p:sp>
        <p:nvSpPr>
          <p:cNvPr id="11" name="Slide Number Placeholder 5"/>
          <p:cNvSpPr>
            <a:spLocks noGrp="1"/>
          </p:cNvSpPr>
          <p:nvPr>
            <p:ph type="sldNum" sz="quarter" idx="12"/>
          </p:nvPr>
        </p:nvSpPr>
        <p:spPr>
          <a:xfrm>
            <a:off x="6645666" y="6356350"/>
            <a:ext cx="2133600" cy="365125"/>
          </a:xfrm>
          <a:prstGeom prst="rect">
            <a:avLst/>
          </a:prstGeom>
        </p:spPr>
        <p:txBody>
          <a:bodyPr/>
          <a:lstStyle/>
          <a:p>
            <a:fld id="{61FCC69C-9B8E-4208-8737-B4C333BC0DAC}" type="slidenum">
              <a:rPr lang="en-IE" smtClean="0"/>
              <a:pPr/>
              <a:t>‹#›</a:t>
            </a:fld>
            <a:endParaRPr lang="en-IE" dirty="0"/>
          </a:p>
        </p:txBody>
      </p:sp>
      <p:sp>
        <p:nvSpPr>
          <p:cNvPr id="24" name="Title 1"/>
          <p:cNvSpPr>
            <a:spLocks noGrp="1"/>
          </p:cNvSpPr>
          <p:nvPr>
            <p:ph type="title" hasCustomPrompt="1"/>
          </p:nvPr>
        </p:nvSpPr>
        <p:spPr>
          <a:xfrm>
            <a:off x="441960" y="462336"/>
            <a:ext cx="6508679" cy="945224"/>
          </a:xfrm>
          <a:prstGeom prst="rect">
            <a:avLst/>
          </a:prstGeom>
        </p:spPr>
        <p:txBody>
          <a:bodyPr>
            <a:noAutofit/>
          </a:bodyPr>
          <a:lstStyle>
            <a:lvl1pPr algn="l">
              <a:defRPr sz="2800" b="1">
                <a:latin typeface="Arial" pitchFamily="34" charset="0"/>
                <a:cs typeface="Arial" pitchFamily="34" charset="0"/>
              </a:defRPr>
            </a:lvl1pPr>
          </a:lstStyle>
          <a:p>
            <a:r>
              <a:rPr lang="en-IE" dirty="0" smtClean="0"/>
              <a:t>Titles sentence case, Arial 22pt, Bold, Black</a:t>
            </a:r>
            <a:endParaRPr lang="en-IE" dirty="0"/>
          </a:p>
        </p:txBody>
      </p:sp>
      <p:pic>
        <p:nvPicPr>
          <p:cNvPr id="25" name="Picture 24" descr="strip.png"/>
          <p:cNvPicPr>
            <a:picLocks noChangeAspect="1"/>
          </p:cNvPicPr>
          <p:nvPr userDrawn="1"/>
        </p:nvPicPr>
        <p:blipFill>
          <a:blip r:embed="rId2" cstate="print"/>
          <a:stretch>
            <a:fillRect/>
          </a:stretch>
        </p:blipFill>
        <p:spPr>
          <a:xfrm>
            <a:off x="0" y="0"/>
            <a:ext cx="9144000" cy="295820"/>
          </a:xfrm>
          <a:prstGeom prst="rect">
            <a:avLst/>
          </a:prstGeom>
        </p:spPr>
      </p:pic>
      <p:pic>
        <p:nvPicPr>
          <p:cNvPr id="26" name="Picture 25" descr="logo.png"/>
          <p:cNvPicPr>
            <a:picLocks noChangeAspect="1"/>
          </p:cNvPicPr>
          <p:nvPr userDrawn="1"/>
        </p:nvPicPr>
        <p:blipFill>
          <a:blip r:embed="rId3" cstate="print"/>
          <a:stretch>
            <a:fillRect/>
          </a:stretch>
        </p:blipFill>
        <p:spPr>
          <a:xfrm>
            <a:off x="7428938" y="495341"/>
            <a:ext cx="1227138" cy="669726"/>
          </a:xfrm>
          <a:prstGeom prst="rect">
            <a:avLst/>
          </a:prstGeom>
        </p:spPr>
      </p:pic>
      <p:sp>
        <p:nvSpPr>
          <p:cNvPr id="9" name="TextBox 8"/>
          <p:cNvSpPr txBox="1"/>
          <p:nvPr userDrawn="1"/>
        </p:nvSpPr>
        <p:spPr>
          <a:xfrm>
            <a:off x="7127511" y="1160980"/>
            <a:ext cx="1793206" cy="353943"/>
          </a:xfrm>
          <a:prstGeom prst="rect">
            <a:avLst/>
          </a:prstGeom>
          <a:noFill/>
        </p:spPr>
        <p:txBody>
          <a:bodyPr wrap="square" rtlCol="0">
            <a:spAutoFit/>
          </a:bodyPr>
          <a:lstStyle/>
          <a:p>
            <a:pPr algn="ctr"/>
            <a:r>
              <a:rPr lang="ru-RU" sz="850" dirty="0" smtClean="0">
                <a:solidFill>
                  <a:srgbClr val="41464C"/>
                </a:solidFill>
              </a:rPr>
              <a:t>Académie</a:t>
            </a:r>
            <a:r>
              <a:rPr lang="ru-RU" sz="850" dirty="0" smtClean="0"/>
              <a:t> </a:t>
            </a:r>
            <a:r>
              <a:rPr lang="ru-RU" sz="850" dirty="0" smtClean="0">
                <a:solidFill>
                  <a:srgbClr val="1A2B85"/>
                </a:solidFill>
              </a:rPr>
              <a:t>européenne des patients </a:t>
            </a:r>
          </a:p>
          <a:p>
            <a:pPr algn="ctr"/>
            <a:r>
              <a:rPr lang="ru-RU" sz="850" smtClean="0">
                <a:solidFill>
                  <a:srgbClr val="41464C"/>
                </a:solidFill>
              </a:rPr>
              <a:t>sur l’innovation </a:t>
            </a:r>
            <a:r>
              <a:rPr lang="ru-RU" sz="850" dirty="0" smtClean="0">
                <a:solidFill>
                  <a:srgbClr val="41464C"/>
                </a:solidFill>
              </a:rPr>
              <a:t>thérapeutique</a:t>
            </a:r>
            <a:endParaRPr lang="en-IE" sz="850" dirty="0">
              <a:solidFill>
                <a:srgbClr val="41464C"/>
              </a:solidFill>
            </a:endParaRPr>
          </a:p>
        </p:txBody>
      </p:sp>
    </p:spTree>
  </p:cSld>
  <p:clrMapOvr>
    <a:masterClrMapping/>
  </p:clrMapOvr>
  <p:extLst mod="1">
    <p:ext uri="{DCECCB84-F9BA-43D5-87BE-67443E8EF086}">
      <p15:sldGuideLst xmlns:p15="http://schemas.microsoft.com/office/powerpoint/2012/main">
        <p15:guide id="1" orient="horz" pos="2160" userDrawn="1">
          <p15:clr>
            <a:srgbClr val="FBAE40"/>
          </p15:clr>
        </p15:guide>
        <p15:guide id="3" pos="340" userDrawn="1">
          <p15:clr>
            <a:srgbClr val="FBAE40"/>
          </p15:clr>
        </p15:guide>
        <p15:guide id="4" pos="3061"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6553200" y="6356350"/>
            <a:ext cx="2133600" cy="365125"/>
          </a:xfrm>
          <a:prstGeom prst="rect">
            <a:avLst/>
          </a:prstGeom>
        </p:spPr>
        <p:txBody>
          <a:bodyPr/>
          <a:lstStyle>
            <a:lvl1pPr algn="r">
              <a:defRPr/>
            </a:lvl1pPr>
          </a:lstStyle>
          <a:p>
            <a:fld id="{61FCC69C-9B8E-4208-8737-B4C333BC0DAC}" type="slidenum">
              <a:rPr lang="en-IE" smtClean="0"/>
              <a:pPr/>
              <a:t>‹#›</a:t>
            </a:fld>
            <a:endParaRPr lang="en-IE"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1" r:id="rId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8.xml"/><Relationship Id="rId7" Type="http://schemas.openxmlformats.org/officeDocument/2006/relationships/diagramColors" Target="../diagrams/colors1.xml"/><Relationship Id="rId2" Type="http://schemas.openxmlformats.org/officeDocument/2006/relationships/slideLayout" Target="../slideLayouts/slideLayout3.xml"/><Relationship Id="rId1" Type="http://schemas.openxmlformats.org/officeDocument/2006/relationships/tags" Target="../tags/tag9.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9.xml"/><Relationship Id="rId7" Type="http://schemas.openxmlformats.org/officeDocument/2006/relationships/diagramColors" Target="../diagrams/colors2.xml"/><Relationship Id="rId2" Type="http://schemas.openxmlformats.org/officeDocument/2006/relationships/slideLayout" Target="../slideLayouts/slideLayout5.xml"/><Relationship Id="rId1" Type="http://schemas.openxmlformats.org/officeDocument/2006/relationships/tags" Target="../tags/tag10.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11.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1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12.xml"/><Relationship Id="rId7" Type="http://schemas.openxmlformats.org/officeDocument/2006/relationships/diagramColors" Target="../diagrams/colors3.xml"/><Relationship Id="rId2" Type="http://schemas.openxmlformats.org/officeDocument/2006/relationships/slideLayout" Target="../slideLayouts/slideLayout5.xml"/><Relationship Id="rId1" Type="http://schemas.openxmlformats.org/officeDocument/2006/relationships/tags" Target="../tags/tag13.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14.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14.xml"/><Relationship Id="rId7" Type="http://schemas.openxmlformats.org/officeDocument/2006/relationships/diagramColors" Target="../diagrams/colors4.xml"/><Relationship Id="rId2" Type="http://schemas.openxmlformats.org/officeDocument/2006/relationships/slideLayout" Target="../slideLayouts/slideLayout5.xml"/><Relationship Id="rId1" Type="http://schemas.openxmlformats.org/officeDocument/2006/relationships/tags" Target="../tags/tag15.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hyperlink" Target="https://www.webges.com/cslide/esmo2012/public/download_uploaded_media/pdf/1082" TargetMode="Externa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hyperlink" Target="http://www.cytel.com/pdfs/East-SurvAdapt-Webinar_10.10.pdf" TargetMode="External"/><Relationship Id="rId4" Type="http://schemas.openxmlformats.org/officeDocument/2006/relationships/hyperlink" Target="http://www.trialsjournal.com/content/10/1/39" TargetMode="Externa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tags" Target="../tags/tag22.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ctrTitle"/>
          </p:nvPr>
        </p:nvSpPr>
        <p:spPr/>
        <p:txBody>
          <a:bodyPr/>
          <a:lstStyle/>
          <a:p>
            <a:r>
              <a:rPr lang="ru-RU" altLang="ru-RU" dirty="0" smtClean="0"/>
              <a:t>Principes des nouvelles </a:t>
            </a:r>
            <a:r>
              <a:rPr lang="ru-RU" altLang="ru-RU" smtClean="0"/>
              <a:t>méthodologies d’essais</a:t>
            </a:r>
            <a:endParaRPr lang="ru-RU" altLang="ru-RU" dirty="0" smtClean="0"/>
          </a:p>
        </p:txBody>
      </p:sp>
    </p:spTree>
    <p:custDataLst>
      <p:tags r:id="rId1"/>
    </p:custDataLst>
    <p:extLst>
      <p:ext uri="{BB962C8B-B14F-4D97-AF65-F5344CB8AC3E}">
        <p14:creationId xmlns:p14="http://schemas.microsoft.com/office/powerpoint/2010/main" val="32526987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758EA53-6EFE-46F2-B76A-D57AD5FD182B}" type="slidenum">
              <a:rPr lang="en-GB" smtClean="0">
                <a:latin typeface="Arial" panose="020B0604020202020204" pitchFamily="34" charset="0"/>
                <a:cs typeface="Arial" panose="020B0604020202020204" pitchFamily="34" charset="0"/>
              </a:rPr>
              <a:pPr/>
              <a:t>2</a:t>
            </a:fld>
            <a:endParaRPr lang="en-GB"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lstStyle/>
          <a:p>
            <a:r>
              <a:rPr lang="ru-RU" dirty="0" smtClean="0"/>
              <a:t>Étapes des programmes de développement clinique</a:t>
            </a:r>
            <a:endParaRPr lang="en-US" dirty="0"/>
          </a:p>
        </p:txBody>
      </p:sp>
      <p:sp>
        <p:nvSpPr>
          <p:cNvPr id="6" name="Rounded Rectangle 5"/>
          <p:cNvSpPr/>
          <p:nvPr/>
        </p:nvSpPr>
        <p:spPr>
          <a:xfrm>
            <a:off x="2116773" y="2963056"/>
            <a:ext cx="4743450" cy="533953"/>
          </a:xfrm>
          <a:prstGeom prst="roundRect">
            <a:avLst/>
          </a:prstGeom>
          <a:ln/>
        </p:spPr>
        <p:style>
          <a:lnRef idx="1">
            <a:schemeClr val="accent3"/>
          </a:lnRef>
          <a:fillRef idx="3">
            <a:schemeClr val="accent3"/>
          </a:fillRef>
          <a:effectRef idx="2">
            <a:schemeClr val="accent3"/>
          </a:effectRef>
          <a:fontRef idx="minor">
            <a:schemeClr val="lt1"/>
          </a:fontRef>
        </p:style>
        <p:txBody>
          <a:bodyPr anchor="ctr"/>
          <a:lstStyle/>
          <a:p>
            <a:pPr eaLnBrk="1" hangingPunct="1">
              <a:spcBef>
                <a:spcPct val="50000"/>
              </a:spcBef>
              <a:spcAft>
                <a:spcPts val="0"/>
              </a:spcAft>
              <a:buClr>
                <a:srgbClr val="FFFFFF"/>
              </a:buClr>
              <a:buSzPct val="100000"/>
              <a:buFont typeface="Wingdings" pitchFamily="2" charset="2"/>
              <a:buNone/>
              <a:defRPr/>
            </a:pPr>
            <a:r>
              <a:rPr lang="ru-RU" sz="1600" b="1" dirty="0">
                <a:solidFill>
                  <a:schemeClr val="bg1"/>
                </a:solidFill>
                <a:latin typeface="Arial" panose="020B0604020202020204" pitchFamily="34" charset="0"/>
                <a:cs typeface="Arial" panose="020B0604020202020204" pitchFamily="34" charset="0"/>
              </a:rPr>
              <a:t>Phase I :</a:t>
            </a:r>
            <a:r>
              <a:rPr lang="ru-RU" sz="1600" dirty="0">
                <a:solidFill>
                  <a:schemeClr val="bg1"/>
                </a:solidFill>
                <a:latin typeface="Arial" panose="020B0604020202020204" pitchFamily="34" charset="0"/>
                <a:cs typeface="Arial" panose="020B0604020202020204" pitchFamily="34" charset="0"/>
              </a:rPr>
              <a:t> </a:t>
            </a:r>
            <a:r>
              <a:rPr lang="ru-RU" sz="1600" b="0" dirty="0">
                <a:solidFill>
                  <a:schemeClr val="bg1"/>
                </a:solidFill>
                <a:latin typeface="Arial" panose="020B0604020202020204" pitchFamily="34" charset="0"/>
                <a:cs typeface="Arial" panose="020B0604020202020204" pitchFamily="34" charset="0"/>
              </a:rPr>
              <a:t>Études </a:t>
            </a:r>
            <a:r>
              <a:rPr lang="ru-RU" sz="1600" b="0">
                <a:solidFill>
                  <a:schemeClr val="bg1"/>
                </a:solidFill>
                <a:latin typeface="Arial" panose="020B0604020202020204" pitchFamily="34" charset="0"/>
                <a:cs typeface="Arial" panose="020B0604020202020204" pitchFamily="34" charset="0"/>
              </a:rPr>
              <a:t>sur </a:t>
            </a:r>
            <a:r>
              <a:rPr lang="ru-RU" sz="1600" b="0" smtClean="0">
                <a:solidFill>
                  <a:schemeClr val="bg1"/>
                </a:solidFill>
                <a:latin typeface="Arial" panose="020B0604020202020204" pitchFamily="34" charset="0"/>
                <a:cs typeface="Arial" panose="020B0604020202020204" pitchFamily="34" charset="0"/>
              </a:rPr>
              <a:t>l’administration </a:t>
            </a:r>
            <a:r>
              <a:rPr lang="ru-RU" sz="1600" b="0" dirty="0">
                <a:solidFill>
                  <a:schemeClr val="bg1"/>
                </a:solidFill>
                <a:latin typeface="Arial" panose="020B0604020202020204" pitchFamily="34" charset="0"/>
                <a:cs typeface="Arial" panose="020B0604020202020204" pitchFamily="34" charset="0"/>
              </a:rPr>
              <a:t>et la posologie</a:t>
            </a:r>
            <a:endParaRPr lang="en-US" sz="1600" b="0" dirty="0">
              <a:solidFill>
                <a:schemeClr val="bg1"/>
              </a:solidFill>
              <a:latin typeface="Arial" panose="020B0604020202020204" pitchFamily="34" charset="0"/>
              <a:cs typeface="Arial" panose="020B0604020202020204" pitchFamily="34" charset="0"/>
            </a:endParaRPr>
          </a:p>
        </p:txBody>
      </p:sp>
      <p:sp>
        <p:nvSpPr>
          <p:cNvPr id="8" name="Rounded Rectangle 7"/>
          <p:cNvSpPr/>
          <p:nvPr/>
        </p:nvSpPr>
        <p:spPr>
          <a:xfrm>
            <a:off x="2116773" y="4330084"/>
            <a:ext cx="4743450" cy="1002438"/>
          </a:xfrm>
          <a:prstGeom prst="roundRect">
            <a:avLst/>
          </a:prstGeom>
          <a:ln/>
        </p:spPr>
        <p:style>
          <a:lnRef idx="1">
            <a:schemeClr val="accent1"/>
          </a:lnRef>
          <a:fillRef idx="3">
            <a:schemeClr val="accent1"/>
          </a:fillRef>
          <a:effectRef idx="2">
            <a:schemeClr val="accent1"/>
          </a:effectRef>
          <a:fontRef idx="minor">
            <a:schemeClr val="lt1"/>
          </a:fontRef>
        </p:style>
        <p:txBody>
          <a:bodyPr anchor="ctr"/>
          <a:lstStyle/>
          <a:p>
            <a:pPr eaLnBrk="1" fontAlgn="auto" hangingPunct="1">
              <a:spcBef>
                <a:spcPct val="50000"/>
              </a:spcBef>
              <a:spcAft>
                <a:spcPts val="0"/>
              </a:spcAft>
              <a:buClr>
                <a:srgbClr val="FFFFFF"/>
              </a:buClr>
              <a:buSzPct val="100000"/>
              <a:buFont typeface="Wingdings" pitchFamily="2" charset="2"/>
              <a:buNone/>
              <a:defRPr/>
            </a:pPr>
            <a:r>
              <a:rPr lang="ru-RU" sz="1600" b="1" dirty="0">
                <a:solidFill>
                  <a:schemeClr val="bg1"/>
                </a:solidFill>
                <a:latin typeface="Arial" panose="020B0604020202020204" pitchFamily="34" charset="0"/>
                <a:cs typeface="Arial" panose="020B0604020202020204" pitchFamily="34" charset="0"/>
              </a:rPr>
              <a:t>Phase III :</a:t>
            </a:r>
            <a:r>
              <a:rPr lang="ru-RU" sz="1600" dirty="0" smtClean="0">
                <a:solidFill>
                  <a:schemeClr val="bg1"/>
                </a:solidFill>
                <a:latin typeface="Arial" panose="020B0604020202020204" pitchFamily="34" charset="0"/>
                <a:cs typeface="Arial" panose="020B0604020202020204" pitchFamily="34" charset="0"/>
              </a:rPr>
              <a:t> </a:t>
            </a:r>
            <a:r>
              <a:rPr lang="ru-RU" sz="1600" b="0" smtClean="0">
                <a:solidFill>
                  <a:schemeClr val="bg1"/>
                </a:solidFill>
                <a:latin typeface="Arial" panose="020B0604020202020204" pitchFamily="34" charset="0"/>
                <a:cs typeface="Arial" panose="020B0604020202020204" pitchFamily="34" charset="0"/>
              </a:rPr>
              <a:t>Évalue l’effet </a:t>
            </a:r>
            <a:r>
              <a:rPr lang="ru-RU" sz="1600" b="0" dirty="0" smtClean="0">
                <a:solidFill>
                  <a:schemeClr val="bg1"/>
                </a:solidFill>
                <a:latin typeface="Arial" panose="020B0604020202020204" pitchFamily="34" charset="0"/>
                <a:cs typeface="Arial" panose="020B0604020202020204" pitchFamily="34" charset="0"/>
              </a:rPr>
              <a:t>thérapeutique et le rapport bénéfices/risques du composé candidat contre le traitement standard chez des patients</a:t>
            </a:r>
            <a:endParaRPr lang="en-GB" sz="1600" b="0" dirty="0">
              <a:solidFill>
                <a:schemeClr val="bg1"/>
              </a:solidFill>
              <a:latin typeface="Arial" panose="020B0604020202020204" pitchFamily="34" charset="0"/>
              <a:cs typeface="Arial" panose="020B0604020202020204" pitchFamily="34" charset="0"/>
            </a:endParaRPr>
          </a:p>
        </p:txBody>
      </p:sp>
      <p:sp>
        <p:nvSpPr>
          <p:cNvPr id="15369" name="Rectangle 4"/>
          <p:cNvSpPr txBox="1">
            <a:spLocks noChangeArrowheads="1"/>
          </p:cNvSpPr>
          <p:nvPr/>
        </p:nvSpPr>
        <p:spPr bwMode="auto">
          <a:xfrm>
            <a:off x="6927251" y="4734724"/>
            <a:ext cx="2016125"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rgbClr val="FFFFFF"/>
                </a:solidFill>
                <a:latin typeface="Arial" panose="020B0604020202020204" pitchFamily="34" charset="0"/>
                <a:ea typeface="ＭＳ Ｐゴシック" panose="020B0600070205080204" pitchFamily="34" charset="-128"/>
              </a:defRPr>
            </a:lvl1pPr>
            <a:lvl2pPr marL="742950" indent="-285750">
              <a:defRPr sz="2400" b="1">
                <a:solidFill>
                  <a:srgbClr val="FFFFFF"/>
                </a:solidFill>
                <a:latin typeface="Arial" panose="020B0604020202020204" pitchFamily="34" charset="0"/>
                <a:ea typeface="ＭＳ Ｐゴシック" panose="020B0600070205080204" pitchFamily="34" charset="-128"/>
              </a:defRPr>
            </a:lvl2pPr>
            <a:lvl3pPr marL="1143000" indent="-228600">
              <a:defRPr sz="2400" b="1">
                <a:solidFill>
                  <a:srgbClr val="FFFFFF"/>
                </a:solidFill>
                <a:latin typeface="Arial" panose="020B0604020202020204" pitchFamily="34" charset="0"/>
                <a:ea typeface="ＭＳ Ｐゴシック" panose="020B0600070205080204" pitchFamily="34" charset="-128"/>
              </a:defRPr>
            </a:lvl3pPr>
            <a:lvl4pPr marL="1600200" indent="-228600">
              <a:defRPr sz="2400" b="1">
                <a:solidFill>
                  <a:srgbClr val="FFFFFF"/>
                </a:solidFill>
                <a:latin typeface="Arial" panose="020B0604020202020204" pitchFamily="34" charset="0"/>
                <a:ea typeface="ＭＳ Ｐゴシック" panose="020B0600070205080204" pitchFamily="34" charset="-128"/>
              </a:defRPr>
            </a:lvl4pPr>
            <a:lvl5pPr marL="2057400" indent="-228600">
              <a:defRPr sz="2400" b="1">
                <a:solidFill>
                  <a:srgbClr val="FFFFFF"/>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rgbClr val="FFFFFF"/>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rgbClr val="FFFFFF"/>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rgbClr val="FFFFFF"/>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rgbClr val="FFFFFF"/>
                </a:solidFill>
                <a:latin typeface="Arial" panose="020B0604020202020204" pitchFamily="34" charset="0"/>
                <a:ea typeface="ＭＳ Ｐゴシック" panose="020B0600070205080204" pitchFamily="34" charset="-128"/>
              </a:defRPr>
            </a:lvl9pPr>
          </a:lstStyle>
          <a:p>
            <a:pPr algn="ctr">
              <a:buClr>
                <a:srgbClr val="FFFFFF"/>
              </a:buClr>
              <a:buFont typeface="Arial" panose="020B0604020202020204" pitchFamily="34" charset="0"/>
              <a:buNone/>
            </a:pPr>
            <a:r>
              <a:rPr lang="ru-RU" altLang="ru-RU" sz="1800" dirty="0">
                <a:solidFill>
                  <a:srgbClr val="0070C0"/>
                </a:solidFill>
                <a:cs typeface="Arial" panose="020B0604020202020204" pitchFamily="34" charset="0"/>
              </a:rPr>
              <a:t>Essais confirmatoires</a:t>
            </a:r>
          </a:p>
          <a:p>
            <a:pPr algn="ctr">
              <a:buClr>
                <a:srgbClr val="FFFFFF"/>
              </a:buClr>
              <a:buFont typeface="Arial" panose="020B0604020202020204" pitchFamily="34" charset="0"/>
              <a:buNone/>
            </a:pPr>
            <a:r>
              <a:rPr lang="ru-RU" altLang="ru-RU" sz="1800" dirty="0">
                <a:solidFill>
                  <a:srgbClr val="0070C0"/>
                </a:solidFill>
                <a:cs typeface="Arial" panose="020B0604020202020204" pitchFamily="34" charset="0"/>
              </a:rPr>
              <a:t>« </a:t>
            </a:r>
            <a:r>
              <a:rPr lang="ru-RU" altLang="ru-RU" sz="1800">
                <a:solidFill>
                  <a:srgbClr val="0070C0"/>
                </a:solidFill>
                <a:cs typeface="Arial" panose="020B0604020202020204" pitchFamily="34" charset="0"/>
              </a:rPr>
              <a:t>confirmer </a:t>
            </a:r>
            <a:r>
              <a:rPr lang="ru-RU" altLang="ru-RU" sz="1800" smtClean="0">
                <a:solidFill>
                  <a:srgbClr val="0070C0"/>
                </a:solidFill>
                <a:cs typeface="Arial" panose="020B0604020202020204" pitchFamily="34" charset="0"/>
              </a:rPr>
              <a:t>l’efficacité </a:t>
            </a:r>
            <a:r>
              <a:rPr lang="en-US" altLang="ru-RU" sz="1800" smtClean="0">
                <a:solidFill>
                  <a:srgbClr val="0070C0"/>
                </a:solidFill>
                <a:cs typeface="Arial" panose="020B0604020202020204" pitchFamily="34" charset="0"/>
              </a:rPr>
              <a:t/>
            </a:r>
            <a:br>
              <a:rPr lang="en-US" altLang="ru-RU" sz="1800" smtClean="0">
                <a:solidFill>
                  <a:srgbClr val="0070C0"/>
                </a:solidFill>
                <a:cs typeface="Arial" panose="020B0604020202020204" pitchFamily="34" charset="0"/>
              </a:rPr>
            </a:br>
            <a:r>
              <a:rPr lang="ru-RU" altLang="ru-RU" sz="1800" smtClean="0">
                <a:solidFill>
                  <a:srgbClr val="0070C0"/>
                </a:solidFill>
                <a:cs typeface="Arial" panose="020B0604020202020204" pitchFamily="34" charset="0"/>
              </a:rPr>
              <a:t>et </a:t>
            </a:r>
            <a:r>
              <a:rPr lang="ru-RU" altLang="ru-RU" sz="1800" dirty="0">
                <a:solidFill>
                  <a:srgbClr val="0070C0"/>
                </a:solidFill>
                <a:cs typeface="Arial" panose="020B0604020202020204" pitchFamily="34" charset="0"/>
              </a:rPr>
              <a:t>la sécurité »</a:t>
            </a:r>
          </a:p>
        </p:txBody>
      </p:sp>
      <p:sp>
        <p:nvSpPr>
          <p:cNvPr id="15370" name="Rectangle 12"/>
          <p:cNvSpPr>
            <a:spLocks noChangeArrowheads="1"/>
          </p:cNvSpPr>
          <p:nvPr/>
        </p:nvSpPr>
        <p:spPr bwMode="auto">
          <a:xfrm>
            <a:off x="6984813" y="2112807"/>
            <a:ext cx="1901004" cy="139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b="1">
                <a:solidFill>
                  <a:srgbClr val="FFFFFF"/>
                </a:solidFill>
                <a:latin typeface="Arial" panose="020B0604020202020204" pitchFamily="34" charset="0"/>
                <a:ea typeface="ＭＳ Ｐゴシック" panose="020B0600070205080204" pitchFamily="34" charset="-128"/>
              </a:defRPr>
            </a:lvl1pPr>
            <a:lvl2pPr marL="742950" indent="-285750">
              <a:defRPr sz="2400" b="1">
                <a:solidFill>
                  <a:srgbClr val="FFFFFF"/>
                </a:solidFill>
                <a:latin typeface="Arial" panose="020B0604020202020204" pitchFamily="34" charset="0"/>
                <a:ea typeface="ＭＳ Ｐゴシック" panose="020B0600070205080204" pitchFamily="34" charset="-128"/>
              </a:defRPr>
            </a:lvl2pPr>
            <a:lvl3pPr marL="1143000" indent="-228600">
              <a:defRPr sz="2400" b="1">
                <a:solidFill>
                  <a:srgbClr val="FFFFFF"/>
                </a:solidFill>
                <a:latin typeface="Arial" panose="020B0604020202020204" pitchFamily="34" charset="0"/>
                <a:ea typeface="ＭＳ Ｐゴシック" panose="020B0600070205080204" pitchFamily="34" charset="-128"/>
              </a:defRPr>
            </a:lvl3pPr>
            <a:lvl4pPr marL="1600200" indent="-228600">
              <a:defRPr sz="2400" b="1">
                <a:solidFill>
                  <a:srgbClr val="FFFFFF"/>
                </a:solidFill>
                <a:latin typeface="Arial" panose="020B0604020202020204" pitchFamily="34" charset="0"/>
                <a:ea typeface="ＭＳ Ｐゴシック" panose="020B0600070205080204" pitchFamily="34" charset="-128"/>
              </a:defRPr>
            </a:lvl4pPr>
            <a:lvl5pPr marL="2057400" indent="-228600">
              <a:defRPr sz="2400" b="1">
                <a:solidFill>
                  <a:srgbClr val="FFFFFF"/>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rgbClr val="FFFFFF"/>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rgbClr val="FFFFFF"/>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rgbClr val="FFFFFF"/>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rgbClr val="FFFFFF"/>
                </a:solidFill>
                <a:latin typeface="Arial" panose="020B0604020202020204" pitchFamily="34" charset="0"/>
                <a:ea typeface="ＭＳ Ｐゴシック" panose="020B0600070205080204" pitchFamily="34" charset="-128"/>
              </a:defRPr>
            </a:lvl9pPr>
          </a:lstStyle>
          <a:p>
            <a:pPr algn="ctr" eaLnBrk="1" hangingPunct="1">
              <a:spcBef>
                <a:spcPct val="50000"/>
              </a:spcBef>
              <a:buClr>
                <a:srgbClr val="FFFFFF"/>
              </a:buClr>
              <a:buFont typeface="Wingdings" panose="05000000000000000000" pitchFamily="2" charset="2"/>
              <a:buNone/>
            </a:pPr>
            <a:r>
              <a:rPr lang="ru-RU" altLang="ru-RU" sz="1800">
                <a:solidFill>
                  <a:schemeClr val="accent3">
                    <a:lumMod val="75000"/>
                  </a:schemeClr>
                </a:solidFill>
                <a:cs typeface="Arial" panose="020B0604020202020204" pitchFamily="34" charset="0"/>
              </a:rPr>
              <a:t>Essais </a:t>
            </a:r>
            <a:r>
              <a:rPr lang="ru-RU" altLang="ru-RU" sz="1800" smtClean="0">
                <a:solidFill>
                  <a:schemeClr val="accent3">
                    <a:lumMod val="75000"/>
                  </a:schemeClr>
                </a:solidFill>
                <a:cs typeface="Arial" panose="020B0604020202020204" pitchFamily="34" charset="0"/>
              </a:rPr>
              <a:t>exploratoires</a:t>
            </a:r>
            <a:r>
              <a:rPr lang="en-US" altLang="ru-RU" sz="1800" smtClean="0">
                <a:solidFill>
                  <a:schemeClr val="accent3">
                    <a:lumMod val="75000"/>
                  </a:schemeClr>
                </a:solidFill>
                <a:cs typeface="Arial" panose="020B0604020202020204" pitchFamily="34" charset="0"/>
              </a:rPr>
              <a:t> </a:t>
            </a:r>
            <a:r>
              <a:rPr lang="ru-RU" altLang="ru-RU" sz="1800" smtClean="0">
                <a:solidFill>
                  <a:schemeClr val="accent3">
                    <a:lumMod val="75000"/>
                  </a:schemeClr>
                </a:solidFill>
                <a:cs typeface="Arial" panose="020B0604020202020204" pitchFamily="34" charset="0"/>
              </a:rPr>
              <a:t>«</a:t>
            </a:r>
            <a:r>
              <a:rPr lang="ru-RU" altLang="ru-RU" sz="1800" dirty="0">
                <a:solidFill>
                  <a:schemeClr val="accent3">
                    <a:lumMod val="75000"/>
                  </a:schemeClr>
                </a:solidFill>
                <a:cs typeface="Arial" panose="020B0604020202020204" pitchFamily="34" charset="0"/>
              </a:rPr>
              <a:t> apprendre »</a:t>
            </a:r>
          </a:p>
        </p:txBody>
      </p:sp>
      <p:sp>
        <p:nvSpPr>
          <p:cNvPr id="17" name="TextBox 16"/>
          <p:cNvSpPr txBox="1"/>
          <p:nvPr/>
        </p:nvSpPr>
        <p:spPr>
          <a:xfrm>
            <a:off x="441960" y="5432862"/>
            <a:ext cx="1479550" cy="578882"/>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p>
            <a:pPr algn="ctr" eaLnBrk="1" hangingPunct="1">
              <a:defRPr/>
            </a:pPr>
            <a:r>
              <a:rPr lang="ru-RU" sz="1400" b="1" dirty="0">
                <a:solidFill>
                  <a:schemeClr val="bg1"/>
                </a:solidFill>
                <a:latin typeface="Arial" panose="020B0604020202020204" pitchFamily="34" charset="0"/>
                <a:cs typeface="Arial" panose="020B0604020202020204" pitchFamily="34" charset="0"/>
              </a:rPr>
              <a:t>Médicament approuvé</a:t>
            </a:r>
          </a:p>
        </p:txBody>
      </p:sp>
      <p:sp>
        <p:nvSpPr>
          <p:cNvPr id="18" name="Down Arrow 17"/>
          <p:cNvSpPr/>
          <p:nvPr/>
        </p:nvSpPr>
        <p:spPr>
          <a:xfrm>
            <a:off x="786160" y="2476147"/>
            <a:ext cx="791150" cy="2956497"/>
          </a:xfrm>
          <a:prstGeom prst="downArrow">
            <a:avLst/>
          </a:prstGeom>
          <a:gradFill flip="none" rotWithShape="1">
            <a:gsLst>
              <a:gs pos="0">
                <a:schemeClr val="accent3">
                  <a:lumMod val="0"/>
                  <a:lumOff val="100000"/>
                </a:schemeClr>
              </a:gs>
              <a:gs pos="0">
                <a:schemeClr val="accent3">
                  <a:lumMod val="0"/>
                  <a:lumOff val="100000"/>
                </a:schemeClr>
              </a:gs>
              <a:gs pos="100000">
                <a:srgbClr val="0070C0"/>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Arial" panose="020B0604020202020204" pitchFamily="34" charset="0"/>
              <a:cs typeface="Arial" panose="020B0604020202020204" pitchFamily="34" charset="0"/>
            </a:endParaRPr>
          </a:p>
        </p:txBody>
      </p:sp>
      <p:sp>
        <p:nvSpPr>
          <p:cNvPr id="15375" name="TextBox 18"/>
          <p:cNvSpPr txBox="1">
            <a:spLocks noChangeArrowheads="1"/>
          </p:cNvSpPr>
          <p:nvPr/>
        </p:nvSpPr>
        <p:spPr bwMode="auto">
          <a:xfrm rot="-5400000">
            <a:off x="-216059" y="3613608"/>
            <a:ext cx="276542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FFFFFF"/>
                </a:solidFill>
                <a:latin typeface="Arial" panose="020B0604020202020204" pitchFamily="34" charset="0"/>
                <a:ea typeface="ＭＳ Ｐゴシック" panose="020B0600070205080204" pitchFamily="34" charset="-128"/>
              </a:defRPr>
            </a:lvl1pPr>
            <a:lvl2pPr marL="742950" indent="-285750">
              <a:defRPr sz="2400" b="1">
                <a:solidFill>
                  <a:srgbClr val="FFFFFF"/>
                </a:solidFill>
                <a:latin typeface="Arial" panose="020B0604020202020204" pitchFamily="34" charset="0"/>
                <a:ea typeface="ＭＳ Ｐゴシック" panose="020B0600070205080204" pitchFamily="34" charset="-128"/>
              </a:defRPr>
            </a:lvl2pPr>
            <a:lvl3pPr marL="1143000" indent="-228600">
              <a:defRPr sz="2400" b="1">
                <a:solidFill>
                  <a:srgbClr val="FFFFFF"/>
                </a:solidFill>
                <a:latin typeface="Arial" panose="020B0604020202020204" pitchFamily="34" charset="0"/>
                <a:ea typeface="ＭＳ Ｐゴシック" panose="020B0600070205080204" pitchFamily="34" charset="-128"/>
              </a:defRPr>
            </a:lvl3pPr>
            <a:lvl4pPr marL="1600200" indent="-228600">
              <a:defRPr sz="2400" b="1">
                <a:solidFill>
                  <a:srgbClr val="FFFFFF"/>
                </a:solidFill>
                <a:latin typeface="Arial" panose="020B0604020202020204" pitchFamily="34" charset="0"/>
                <a:ea typeface="ＭＳ Ｐゴシック" panose="020B0600070205080204" pitchFamily="34" charset="-128"/>
              </a:defRPr>
            </a:lvl4pPr>
            <a:lvl5pPr marL="2057400" indent="-228600">
              <a:defRPr sz="2400" b="1">
                <a:solidFill>
                  <a:srgbClr val="FFFFFF"/>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rgbClr val="FFFFFF"/>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rgbClr val="FFFFFF"/>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rgbClr val="FFFFFF"/>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rgbClr val="FFFFFF"/>
                </a:solidFill>
                <a:latin typeface="Arial" panose="020B0604020202020204" pitchFamily="34" charset="0"/>
                <a:ea typeface="ＭＳ Ｐゴシック" panose="020B0600070205080204" pitchFamily="34" charset="-128"/>
              </a:defRPr>
            </a:lvl9pPr>
          </a:lstStyle>
          <a:p>
            <a:r>
              <a:rPr lang="ru-RU" altLang="ru-RU" sz="1500" dirty="0">
                <a:solidFill>
                  <a:schemeClr val="bg1"/>
                </a:solidFill>
                <a:cs typeface="Arial" panose="020B0604020202020204" pitchFamily="34" charset="0"/>
              </a:rPr>
              <a:t>Essais cliniques (humains)</a:t>
            </a:r>
          </a:p>
        </p:txBody>
      </p:sp>
      <p:sp>
        <p:nvSpPr>
          <p:cNvPr id="2" name="TextBox 1"/>
          <p:cNvSpPr txBox="1"/>
          <p:nvPr/>
        </p:nvSpPr>
        <p:spPr>
          <a:xfrm>
            <a:off x="441960" y="1657688"/>
            <a:ext cx="1479550" cy="817245"/>
          </a:xfrm>
          <a:prstGeom prst="roundRect">
            <a:avLst/>
          </a:prstGeom>
          <a:ln/>
        </p:spPr>
        <p:style>
          <a:lnRef idx="2">
            <a:schemeClr val="accent3">
              <a:shade val="50000"/>
            </a:schemeClr>
          </a:lnRef>
          <a:fillRef idx="1">
            <a:schemeClr val="accent3"/>
          </a:fillRef>
          <a:effectRef idx="0">
            <a:schemeClr val="accent3"/>
          </a:effectRef>
          <a:fontRef idx="minor">
            <a:schemeClr val="lt1"/>
          </a:fontRef>
        </p:style>
        <p:txBody>
          <a:bodyPr wrap="square">
            <a:spAutoFit/>
          </a:bodyPr>
          <a:lstStyle/>
          <a:p>
            <a:pPr algn="ctr" eaLnBrk="1" hangingPunct="1">
              <a:defRPr/>
            </a:pPr>
            <a:r>
              <a:rPr lang="ru-RU" sz="1400" b="1" dirty="0">
                <a:solidFill>
                  <a:schemeClr val="bg1"/>
                </a:solidFill>
                <a:latin typeface="Arial" panose="020B0604020202020204" pitchFamily="34" charset="0"/>
                <a:cs typeface="Arial" panose="020B0604020202020204" pitchFamily="34" charset="0"/>
              </a:rPr>
              <a:t>Tests de lab. et sur des animaux</a:t>
            </a:r>
          </a:p>
        </p:txBody>
      </p:sp>
      <p:sp>
        <p:nvSpPr>
          <p:cNvPr id="15" name="Rounded Rectangle 14"/>
          <p:cNvSpPr/>
          <p:nvPr/>
        </p:nvSpPr>
        <p:spPr>
          <a:xfrm>
            <a:off x="2116773" y="1809978"/>
            <a:ext cx="4743450" cy="1002438"/>
          </a:xfrm>
          <a:prstGeom prst="roundRect">
            <a:avLst/>
          </a:prstGeom>
          <a:ln/>
        </p:spPr>
        <p:style>
          <a:lnRef idx="1">
            <a:schemeClr val="accent3"/>
          </a:lnRef>
          <a:fillRef idx="3">
            <a:schemeClr val="accent3"/>
          </a:fillRef>
          <a:effectRef idx="2">
            <a:schemeClr val="accent3"/>
          </a:effectRef>
          <a:fontRef idx="minor">
            <a:schemeClr val="lt1"/>
          </a:fontRef>
        </p:style>
        <p:txBody>
          <a:bodyPr anchor="ctr"/>
          <a:lstStyle/>
          <a:p>
            <a:pPr>
              <a:spcBef>
                <a:spcPct val="50000"/>
              </a:spcBef>
              <a:buClr>
                <a:srgbClr val="FFFFFF"/>
              </a:buClr>
              <a:buSzPct val="100000"/>
              <a:defRPr/>
            </a:pPr>
            <a:r>
              <a:rPr lang="ru-RU" sz="1600" b="1" dirty="0">
                <a:solidFill>
                  <a:schemeClr val="bg1"/>
                </a:solidFill>
                <a:latin typeface="Arial" panose="020B0604020202020204" pitchFamily="34" charset="0"/>
                <a:cs typeface="Arial" panose="020B0604020202020204" pitchFamily="34" charset="0"/>
              </a:rPr>
              <a:t>Phase 0 :</a:t>
            </a:r>
            <a:r>
              <a:rPr lang="ru-RU" sz="1600" dirty="0">
                <a:solidFill>
                  <a:schemeClr val="bg1"/>
                </a:solidFill>
                <a:latin typeface="Arial" panose="020B0604020202020204" pitchFamily="34" charset="0"/>
                <a:cs typeface="Arial" panose="020B0604020202020204" pitchFamily="34" charset="0"/>
              </a:rPr>
              <a:t> Évalue les propriétés pharmacodynamiques et </a:t>
            </a:r>
            <a:r>
              <a:rPr lang="ru-RU" sz="1600">
                <a:solidFill>
                  <a:schemeClr val="bg1"/>
                </a:solidFill>
                <a:latin typeface="Arial" panose="020B0604020202020204" pitchFamily="34" charset="0"/>
                <a:cs typeface="Arial" panose="020B0604020202020204" pitchFamily="34" charset="0"/>
              </a:rPr>
              <a:t>pharmacocinétiques </a:t>
            </a:r>
            <a:r>
              <a:rPr lang="en-US" sz="1600" smtClean="0">
                <a:solidFill>
                  <a:schemeClr val="bg1"/>
                </a:solidFill>
                <a:latin typeface="Arial" panose="020B0604020202020204" pitchFamily="34" charset="0"/>
                <a:cs typeface="Arial" panose="020B0604020202020204" pitchFamily="34" charset="0"/>
              </a:rPr>
              <a:t/>
            </a:r>
            <a:br>
              <a:rPr lang="en-US" sz="1600" smtClean="0">
                <a:solidFill>
                  <a:schemeClr val="bg1"/>
                </a:solidFill>
                <a:latin typeface="Arial" panose="020B0604020202020204" pitchFamily="34" charset="0"/>
                <a:cs typeface="Arial" panose="020B0604020202020204" pitchFamily="34" charset="0"/>
              </a:rPr>
            </a:br>
            <a:r>
              <a:rPr lang="ru-RU" sz="1600" smtClean="0">
                <a:solidFill>
                  <a:schemeClr val="bg1"/>
                </a:solidFill>
                <a:latin typeface="Arial" panose="020B0604020202020204" pitchFamily="34" charset="0"/>
                <a:cs typeface="Arial" panose="020B0604020202020204" pitchFamily="34" charset="0"/>
              </a:rPr>
              <a:t>de </a:t>
            </a:r>
            <a:r>
              <a:rPr lang="ru-RU" sz="1600" dirty="0">
                <a:solidFill>
                  <a:schemeClr val="bg1"/>
                </a:solidFill>
                <a:latin typeface="Arial" panose="020B0604020202020204" pitchFamily="34" charset="0"/>
                <a:cs typeface="Arial" panose="020B0604020202020204" pitchFamily="34" charset="0"/>
              </a:rPr>
              <a:t>composés candidats (généralement à une dose faible)</a:t>
            </a:r>
            <a:endParaRPr lang="en-US" sz="1600" dirty="0">
              <a:solidFill>
                <a:schemeClr val="bg1"/>
              </a:solidFill>
              <a:latin typeface="Arial" panose="020B0604020202020204" pitchFamily="34" charset="0"/>
              <a:cs typeface="Arial" panose="020B0604020202020204" pitchFamily="34" charset="0"/>
            </a:endParaRPr>
          </a:p>
        </p:txBody>
      </p:sp>
      <p:sp>
        <p:nvSpPr>
          <p:cNvPr id="16" name="Rounded Rectangle 15"/>
          <p:cNvSpPr/>
          <p:nvPr/>
        </p:nvSpPr>
        <p:spPr>
          <a:xfrm>
            <a:off x="2116773" y="3645492"/>
            <a:ext cx="4743450" cy="539234"/>
          </a:xfrm>
          <a:prstGeom prst="roundRect">
            <a:avLst/>
          </a:prstGeom>
          <a:ln/>
        </p:spPr>
        <p:style>
          <a:lnRef idx="1">
            <a:schemeClr val="accent3"/>
          </a:lnRef>
          <a:fillRef idx="3">
            <a:schemeClr val="accent3"/>
          </a:fillRef>
          <a:effectRef idx="2">
            <a:schemeClr val="accent3"/>
          </a:effectRef>
          <a:fontRef idx="minor">
            <a:schemeClr val="lt1"/>
          </a:fontRef>
        </p:style>
        <p:txBody>
          <a:bodyPr anchor="ctr"/>
          <a:lstStyle/>
          <a:p>
            <a:pPr>
              <a:spcBef>
                <a:spcPct val="50000"/>
              </a:spcBef>
              <a:buClr>
                <a:srgbClr val="FFFFFF"/>
              </a:buClr>
              <a:buSzPct val="100000"/>
              <a:defRPr/>
            </a:pPr>
            <a:r>
              <a:rPr lang="ru-RU" sz="1600" b="1" dirty="0">
                <a:solidFill>
                  <a:schemeClr val="bg1"/>
                </a:solidFill>
                <a:latin typeface="Arial" panose="020B0604020202020204" pitchFamily="34" charset="0"/>
                <a:cs typeface="Arial" panose="020B0604020202020204" pitchFamily="34" charset="0"/>
              </a:rPr>
              <a:t>Phase II :</a:t>
            </a:r>
            <a:r>
              <a:rPr lang="ru-RU" sz="1600" dirty="0" smtClean="0">
                <a:solidFill>
                  <a:schemeClr val="bg1"/>
                </a:solidFill>
                <a:latin typeface="Arial" panose="020B0604020202020204" pitchFamily="34" charset="0"/>
                <a:cs typeface="Arial" panose="020B0604020202020204" pitchFamily="34" charset="0"/>
              </a:rPr>
              <a:t> </a:t>
            </a:r>
            <a:r>
              <a:rPr lang="ru-RU" sz="1600" smtClean="0">
                <a:solidFill>
                  <a:schemeClr val="bg1"/>
                </a:solidFill>
                <a:latin typeface="Arial" panose="020B0604020202020204" pitchFamily="34" charset="0"/>
                <a:cs typeface="Arial" panose="020B0604020202020204" pitchFamily="34" charset="0"/>
              </a:rPr>
              <a:t>évalue l’efficacité </a:t>
            </a:r>
            <a:r>
              <a:rPr lang="ru-RU" sz="1600" dirty="0" smtClean="0">
                <a:solidFill>
                  <a:schemeClr val="bg1"/>
                </a:solidFill>
                <a:latin typeface="Arial" panose="020B0604020202020204" pitchFamily="34" charset="0"/>
                <a:cs typeface="Arial" panose="020B0604020202020204" pitchFamily="34" charset="0"/>
              </a:rPr>
              <a:t>et la sécurité, la meilleure dose et identifie des sous-groupes</a:t>
            </a:r>
            <a:endParaRPr lang="en-US" sz="1600" dirty="0">
              <a:solidFill>
                <a:schemeClr val="bg1"/>
              </a:solidFill>
              <a:latin typeface="Arial" panose="020B0604020202020204" pitchFamily="34" charset="0"/>
              <a:cs typeface="Arial" panose="020B0604020202020204" pitchFamily="34" charset="0"/>
            </a:endParaRPr>
          </a:p>
        </p:txBody>
      </p:sp>
      <p:sp>
        <p:nvSpPr>
          <p:cNvPr id="19" name="Rounded Rectangle 18"/>
          <p:cNvSpPr/>
          <p:nvPr/>
        </p:nvSpPr>
        <p:spPr>
          <a:xfrm>
            <a:off x="2116773" y="5489040"/>
            <a:ext cx="4743450" cy="533953"/>
          </a:xfrm>
          <a:prstGeom prst="roundRect">
            <a:avLst/>
          </a:prstGeom>
          <a:ln/>
        </p:spPr>
        <p:style>
          <a:lnRef idx="1">
            <a:schemeClr val="accent1"/>
          </a:lnRef>
          <a:fillRef idx="3">
            <a:schemeClr val="accent1"/>
          </a:fillRef>
          <a:effectRef idx="2">
            <a:schemeClr val="accent1"/>
          </a:effectRef>
          <a:fontRef idx="minor">
            <a:schemeClr val="lt1"/>
          </a:fontRef>
        </p:style>
        <p:txBody>
          <a:bodyPr anchor="ctr"/>
          <a:lstStyle/>
          <a:p>
            <a:pPr>
              <a:spcBef>
                <a:spcPct val="50000"/>
              </a:spcBef>
              <a:buClr>
                <a:srgbClr val="FFFFFF"/>
              </a:buClr>
              <a:buSzPct val="100000"/>
              <a:defRPr/>
            </a:pPr>
            <a:r>
              <a:rPr lang="ru-RU" sz="1600" b="1" dirty="0">
                <a:solidFill>
                  <a:schemeClr val="bg1"/>
                </a:solidFill>
                <a:latin typeface="Arial" panose="020B0604020202020204" pitchFamily="34" charset="0"/>
                <a:cs typeface="Arial" panose="020B0604020202020204" pitchFamily="34" charset="0"/>
              </a:rPr>
              <a:t>Phase IV :</a:t>
            </a:r>
            <a:r>
              <a:rPr lang="ru-RU" sz="1600" dirty="0" smtClean="0">
                <a:solidFill>
                  <a:schemeClr val="bg1"/>
                </a:solidFill>
                <a:latin typeface="Arial" panose="020B0604020202020204" pitchFamily="34" charset="0"/>
                <a:cs typeface="Arial" panose="020B0604020202020204" pitchFamily="34" charset="0"/>
              </a:rPr>
              <a:t> évaluation après commercialisation</a:t>
            </a:r>
            <a:endParaRPr lang="en-US" sz="1600" dirty="0">
              <a:solidFill>
                <a:schemeClr val="bg1"/>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33219789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4483175" y="1558462"/>
            <a:ext cx="0" cy="4864883"/>
          </a:xfrm>
          <a:prstGeom prst="line">
            <a:avLst/>
          </a:prstGeom>
          <a:ln w="76200">
            <a:prstDash val="sysDot"/>
          </a:ln>
        </p:spPr>
        <p:style>
          <a:lnRef idx="1">
            <a:schemeClr val="accent1"/>
          </a:lnRef>
          <a:fillRef idx="0">
            <a:schemeClr val="accent1"/>
          </a:fillRef>
          <a:effectRef idx="0">
            <a:schemeClr val="accent1"/>
          </a:effectRef>
          <a:fontRef idx="minor">
            <a:schemeClr val="tx1"/>
          </a:fontRef>
        </p:style>
      </p:cxnSp>
      <p:sp>
        <p:nvSpPr>
          <p:cNvPr id="16" name="AutoShape 11"/>
          <p:cNvSpPr>
            <a:spLocks noChangeArrowheads="1"/>
          </p:cNvSpPr>
          <p:nvPr/>
        </p:nvSpPr>
        <p:spPr bwMode="auto">
          <a:xfrm>
            <a:off x="4811053" y="2886869"/>
            <a:ext cx="1970432" cy="502203"/>
          </a:xfrm>
          <a:prstGeom prst="flowChartAlternateProcess">
            <a:avLst/>
          </a:prstGeom>
          <a:ln>
            <a:headEnd/>
            <a:tailEnd/>
          </a:ln>
        </p:spPr>
        <p:style>
          <a:lnRef idx="1">
            <a:schemeClr val="accent6"/>
          </a:lnRef>
          <a:fillRef idx="3">
            <a:schemeClr val="accent6"/>
          </a:fillRef>
          <a:effectRef idx="2">
            <a:schemeClr val="accent6"/>
          </a:effectRef>
          <a:fontRef idx="minor">
            <a:schemeClr val="lt1"/>
          </a:fontRef>
        </p:style>
        <p:txBody>
          <a:bodyPr wrap="none" anchor="ctr"/>
          <a:lstStyle/>
          <a:p>
            <a:pPr algn="ctr">
              <a:defRPr/>
            </a:pPr>
            <a:r>
              <a:rPr lang="ru-RU" sz="1600" b="1" dirty="0">
                <a:solidFill>
                  <a:schemeClr val="bg1"/>
                </a:solidFill>
                <a:latin typeface="Arial" panose="020B0604020202020204" pitchFamily="34" charset="0"/>
                <a:cs typeface="Arial" panose="020B0604020202020204" pitchFamily="34" charset="0"/>
              </a:rPr>
              <a:t>Traitement standard</a:t>
            </a:r>
          </a:p>
          <a:p>
            <a:pPr algn="ctr">
              <a:defRPr/>
            </a:pPr>
            <a:r>
              <a:rPr lang="ru-RU" sz="1600" b="1" dirty="0">
                <a:solidFill>
                  <a:schemeClr val="bg1"/>
                </a:solidFill>
                <a:latin typeface="Arial" panose="020B0604020202020204" pitchFamily="34" charset="0"/>
                <a:cs typeface="Arial" panose="020B0604020202020204" pitchFamily="34" charset="0"/>
              </a:rPr>
              <a:t>(contrôle)</a:t>
            </a:r>
          </a:p>
        </p:txBody>
      </p:sp>
      <p:cxnSp>
        <p:nvCxnSpPr>
          <p:cNvPr id="16388" name="AutoShape 9"/>
          <p:cNvCxnSpPr>
            <a:cxnSpLocks noChangeShapeType="1"/>
          </p:cNvCxnSpPr>
          <p:nvPr/>
        </p:nvCxnSpPr>
        <p:spPr bwMode="auto">
          <a:xfrm>
            <a:off x="3466635" y="4415030"/>
            <a:ext cx="524841" cy="0"/>
          </a:xfrm>
          <a:prstGeom prst="straightConnector1">
            <a:avLst/>
          </a:prstGeom>
          <a:ln w="76200">
            <a:headEnd/>
            <a:tailEnd type="triangle" w="med" len="med"/>
          </a:ln>
          <a:extLst/>
        </p:spPr>
        <p:style>
          <a:lnRef idx="1">
            <a:schemeClr val="dk1"/>
          </a:lnRef>
          <a:fillRef idx="0">
            <a:schemeClr val="dk1"/>
          </a:fillRef>
          <a:effectRef idx="0">
            <a:schemeClr val="dk1"/>
          </a:effectRef>
          <a:fontRef idx="minor">
            <a:schemeClr val="tx1"/>
          </a:fontRef>
        </p:style>
      </p:cxnSp>
      <p:cxnSp>
        <p:nvCxnSpPr>
          <p:cNvPr id="16389" name="AutoShape 9"/>
          <p:cNvCxnSpPr>
            <a:cxnSpLocks noChangeShapeType="1"/>
          </p:cNvCxnSpPr>
          <p:nvPr/>
        </p:nvCxnSpPr>
        <p:spPr bwMode="auto">
          <a:xfrm>
            <a:off x="2571673" y="2894553"/>
            <a:ext cx="526359" cy="0"/>
          </a:xfrm>
          <a:prstGeom prst="straightConnector1">
            <a:avLst/>
          </a:prstGeom>
          <a:ln w="76200">
            <a:headEnd/>
            <a:tailEnd type="triangle" w="med" len="med"/>
          </a:ln>
          <a:extLst/>
        </p:spPr>
        <p:style>
          <a:lnRef idx="1">
            <a:schemeClr val="dk1"/>
          </a:lnRef>
          <a:fillRef idx="0">
            <a:schemeClr val="dk1"/>
          </a:fillRef>
          <a:effectRef idx="0">
            <a:schemeClr val="dk1"/>
          </a:effectRef>
          <a:fontRef idx="minor">
            <a:schemeClr val="tx1"/>
          </a:fontRef>
        </p:style>
      </p:cxnSp>
      <p:grpSp>
        <p:nvGrpSpPr>
          <p:cNvPr id="16390" name="Group 38"/>
          <p:cNvGrpSpPr>
            <a:grpSpLocks/>
          </p:cNvGrpSpPr>
          <p:nvPr/>
        </p:nvGrpSpPr>
        <p:grpSpPr bwMode="auto">
          <a:xfrm>
            <a:off x="3835237" y="5017718"/>
            <a:ext cx="526360" cy="219691"/>
            <a:chOff x="2613025" y="3316592"/>
            <a:chExt cx="550863" cy="252413"/>
          </a:xfrm>
        </p:grpSpPr>
        <p:cxnSp>
          <p:nvCxnSpPr>
            <p:cNvPr id="16421" name="AutoShape 9"/>
            <p:cNvCxnSpPr>
              <a:cxnSpLocks noChangeShapeType="1"/>
            </p:cNvCxnSpPr>
            <p:nvPr/>
          </p:nvCxnSpPr>
          <p:spPr bwMode="auto">
            <a:xfrm>
              <a:off x="2613025" y="3436938"/>
              <a:ext cx="550863" cy="0"/>
            </a:xfrm>
            <a:prstGeom prst="straightConnector1">
              <a:avLst/>
            </a:prstGeom>
            <a:noFill/>
            <a:ln w="76200">
              <a:solidFill>
                <a:srgbClr val="85C06E"/>
              </a:solidFill>
              <a:round/>
              <a:headEnd/>
              <a:tailEnd/>
            </a:ln>
            <a:extLst>
              <a:ext uri="{909E8E84-426E-40DD-AFC4-6F175D3DCCD1}">
                <a14:hiddenFill xmlns:a14="http://schemas.microsoft.com/office/drawing/2010/main">
                  <a:noFill/>
                </a14:hiddenFill>
              </a:ext>
            </a:extLst>
          </p:spPr>
        </p:cxnSp>
        <p:cxnSp>
          <p:nvCxnSpPr>
            <p:cNvPr id="16422" name="AutoShape 9"/>
            <p:cNvCxnSpPr>
              <a:cxnSpLocks noChangeShapeType="1"/>
            </p:cNvCxnSpPr>
            <p:nvPr/>
          </p:nvCxnSpPr>
          <p:spPr bwMode="auto">
            <a:xfrm>
              <a:off x="3131840" y="3316592"/>
              <a:ext cx="0" cy="252413"/>
            </a:xfrm>
            <a:prstGeom prst="straightConnector1">
              <a:avLst/>
            </a:prstGeom>
            <a:noFill/>
            <a:ln w="76200">
              <a:solidFill>
                <a:srgbClr val="85C06E"/>
              </a:solidFill>
              <a:round/>
              <a:headEnd/>
              <a:tailEnd/>
            </a:ln>
            <a:extLst>
              <a:ext uri="{909E8E84-426E-40DD-AFC4-6F175D3DCCD1}">
                <a14:hiddenFill xmlns:a14="http://schemas.microsoft.com/office/drawing/2010/main">
                  <a:noFill/>
                </a14:hiddenFill>
              </a:ext>
            </a:extLst>
          </p:spPr>
        </p:cxnSp>
      </p:grpSp>
      <p:sp>
        <p:nvSpPr>
          <p:cNvPr id="9" name="AutoShape 11"/>
          <p:cNvSpPr>
            <a:spLocks noChangeArrowheads="1"/>
          </p:cNvSpPr>
          <p:nvPr/>
        </p:nvSpPr>
        <p:spPr bwMode="auto">
          <a:xfrm>
            <a:off x="605792" y="2676242"/>
            <a:ext cx="1970432" cy="428331"/>
          </a:xfrm>
          <a:prstGeom prst="flowChartAlternateProcess">
            <a:avLst/>
          </a:prstGeom>
          <a:ln>
            <a:headEnd/>
            <a:tailEnd/>
          </a:ln>
        </p:spPr>
        <p:style>
          <a:lnRef idx="1">
            <a:schemeClr val="accent3"/>
          </a:lnRef>
          <a:fillRef idx="3">
            <a:schemeClr val="accent3"/>
          </a:fillRef>
          <a:effectRef idx="2">
            <a:schemeClr val="accent3"/>
          </a:effectRef>
          <a:fontRef idx="minor">
            <a:schemeClr val="lt1"/>
          </a:fontRef>
        </p:style>
        <p:txBody>
          <a:bodyPr wrap="none" anchor="ctr"/>
          <a:lstStyle/>
          <a:p>
            <a:pPr algn="ctr">
              <a:defRPr/>
            </a:pPr>
            <a:r>
              <a:rPr lang="ru-RU" b="1" dirty="0">
                <a:solidFill>
                  <a:schemeClr val="bg1"/>
                </a:solidFill>
                <a:latin typeface="Arial" panose="020B0604020202020204" pitchFamily="34" charset="0"/>
                <a:cs typeface="Arial" panose="020B0604020202020204" pitchFamily="34" charset="0"/>
              </a:rPr>
              <a:t>Traitement A</a:t>
            </a:r>
          </a:p>
        </p:txBody>
      </p:sp>
      <p:sp>
        <p:nvSpPr>
          <p:cNvPr id="10" name="AutoShape 11"/>
          <p:cNvSpPr>
            <a:spLocks noChangeArrowheads="1"/>
          </p:cNvSpPr>
          <p:nvPr/>
        </p:nvSpPr>
        <p:spPr bwMode="auto">
          <a:xfrm>
            <a:off x="587589" y="3414076"/>
            <a:ext cx="1988635" cy="428331"/>
          </a:xfrm>
          <a:prstGeom prst="flowChartAlternateProcess">
            <a:avLst/>
          </a:prstGeom>
          <a:ln>
            <a:headEnd/>
            <a:tailEnd/>
          </a:ln>
        </p:spPr>
        <p:style>
          <a:lnRef idx="1">
            <a:schemeClr val="accent3"/>
          </a:lnRef>
          <a:fillRef idx="3">
            <a:schemeClr val="accent3"/>
          </a:fillRef>
          <a:effectRef idx="2">
            <a:schemeClr val="accent3"/>
          </a:effectRef>
          <a:fontRef idx="minor">
            <a:schemeClr val="lt1"/>
          </a:fontRef>
        </p:style>
        <p:txBody>
          <a:bodyPr wrap="none" anchor="ctr"/>
          <a:lstStyle/>
          <a:p>
            <a:pPr algn="ctr">
              <a:defRPr/>
            </a:pPr>
            <a:r>
              <a:rPr lang="ru-RU" b="1" dirty="0">
                <a:solidFill>
                  <a:schemeClr val="bg1"/>
                </a:solidFill>
                <a:latin typeface="Arial" panose="020B0604020202020204" pitchFamily="34" charset="0"/>
                <a:cs typeface="Arial" panose="020B0604020202020204" pitchFamily="34" charset="0"/>
              </a:rPr>
              <a:t>Traitement B</a:t>
            </a:r>
          </a:p>
        </p:txBody>
      </p:sp>
      <p:sp>
        <p:nvSpPr>
          <p:cNvPr id="11" name="AutoShape 11"/>
          <p:cNvSpPr>
            <a:spLocks noChangeArrowheads="1"/>
          </p:cNvSpPr>
          <p:nvPr/>
        </p:nvSpPr>
        <p:spPr bwMode="auto">
          <a:xfrm>
            <a:off x="1471932" y="4184480"/>
            <a:ext cx="1990152" cy="428331"/>
          </a:xfrm>
          <a:prstGeom prst="flowChartAlternateProcess">
            <a:avLst/>
          </a:prstGeom>
          <a:ln>
            <a:headEnd/>
            <a:tailEnd/>
          </a:ln>
        </p:spPr>
        <p:style>
          <a:lnRef idx="1">
            <a:schemeClr val="accent3"/>
          </a:lnRef>
          <a:fillRef idx="3">
            <a:schemeClr val="accent3"/>
          </a:fillRef>
          <a:effectRef idx="2">
            <a:schemeClr val="accent3"/>
          </a:effectRef>
          <a:fontRef idx="minor">
            <a:schemeClr val="lt1"/>
          </a:fontRef>
        </p:style>
        <p:txBody>
          <a:bodyPr wrap="none" anchor="ctr"/>
          <a:lstStyle/>
          <a:p>
            <a:pPr algn="ctr">
              <a:defRPr/>
            </a:pPr>
            <a:r>
              <a:rPr lang="ru-RU" b="1" dirty="0">
                <a:solidFill>
                  <a:schemeClr val="bg1"/>
                </a:solidFill>
                <a:latin typeface="Arial" panose="020B0604020202020204" pitchFamily="34" charset="0"/>
                <a:cs typeface="Arial" panose="020B0604020202020204" pitchFamily="34" charset="0"/>
              </a:rPr>
              <a:t>Traitement C</a:t>
            </a:r>
          </a:p>
        </p:txBody>
      </p:sp>
      <p:sp>
        <p:nvSpPr>
          <p:cNvPr id="12" name="AutoShape 11"/>
          <p:cNvSpPr>
            <a:spLocks noChangeArrowheads="1"/>
          </p:cNvSpPr>
          <p:nvPr/>
        </p:nvSpPr>
        <p:spPr bwMode="auto">
          <a:xfrm>
            <a:off x="1890592" y="4909089"/>
            <a:ext cx="1988635" cy="428331"/>
          </a:xfrm>
          <a:prstGeom prst="flowChartAlternateProcess">
            <a:avLst/>
          </a:prstGeom>
          <a:ln>
            <a:headEnd/>
            <a:tailEnd/>
          </a:ln>
        </p:spPr>
        <p:style>
          <a:lnRef idx="1">
            <a:schemeClr val="accent3"/>
          </a:lnRef>
          <a:fillRef idx="3">
            <a:schemeClr val="accent3"/>
          </a:fillRef>
          <a:effectRef idx="2">
            <a:schemeClr val="accent3"/>
          </a:effectRef>
          <a:fontRef idx="minor">
            <a:schemeClr val="lt1"/>
          </a:fontRef>
        </p:style>
        <p:txBody>
          <a:bodyPr wrap="none" anchor="ctr"/>
          <a:lstStyle/>
          <a:p>
            <a:pPr algn="ctr">
              <a:defRPr/>
            </a:pPr>
            <a:r>
              <a:rPr lang="ru-RU" b="1" dirty="0">
                <a:solidFill>
                  <a:schemeClr val="bg1"/>
                </a:solidFill>
                <a:latin typeface="Arial" panose="020B0604020202020204" pitchFamily="34" charset="0"/>
                <a:cs typeface="Arial" panose="020B0604020202020204" pitchFamily="34" charset="0"/>
              </a:rPr>
              <a:t>Traitement D</a:t>
            </a:r>
          </a:p>
        </p:txBody>
      </p:sp>
      <p:sp>
        <p:nvSpPr>
          <p:cNvPr id="13" name="AutoShape 11"/>
          <p:cNvSpPr>
            <a:spLocks noChangeArrowheads="1"/>
          </p:cNvSpPr>
          <p:nvPr/>
        </p:nvSpPr>
        <p:spPr bwMode="auto">
          <a:xfrm>
            <a:off x="2425142" y="5618103"/>
            <a:ext cx="1990152" cy="428331"/>
          </a:xfrm>
          <a:prstGeom prst="flowChartAlternateProcess">
            <a:avLst/>
          </a:prstGeom>
          <a:ln>
            <a:headEnd/>
            <a:tailEnd/>
          </a:ln>
        </p:spPr>
        <p:style>
          <a:lnRef idx="1">
            <a:schemeClr val="accent3"/>
          </a:lnRef>
          <a:fillRef idx="3">
            <a:schemeClr val="accent3"/>
          </a:fillRef>
          <a:effectRef idx="2">
            <a:schemeClr val="accent3"/>
          </a:effectRef>
          <a:fontRef idx="minor">
            <a:schemeClr val="lt1"/>
          </a:fontRef>
        </p:style>
        <p:txBody>
          <a:bodyPr wrap="none" anchor="ctr"/>
          <a:lstStyle/>
          <a:p>
            <a:pPr algn="ctr">
              <a:defRPr/>
            </a:pPr>
            <a:r>
              <a:rPr lang="ru-RU" b="1" dirty="0">
                <a:solidFill>
                  <a:schemeClr val="bg1"/>
                </a:solidFill>
                <a:latin typeface="Arial" panose="020B0604020202020204" pitchFamily="34" charset="0"/>
                <a:cs typeface="Arial" panose="020B0604020202020204" pitchFamily="34" charset="0"/>
              </a:rPr>
              <a:t>Traitement E</a:t>
            </a:r>
          </a:p>
        </p:txBody>
      </p:sp>
      <p:sp>
        <p:nvSpPr>
          <p:cNvPr id="17" name="AutoShape 6"/>
          <p:cNvSpPr>
            <a:spLocks noChangeArrowheads="1"/>
          </p:cNvSpPr>
          <p:nvPr/>
        </p:nvSpPr>
        <p:spPr bwMode="auto">
          <a:xfrm>
            <a:off x="3454499" y="2750719"/>
            <a:ext cx="380738" cy="244563"/>
          </a:xfrm>
          <a:prstGeom prst="ellipse">
            <a:avLst/>
          </a:prstGeom>
          <a:ln>
            <a:headEnd/>
            <a:tailEnd/>
          </a:ln>
        </p:spPr>
        <p:style>
          <a:lnRef idx="1">
            <a:schemeClr val="accent2"/>
          </a:lnRef>
          <a:fillRef idx="3">
            <a:schemeClr val="accent2"/>
          </a:fillRef>
          <a:effectRef idx="2">
            <a:schemeClr val="accent2"/>
          </a:effectRef>
          <a:fontRef idx="minor">
            <a:schemeClr val="lt1"/>
          </a:fontRef>
        </p:style>
        <p:txBody>
          <a:bodyPr wrap="none" anchor="ctr"/>
          <a:lstStyle/>
          <a:p>
            <a:pPr algn="ctr">
              <a:defRPr/>
            </a:pPr>
            <a:r>
              <a:rPr lang="ru-RU" b="1" dirty="0">
                <a:solidFill>
                  <a:schemeClr val="bg1"/>
                </a:solidFill>
                <a:latin typeface="Arial" panose="020B0604020202020204" pitchFamily="34" charset="0"/>
                <a:cs typeface="Arial" panose="020B0604020202020204" pitchFamily="34" charset="0"/>
              </a:rPr>
              <a:t>R</a:t>
            </a:r>
          </a:p>
        </p:txBody>
      </p:sp>
      <p:cxnSp>
        <p:nvCxnSpPr>
          <p:cNvPr id="16399" name="AutoShape 9"/>
          <p:cNvCxnSpPr>
            <a:cxnSpLocks noChangeShapeType="1"/>
          </p:cNvCxnSpPr>
          <p:nvPr/>
        </p:nvCxnSpPr>
        <p:spPr bwMode="auto">
          <a:xfrm flipV="1">
            <a:off x="3839658" y="2571788"/>
            <a:ext cx="480852" cy="283252"/>
          </a:xfrm>
          <a:prstGeom prst="straightConnector1">
            <a:avLst/>
          </a:prstGeom>
          <a:ln w="57150">
            <a:headEnd/>
            <a:tailEnd type="triangle" w="med" len="med"/>
          </a:ln>
          <a:extLst/>
        </p:spPr>
        <p:style>
          <a:lnRef idx="3">
            <a:schemeClr val="accent2"/>
          </a:lnRef>
          <a:fillRef idx="0">
            <a:schemeClr val="accent2"/>
          </a:fillRef>
          <a:effectRef idx="2">
            <a:schemeClr val="accent2"/>
          </a:effectRef>
          <a:fontRef idx="minor">
            <a:schemeClr val="tx1"/>
          </a:fontRef>
        </p:style>
      </p:cxnSp>
      <p:cxnSp>
        <p:nvCxnSpPr>
          <p:cNvPr id="16400" name="AutoShape 10"/>
          <p:cNvCxnSpPr>
            <a:cxnSpLocks noChangeShapeType="1"/>
          </p:cNvCxnSpPr>
          <p:nvPr/>
        </p:nvCxnSpPr>
        <p:spPr bwMode="auto">
          <a:xfrm>
            <a:off x="3839658" y="2892345"/>
            <a:ext cx="480852" cy="250090"/>
          </a:xfrm>
          <a:prstGeom prst="straightConnector1">
            <a:avLst/>
          </a:prstGeom>
          <a:ln w="57150">
            <a:headEnd/>
            <a:tailEnd type="triangle" w="med" len="med"/>
          </a:ln>
          <a:extLst/>
        </p:spPr>
        <p:style>
          <a:lnRef idx="3">
            <a:schemeClr val="accent2"/>
          </a:lnRef>
          <a:fillRef idx="0">
            <a:schemeClr val="accent2"/>
          </a:fillRef>
          <a:effectRef idx="2">
            <a:schemeClr val="accent2"/>
          </a:effectRef>
          <a:fontRef idx="minor">
            <a:schemeClr val="tx1"/>
          </a:fontRef>
        </p:style>
      </p:cxnSp>
      <p:cxnSp>
        <p:nvCxnSpPr>
          <p:cNvPr id="16408" name="AutoShape 9"/>
          <p:cNvCxnSpPr>
            <a:cxnSpLocks noChangeShapeType="1"/>
          </p:cNvCxnSpPr>
          <p:nvPr/>
        </p:nvCxnSpPr>
        <p:spPr bwMode="auto">
          <a:xfrm>
            <a:off x="4416721" y="5832268"/>
            <a:ext cx="526360" cy="0"/>
          </a:xfrm>
          <a:prstGeom prst="straightConnector1">
            <a:avLst/>
          </a:prstGeom>
          <a:ln w="76200">
            <a:headEnd/>
            <a:tailEnd type="triangle" w="med" len="med"/>
          </a:ln>
          <a:extLst/>
        </p:spPr>
        <p:style>
          <a:lnRef idx="1">
            <a:schemeClr val="dk1"/>
          </a:lnRef>
          <a:fillRef idx="0">
            <a:schemeClr val="dk1"/>
          </a:fillRef>
          <a:effectRef idx="0">
            <a:schemeClr val="dk1"/>
          </a:effectRef>
          <a:fontRef idx="minor">
            <a:schemeClr val="tx1"/>
          </a:fontRef>
        </p:style>
      </p:cxnSp>
      <p:grpSp>
        <p:nvGrpSpPr>
          <p:cNvPr id="16409" name="Group 5"/>
          <p:cNvGrpSpPr>
            <a:grpSpLocks/>
          </p:cNvGrpSpPr>
          <p:nvPr/>
        </p:nvGrpSpPr>
        <p:grpSpPr bwMode="auto">
          <a:xfrm>
            <a:off x="2580341" y="3511061"/>
            <a:ext cx="526359" cy="219693"/>
            <a:chOff x="2613025" y="3316591"/>
            <a:chExt cx="550863" cy="252413"/>
          </a:xfrm>
        </p:grpSpPr>
        <p:cxnSp>
          <p:nvCxnSpPr>
            <p:cNvPr id="16419" name="AutoShape 9"/>
            <p:cNvCxnSpPr>
              <a:cxnSpLocks noChangeShapeType="1"/>
            </p:cNvCxnSpPr>
            <p:nvPr/>
          </p:nvCxnSpPr>
          <p:spPr bwMode="auto">
            <a:xfrm>
              <a:off x="2613025" y="3436938"/>
              <a:ext cx="550863" cy="0"/>
            </a:xfrm>
            <a:prstGeom prst="straightConnector1">
              <a:avLst/>
            </a:prstGeom>
            <a:noFill/>
            <a:ln w="76200">
              <a:solidFill>
                <a:srgbClr val="85C06E"/>
              </a:solidFill>
              <a:round/>
              <a:headEnd/>
              <a:tailEnd/>
            </a:ln>
            <a:extLst>
              <a:ext uri="{909E8E84-426E-40DD-AFC4-6F175D3DCCD1}">
                <a14:hiddenFill xmlns:a14="http://schemas.microsoft.com/office/drawing/2010/main">
                  <a:noFill/>
                </a14:hiddenFill>
              </a:ext>
            </a:extLst>
          </p:spPr>
        </p:cxnSp>
        <p:cxnSp>
          <p:nvCxnSpPr>
            <p:cNvPr id="16420" name="AutoShape 9"/>
            <p:cNvCxnSpPr>
              <a:cxnSpLocks noChangeShapeType="1"/>
            </p:cNvCxnSpPr>
            <p:nvPr/>
          </p:nvCxnSpPr>
          <p:spPr bwMode="auto">
            <a:xfrm>
              <a:off x="3131840" y="3316591"/>
              <a:ext cx="0" cy="252413"/>
            </a:xfrm>
            <a:prstGeom prst="straightConnector1">
              <a:avLst/>
            </a:prstGeom>
            <a:noFill/>
            <a:ln w="76200">
              <a:solidFill>
                <a:srgbClr val="85C06E"/>
              </a:solidFill>
              <a:round/>
              <a:headEnd/>
              <a:tailEnd/>
            </a:ln>
            <a:extLst>
              <a:ext uri="{909E8E84-426E-40DD-AFC4-6F175D3DCCD1}">
                <a14:hiddenFill xmlns:a14="http://schemas.microsoft.com/office/drawing/2010/main">
                  <a:noFill/>
                </a14:hiddenFill>
              </a:ext>
            </a:extLst>
          </p:spPr>
        </p:cxnSp>
      </p:grpSp>
      <p:sp>
        <p:nvSpPr>
          <p:cNvPr id="46" name="Chevron 45"/>
          <p:cNvSpPr/>
          <p:nvPr/>
        </p:nvSpPr>
        <p:spPr>
          <a:xfrm>
            <a:off x="1345283" y="1558462"/>
            <a:ext cx="1920856" cy="599647"/>
          </a:xfrm>
          <a:prstGeom prst="chevron">
            <a:avLst>
              <a:gd name="adj" fmla="val 19245"/>
            </a:avLst>
          </a:prstGeom>
        </p:spPr>
        <p:style>
          <a:lnRef idx="1">
            <a:schemeClr val="accent4"/>
          </a:lnRef>
          <a:fillRef idx="3">
            <a:schemeClr val="accent4"/>
          </a:fillRef>
          <a:effectRef idx="2">
            <a:schemeClr val="accent4"/>
          </a:effectRef>
          <a:fontRef idx="minor">
            <a:schemeClr val="lt1"/>
          </a:fontRef>
        </p:style>
        <p:txBody>
          <a:bodyPr anchor="ctr"/>
          <a:lstStyle/>
          <a:p>
            <a:pPr algn="ctr" eaLnBrk="1" hangingPunct="1">
              <a:spcBef>
                <a:spcPct val="50000"/>
              </a:spcBef>
              <a:buClr>
                <a:srgbClr val="FFFFFF"/>
              </a:buClr>
              <a:buSzPct val="100000"/>
              <a:buFont typeface="Wingdings" pitchFamily="2" charset="2"/>
              <a:buNone/>
              <a:defRPr/>
            </a:pPr>
            <a:r>
              <a:rPr lang="ru-RU" sz="2800" b="1" dirty="0">
                <a:solidFill>
                  <a:schemeClr val="bg1"/>
                </a:solidFill>
                <a:latin typeface="Arial" panose="020B0604020202020204" pitchFamily="34" charset="0"/>
                <a:cs typeface="Arial" panose="020B0604020202020204" pitchFamily="34" charset="0"/>
              </a:rPr>
              <a:t>Phase II</a:t>
            </a:r>
          </a:p>
        </p:txBody>
      </p:sp>
      <p:sp>
        <p:nvSpPr>
          <p:cNvPr id="47" name="Chevron 46"/>
          <p:cNvSpPr/>
          <p:nvPr/>
        </p:nvSpPr>
        <p:spPr>
          <a:xfrm>
            <a:off x="5729184" y="1558462"/>
            <a:ext cx="1922119" cy="599647"/>
          </a:xfrm>
          <a:prstGeom prst="chevron">
            <a:avLst>
              <a:gd name="adj" fmla="val 19245"/>
            </a:avLst>
          </a:prstGeom>
        </p:spPr>
        <p:style>
          <a:lnRef idx="1">
            <a:schemeClr val="accent4"/>
          </a:lnRef>
          <a:fillRef idx="3">
            <a:schemeClr val="accent4"/>
          </a:fillRef>
          <a:effectRef idx="2">
            <a:schemeClr val="accent4"/>
          </a:effectRef>
          <a:fontRef idx="minor">
            <a:schemeClr val="lt1"/>
          </a:fontRef>
        </p:style>
        <p:txBody>
          <a:bodyPr anchor="ctr"/>
          <a:lstStyle/>
          <a:p>
            <a:pPr algn="ctr" eaLnBrk="1" hangingPunct="1">
              <a:spcBef>
                <a:spcPct val="50000"/>
              </a:spcBef>
              <a:buClr>
                <a:srgbClr val="FFFFFF"/>
              </a:buClr>
              <a:buSzPct val="100000"/>
              <a:buFont typeface="Wingdings" pitchFamily="2" charset="2"/>
              <a:buNone/>
              <a:defRPr/>
            </a:pPr>
            <a:r>
              <a:rPr lang="ru-RU" sz="2800" b="1" dirty="0">
                <a:solidFill>
                  <a:schemeClr val="bg1"/>
                </a:solidFill>
                <a:latin typeface="Arial" panose="020B0604020202020204" pitchFamily="34" charset="0"/>
                <a:cs typeface="Arial" panose="020B0604020202020204" pitchFamily="34" charset="0"/>
              </a:rPr>
              <a:t>Phase III</a:t>
            </a:r>
          </a:p>
        </p:txBody>
      </p:sp>
      <p:sp>
        <p:nvSpPr>
          <p:cNvPr id="2" name="Slide Number Placeholder 1"/>
          <p:cNvSpPr>
            <a:spLocks noGrp="1"/>
          </p:cNvSpPr>
          <p:nvPr>
            <p:ph type="sldNum" sz="quarter" idx="12"/>
          </p:nvPr>
        </p:nvSpPr>
        <p:spPr/>
        <p:txBody>
          <a:bodyPr/>
          <a:lstStyle/>
          <a:p>
            <a:fld id="{5758EA53-6EFE-46F2-B76A-D57AD5FD182B}" type="slidenum">
              <a:rPr lang="en-GB" smtClean="0">
                <a:latin typeface="Arial" panose="020B0604020202020204" pitchFamily="34" charset="0"/>
                <a:cs typeface="Arial" panose="020B0604020202020204" pitchFamily="34" charset="0"/>
              </a:rPr>
              <a:pPr/>
              <a:t>3</a:t>
            </a:fld>
            <a:endParaRPr lang="en-GB" dirty="0">
              <a:latin typeface="Arial" panose="020B0604020202020204" pitchFamily="34" charset="0"/>
              <a:cs typeface="Arial" panose="020B0604020202020204" pitchFamily="34" charset="0"/>
            </a:endParaRPr>
          </a:p>
        </p:txBody>
      </p:sp>
      <p:sp>
        <p:nvSpPr>
          <p:cNvPr id="7" name="Title 6"/>
          <p:cNvSpPr>
            <a:spLocks noGrp="1"/>
          </p:cNvSpPr>
          <p:nvPr>
            <p:ph type="title"/>
          </p:nvPr>
        </p:nvSpPr>
        <p:spPr>
          <a:xfrm>
            <a:off x="441960" y="462336"/>
            <a:ext cx="7077635" cy="945224"/>
          </a:xfrm>
        </p:spPr>
        <p:txBody>
          <a:bodyPr/>
          <a:lstStyle/>
          <a:p>
            <a:r>
              <a:rPr lang="ru-RU" dirty="0" smtClean="0"/>
              <a:t>Paradigme traditionnel du développement clinique dans le temps</a:t>
            </a:r>
            <a:endParaRPr lang="en-GB" dirty="0"/>
          </a:p>
        </p:txBody>
      </p:sp>
      <p:sp>
        <p:nvSpPr>
          <p:cNvPr id="45" name="AutoShape 11"/>
          <p:cNvSpPr>
            <a:spLocks noChangeArrowheads="1"/>
          </p:cNvSpPr>
          <p:nvPr/>
        </p:nvSpPr>
        <p:spPr bwMode="auto">
          <a:xfrm>
            <a:off x="4811053" y="2358203"/>
            <a:ext cx="1970432" cy="428331"/>
          </a:xfrm>
          <a:prstGeom prst="flowChartAlternateProcess">
            <a:avLst/>
          </a:prstGeom>
          <a:ln>
            <a:headEnd/>
            <a:tailEnd/>
          </a:ln>
        </p:spPr>
        <p:style>
          <a:lnRef idx="1">
            <a:schemeClr val="accent3"/>
          </a:lnRef>
          <a:fillRef idx="3">
            <a:schemeClr val="accent3"/>
          </a:fillRef>
          <a:effectRef idx="2">
            <a:schemeClr val="accent3"/>
          </a:effectRef>
          <a:fontRef idx="minor">
            <a:schemeClr val="lt1"/>
          </a:fontRef>
        </p:style>
        <p:txBody>
          <a:bodyPr wrap="none" anchor="ctr"/>
          <a:lstStyle/>
          <a:p>
            <a:pPr algn="ctr">
              <a:defRPr/>
            </a:pPr>
            <a:r>
              <a:rPr lang="ru-RU" b="1" dirty="0">
                <a:solidFill>
                  <a:schemeClr val="bg1"/>
                </a:solidFill>
                <a:latin typeface="Arial" panose="020B0604020202020204" pitchFamily="34" charset="0"/>
                <a:cs typeface="Arial" panose="020B0604020202020204" pitchFamily="34" charset="0"/>
              </a:rPr>
              <a:t>Traitement A</a:t>
            </a:r>
          </a:p>
        </p:txBody>
      </p:sp>
      <p:sp>
        <p:nvSpPr>
          <p:cNvPr id="48" name="AutoShape 6"/>
          <p:cNvSpPr>
            <a:spLocks noChangeArrowheads="1"/>
          </p:cNvSpPr>
          <p:nvPr/>
        </p:nvSpPr>
        <p:spPr bwMode="auto">
          <a:xfrm>
            <a:off x="4653411" y="4292748"/>
            <a:ext cx="380738" cy="244563"/>
          </a:xfrm>
          <a:prstGeom prst="ellipse">
            <a:avLst/>
          </a:prstGeom>
          <a:ln>
            <a:headEnd/>
            <a:tailEnd/>
          </a:ln>
        </p:spPr>
        <p:style>
          <a:lnRef idx="1">
            <a:schemeClr val="accent2"/>
          </a:lnRef>
          <a:fillRef idx="3">
            <a:schemeClr val="accent2"/>
          </a:fillRef>
          <a:effectRef idx="2">
            <a:schemeClr val="accent2"/>
          </a:effectRef>
          <a:fontRef idx="minor">
            <a:schemeClr val="lt1"/>
          </a:fontRef>
        </p:style>
        <p:txBody>
          <a:bodyPr wrap="none" anchor="ctr"/>
          <a:lstStyle/>
          <a:p>
            <a:pPr algn="ctr">
              <a:defRPr/>
            </a:pPr>
            <a:r>
              <a:rPr lang="ru-RU" b="1" dirty="0">
                <a:solidFill>
                  <a:schemeClr val="bg1"/>
                </a:solidFill>
                <a:latin typeface="Arial" panose="020B0604020202020204" pitchFamily="34" charset="0"/>
                <a:cs typeface="Arial" panose="020B0604020202020204" pitchFamily="34" charset="0"/>
              </a:rPr>
              <a:t>R</a:t>
            </a:r>
          </a:p>
        </p:txBody>
      </p:sp>
      <p:cxnSp>
        <p:nvCxnSpPr>
          <p:cNvPr id="49" name="AutoShape 9"/>
          <p:cNvCxnSpPr>
            <a:cxnSpLocks noChangeShapeType="1"/>
          </p:cNvCxnSpPr>
          <p:nvPr/>
        </p:nvCxnSpPr>
        <p:spPr bwMode="auto">
          <a:xfrm flipV="1">
            <a:off x="5025870" y="4113817"/>
            <a:ext cx="480852" cy="283252"/>
          </a:xfrm>
          <a:prstGeom prst="straightConnector1">
            <a:avLst/>
          </a:prstGeom>
          <a:ln w="57150">
            <a:headEnd/>
            <a:tailEnd type="triangle" w="med" len="med"/>
          </a:ln>
          <a:extLst/>
        </p:spPr>
        <p:style>
          <a:lnRef idx="3">
            <a:schemeClr val="accent2"/>
          </a:lnRef>
          <a:fillRef idx="0">
            <a:schemeClr val="accent2"/>
          </a:fillRef>
          <a:effectRef idx="2">
            <a:schemeClr val="accent2"/>
          </a:effectRef>
          <a:fontRef idx="minor">
            <a:schemeClr val="tx1"/>
          </a:fontRef>
        </p:style>
      </p:cxnSp>
      <p:cxnSp>
        <p:nvCxnSpPr>
          <p:cNvPr id="50" name="AutoShape 10"/>
          <p:cNvCxnSpPr>
            <a:cxnSpLocks noChangeShapeType="1"/>
          </p:cNvCxnSpPr>
          <p:nvPr/>
        </p:nvCxnSpPr>
        <p:spPr bwMode="auto">
          <a:xfrm>
            <a:off x="5025870" y="4434374"/>
            <a:ext cx="480852" cy="250090"/>
          </a:xfrm>
          <a:prstGeom prst="straightConnector1">
            <a:avLst/>
          </a:prstGeom>
          <a:ln w="57150">
            <a:headEnd/>
            <a:tailEnd type="triangle" w="med" len="med"/>
          </a:ln>
          <a:extLst/>
        </p:spPr>
        <p:style>
          <a:lnRef idx="3">
            <a:schemeClr val="accent2"/>
          </a:lnRef>
          <a:fillRef idx="0">
            <a:schemeClr val="accent2"/>
          </a:fillRef>
          <a:effectRef idx="2">
            <a:schemeClr val="accent2"/>
          </a:effectRef>
          <a:fontRef idx="minor">
            <a:schemeClr val="tx1"/>
          </a:fontRef>
        </p:style>
      </p:cxnSp>
      <p:sp>
        <p:nvSpPr>
          <p:cNvPr id="53" name="AutoShape 11"/>
          <p:cNvSpPr>
            <a:spLocks noChangeArrowheads="1"/>
          </p:cNvSpPr>
          <p:nvPr/>
        </p:nvSpPr>
        <p:spPr bwMode="auto">
          <a:xfrm>
            <a:off x="5660908" y="4434043"/>
            <a:ext cx="1970432" cy="502203"/>
          </a:xfrm>
          <a:prstGeom prst="flowChartAlternateProcess">
            <a:avLst/>
          </a:prstGeom>
          <a:ln>
            <a:headEnd/>
            <a:tailEnd/>
          </a:ln>
        </p:spPr>
        <p:style>
          <a:lnRef idx="1">
            <a:schemeClr val="accent6"/>
          </a:lnRef>
          <a:fillRef idx="3">
            <a:schemeClr val="accent6"/>
          </a:fillRef>
          <a:effectRef idx="2">
            <a:schemeClr val="accent6"/>
          </a:effectRef>
          <a:fontRef idx="minor">
            <a:schemeClr val="lt1"/>
          </a:fontRef>
        </p:style>
        <p:txBody>
          <a:bodyPr wrap="none" anchor="ctr"/>
          <a:lstStyle/>
          <a:p>
            <a:pPr algn="ctr">
              <a:defRPr/>
            </a:pPr>
            <a:r>
              <a:rPr lang="ru-RU" sz="1600" b="1" dirty="0">
                <a:solidFill>
                  <a:schemeClr val="bg1"/>
                </a:solidFill>
                <a:latin typeface="Arial" panose="020B0604020202020204" pitchFamily="34" charset="0"/>
                <a:cs typeface="Arial" panose="020B0604020202020204" pitchFamily="34" charset="0"/>
              </a:rPr>
              <a:t>Traitement standard</a:t>
            </a:r>
          </a:p>
          <a:p>
            <a:pPr algn="ctr">
              <a:defRPr/>
            </a:pPr>
            <a:r>
              <a:rPr lang="ru-RU" sz="1600" b="1" dirty="0">
                <a:solidFill>
                  <a:schemeClr val="bg1"/>
                </a:solidFill>
                <a:latin typeface="Arial" panose="020B0604020202020204" pitchFamily="34" charset="0"/>
                <a:cs typeface="Arial" panose="020B0604020202020204" pitchFamily="34" charset="0"/>
              </a:rPr>
              <a:t>(contrôle)</a:t>
            </a:r>
          </a:p>
        </p:txBody>
      </p:sp>
      <p:sp>
        <p:nvSpPr>
          <p:cNvPr id="54" name="AutoShape 11"/>
          <p:cNvSpPr>
            <a:spLocks noChangeArrowheads="1"/>
          </p:cNvSpPr>
          <p:nvPr/>
        </p:nvSpPr>
        <p:spPr bwMode="auto">
          <a:xfrm>
            <a:off x="5660908" y="3905377"/>
            <a:ext cx="1970432" cy="428331"/>
          </a:xfrm>
          <a:prstGeom prst="flowChartAlternateProcess">
            <a:avLst/>
          </a:prstGeom>
          <a:ln>
            <a:headEnd/>
            <a:tailEnd/>
          </a:ln>
        </p:spPr>
        <p:style>
          <a:lnRef idx="1">
            <a:schemeClr val="accent3"/>
          </a:lnRef>
          <a:fillRef idx="3">
            <a:schemeClr val="accent3"/>
          </a:fillRef>
          <a:effectRef idx="2">
            <a:schemeClr val="accent3"/>
          </a:effectRef>
          <a:fontRef idx="minor">
            <a:schemeClr val="lt1"/>
          </a:fontRef>
        </p:style>
        <p:txBody>
          <a:bodyPr wrap="none" anchor="ctr"/>
          <a:lstStyle/>
          <a:p>
            <a:pPr algn="ctr">
              <a:defRPr/>
            </a:pPr>
            <a:r>
              <a:rPr lang="ru-RU" b="1" dirty="0">
                <a:solidFill>
                  <a:schemeClr val="bg1"/>
                </a:solidFill>
                <a:latin typeface="Arial" panose="020B0604020202020204" pitchFamily="34" charset="0"/>
                <a:cs typeface="Arial" panose="020B0604020202020204" pitchFamily="34" charset="0"/>
              </a:rPr>
              <a:t>Traitement C</a:t>
            </a:r>
            <a:endParaRPr lang="en-US" b="1" dirty="0">
              <a:solidFill>
                <a:schemeClr val="bg1"/>
              </a:solidFill>
              <a:latin typeface="Arial" panose="020B0604020202020204" pitchFamily="34" charset="0"/>
              <a:cs typeface="Arial" panose="020B0604020202020204" pitchFamily="34" charset="0"/>
            </a:endParaRPr>
          </a:p>
        </p:txBody>
      </p:sp>
      <p:sp>
        <p:nvSpPr>
          <p:cNvPr id="55" name="AutoShape 11"/>
          <p:cNvSpPr>
            <a:spLocks noChangeArrowheads="1"/>
          </p:cNvSpPr>
          <p:nvPr/>
        </p:nvSpPr>
        <p:spPr bwMode="auto">
          <a:xfrm>
            <a:off x="6296845" y="5835012"/>
            <a:ext cx="1970432" cy="502203"/>
          </a:xfrm>
          <a:prstGeom prst="flowChartAlternateProcess">
            <a:avLst/>
          </a:prstGeom>
          <a:ln>
            <a:headEnd/>
            <a:tailEnd/>
          </a:ln>
        </p:spPr>
        <p:style>
          <a:lnRef idx="1">
            <a:schemeClr val="accent6"/>
          </a:lnRef>
          <a:fillRef idx="3">
            <a:schemeClr val="accent6"/>
          </a:fillRef>
          <a:effectRef idx="2">
            <a:schemeClr val="accent6"/>
          </a:effectRef>
          <a:fontRef idx="minor">
            <a:schemeClr val="lt1"/>
          </a:fontRef>
        </p:style>
        <p:txBody>
          <a:bodyPr wrap="none" anchor="ctr"/>
          <a:lstStyle/>
          <a:p>
            <a:pPr algn="ctr">
              <a:defRPr/>
            </a:pPr>
            <a:r>
              <a:rPr lang="ru-RU" sz="1600" b="1" dirty="0">
                <a:solidFill>
                  <a:schemeClr val="bg1"/>
                </a:solidFill>
                <a:latin typeface="Arial" panose="020B0604020202020204" pitchFamily="34" charset="0"/>
                <a:cs typeface="Arial" panose="020B0604020202020204" pitchFamily="34" charset="0"/>
              </a:rPr>
              <a:t>Traitement standard</a:t>
            </a:r>
          </a:p>
          <a:p>
            <a:pPr algn="ctr">
              <a:defRPr/>
            </a:pPr>
            <a:r>
              <a:rPr lang="ru-RU" sz="1600" b="1" dirty="0">
                <a:solidFill>
                  <a:schemeClr val="bg1"/>
                </a:solidFill>
                <a:latin typeface="Arial" panose="020B0604020202020204" pitchFamily="34" charset="0"/>
                <a:cs typeface="Arial" panose="020B0604020202020204" pitchFamily="34" charset="0"/>
              </a:rPr>
              <a:t>(contrôle)</a:t>
            </a:r>
          </a:p>
        </p:txBody>
      </p:sp>
      <p:sp>
        <p:nvSpPr>
          <p:cNvPr id="56" name="AutoShape 11"/>
          <p:cNvSpPr>
            <a:spLocks noChangeArrowheads="1"/>
          </p:cNvSpPr>
          <p:nvPr/>
        </p:nvSpPr>
        <p:spPr bwMode="auto">
          <a:xfrm>
            <a:off x="6296845" y="5306346"/>
            <a:ext cx="1970432" cy="428331"/>
          </a:xfrm>
          <a:prstGeom prst="flowChartAlternateProcess">
            <a:avLst/>
          </a:prstGeom>
          <a:ln>
            <a:headEnd/>
            <a:tailEnd/>
          </a:ln>
        </p:spPr>
        <p:style>
          <a:lnRef idx="1">
            <a:schemeClr val="accent3"/>
          </a:lnRef>
          <a:fillRef idx="3">
            <a:schemeClr val="accent3"/>
          </a:fillRef>
          <a:effectRef idx="2">
            <a:schemeClr val="accent3"/>
          </a:effectRef>
          <a:fontRef idx="minor">
            <a:schemeClr val="lt1"/>
          </a:fontRef>
        </p:style>
        <p:txBody>
          <a:bodyPr wrap="none" anchor="ctr"/>
          <a:lstStyle/>
          <a:p>
            <a:pPr algn="ctr">
              <a:defRPr/>
            </a:pPr>
            <a:r>
              <a:rPr lang="ru-RU" b="1" dirty="0">
                <a:solidFill>
                  <a:schemeClr val="bg1"/>
                </a:solidFill>
                <a:latin typeface="Arial" panose="020B0604020202020204" pitchFamily="34" charset="0"/>
                <a:cs typeface="Arial" panose="020B0604020202020204" pitchFamily="34" charset="0"/>
              </a:rPr>
              <a:t>Traitement E</a:t>
            </a:r>
            <a:endParaRPr lang="en-US" b="1" dirty="0">
              <a:solidFill>
                <a:schemeClr val="bg1"/>
              </a:solidFill>
              <a:latin typeface="Arial" panose="020B0604020202020204" pitchFamily="34" charset="0"/>
              <a:cs typeface="Arial" panose="020B0604020202020204" pitchFamily="34" charset="0"/>
            </a:endParaRPr>
          </a:p>
        </p:txBody>
      </p:sp>
      <p:sp>
        <p:nvSpPr>
          <p:cNvPr id="60" name="AutoShape 6"/>
          <p:cNvSpPr>
            <a:spLocks noChangeArrowheads="1"/>
          </p:cNvSpPr>
          <p:nvPr/>
        </p:nvSpPr>
        <p:spPr bwMode="auto">
          <a:xfrm>
            <a:off x="5280170" y="5712730"/>
            <a:ext cx="380738" cy="244563"/>
          </a:xfrm>
          <a:prstGeom prst="ellipse">
            <a:avLst/>
          </a:prstGeom>
          <a:ln>
            <a:headEnd/>
            <a:tailEnd/>
          </a:ln>
        </p:spPr>
        <p:style>
          <a:lnRef idx="1">
            <a:schemeClr val="accent2"/>
          </a:lnRef>
          <a:fillRef idx="3">
            <a:schemeClr val="accent2"/>
          </a:fillRef>
          <a:effectRef idx="2">
            <a:schemeClr val="accent2"/>
          </a:effectRef>
          <a:fontRef idx="minor">
            <a:schemeClr val="lt1"/>
          </a:fontRef>
        </p:style>
        <p:txBody>
          <a:bodyPr wrap="none" anchor="ctr"/>
          <a:lstStyle/>
          <a:p>
            <a:pPr algn="ctr">
              <a:defRPr/>
            </a:pPr>
            <a:r>
              <a:rPr lang="ru-RU" b="1" dirty="0">
                <a:solidFill>
                  <a:schemeClr val="bg1"/>
                </a:solidFill>
                <a:latin typeface="Arial" panose="020B0604020202020204" pitchFamily="34" charset="0"/>
                <a:cs typeface="Arial" panose="020B0604020202020204" pitchFamily="34" charset="0"/>
              </a:rPr>
              <a:t>R</a:t>
            </a:r>
          </a:p>
        </p:txBody>
      </p:sp>
      <p:cxnSp>
        <p:nvCxnSpPr>
          <p:cNvPr id="61" name="AutoShape 9"/>
          <p:cNvCxnSpPr>
            <a:cxnSpLocks noChangeShapeType="1"/>
          </p:cNvCxnSpPr>
          <p:nvPr/>
        </p:nvCxnSpPr>
        <p:spPr bwMode="auto">
          <a:xfrm flipV="1">
            <a:off x="5665329" y="5533799"/>
            <a:ext cx="480852" cy="283252"/>
          </a:xfrm>
          <a:prstGeom prst="straightConnector1">
            <a:avLst/>
          </a:prstGeom>
          <a:ln w="57150">
            <a:headEnd/>
            <a:tailEnd type="triangle" w="med" len="med"/>
          </a:ln>
          <a:extLst/>
        </p:spPr>
        <p:style>
          <a:lnRef idx="3">
            <a:schemeClr val="accent2"/>
          </a:lnRef>
          <a:fillRef idx="0">
            <a:schemeClr val="accent2"/>
          </a:fillRef>
          <a:effectRef idx="2">
            <a:schemeClr val="accent2"/>
          </a:effectRef>
          <a:fontRef idx="minor">
            <a:schemeClr val="tx1"/>
          </a:fontRef>
        </p:style>
      </p:cxnSp>
      <p:cxnSp>
        <p:nvCxnSpPr>
          <p:cNvPr id="62" name="AutoShape 10"/>
          <p:cNvCxnSpPr>
            <a:cxnSpLocks noChangeShapeType="1"/>
          </p:cNvCxnSpPr>
          <p:nvPr/>
        </p:nvCxnSpPr>
        <p:spPr bwMode="auto">
          <a:xfrm>
            <a:off x="5665329" y="5854356"/>
            <a:ext cx="480852" cy="250090"/>
          </a:xfrm>
          <a:prstGeom prst="straightConnector1">
            <a:avLst/>
          </a:prstGeom>
          <a:ln w="57150">
            <a:headEnd/>
            <a:tailEnd type="triangle" w="med" len="med"/>
          </a:ln>
          <a:extLst/>
        </p:spPr>
        <p:style>
          <a:lnRef idx="3">
            <a:schemeClr val="accent2"/>
          </a:lnRef>
          <a:fillRef idx="0">
            <a:schemeClr val="accent2"/>
          </a:fillRef>
          <a:effectRef idx="2">
            <a:schemeClr val="accent2"/>
          </a:effectRef>
          <a:fontRef idx="minor">
            <a:schemeClr val="tx1"/>
          </a:fontRef>
        </p:style>
      </p:cxnSp>
      <p:grpSp>
        <p:nvGrpSpPr>
          <p:cNvPr id="19" name="Group 18"/>
          <p:cNvGrpSpPr/>
          <p:nvPr/>
        </p:nvGrpSpPr>
        <p:grpSpPr>
          <a:xfrm>
            <a:off x="570005" y="6313714"/>
            <a:ext cx="2245765" cy="409462"/>
            <a:chOff x="570005" y="6313714"/>
            <a:chExt cx="2245765" cy="409462"/>
          </a:xfrm>
        </p:grpSpPr>
        <p:sp>
          <p:nvSpPr>
            <p:cNvPr id="37" name="AutoShape 11"/>
            <p:cNvSpPr>
              <a:spLocks noChangeArrowheads="1"/>
            </p:cNvSpPr>
            <p:nvPr/>
          </p:nvSpPr>
          <p:spPr bwMode="auto">
            <a:xfrm>
              <a:off x="912957" y="6313714"/>
              <a:ext cx="1902813" cy="409462"/>
            </a:xfrm>
            <a:prstGeom prst="flowChartAlternateProcess">
              <a:avLst/>
            </a:prstGeom>
            <a:solidFill>
              <a:schemeClr val="bg1"/>
            </a:solidFill>
            <a:ln w="12700">
              <a:noFill/>
              <a:miter lim="800000"/>
              <a:headEnd/>
              <a:tailEnd/>
            </a:ln>
          </p:spPr>
          <p:txBody>
            <a:bodyPr wrap="none" anchor="ctr"/>
            <a:lstStyle/>
            <a:p>
              <a:pPr>
                <a:defRPr/>
              </a:pPr>
              <a:r>
                <a:rPr lang="ru-RU" sz="1600" b="1" dirty="0">
                  <a:solidFill>
                    <a:schemeClr val="tx1"/>
                  </a:solidFill>
                  <a:latin typeface="Arial" panose="020B0604020202020204" pitchFamily="34" charset="0"/>
                  <a:cs typeface="Arial" panose="020B0604020202020204" pitchFamily="34" charset="0"/>
                </a:rPr>
                <a:t>= Randomisation</a:t>
              </a:r>
              <a:endParaRPr lang="en-US" sz="1600" b="1" dirty="0">
                <a:solidFill>
                  <a:schemeClr val="tx1"/>
                </a:solidFill>
                <a:latin typeface="Arial" panose="020B0604020202020204" pitchFamily="34" charset="0"/>
                <a:cs typeface="Arial" panose="020B0604020202020204" pitchFamily="34" charset="0"/>
              </a:endParaRPr>
            </a:p>
          </p:txBody>
        </p:sp>
        <p:sp>
          <p:nvSpPr>
            <p:cNvPr id="63" name="AutoShape 6"/>
            <p:cNvSpPr>
              <a:spLocks noChangeArrowheads="1"/>
            </p:cNvSpPr>
            <p:nvPr/>
          </p:nvSpPr>
          <p:spPr bwMode="auto">
            <a:xfrm>
              <a:off x="570005" y="6396163"/>
              <a:ext cx="380738" cy="244563"/>
            </a:xfrm>
            <a:prstGeom prst="ellipse">
              <a:avLst/>
            </a:prstGeom>
            <a:ln>
              <a:headEnd/>
              <a:tailEnd/>
            </a:ln>
          </p:spPr>
          <p:style>
            <a:lnRef idx="1">
              <a:schemeClr val="accent2"/>
            </a:lnRef>
            <a:fillRef idx="3">
              <a:schemeClr val="accent2"/>
            </a:fillRef>
            <a:effectRef idx="2">
              <a:schemeClr val="accent2"/>
            </a:effectRef>
            <a:fontRef idx="minor">
              <a:schemeClr val="lt1"/>
            </a:fontRef>
          </p:style>
          <p:txBody>
            <a:bodyPr wrap="none" anchor="ctr"/>
            <a:lstStyle/>
            <a:p>
              <a:pPr algn="ctr">
                <a:defRPr/>
              </a:pPr>
              <a:r>
                <a:rPr lang="ru-RU" b="1" dirty="0">
                  <a:solidFill>
                    <a:schemeClr val="bg1"/>
                  </a:solidFill>
                  <a:latin typeface="Arial" panose="020B0604020202020204" pitchFamily="34" charset="0"/>
                  <a:cs typeface="Arial" panose="020B0604020202020204" pitchFamily="34" charset="0"/>
                </a:rPr>
                <a:t>R</a:t>
              </a:r>
            </a:p>
          </p:txBody>
        </p:sp>
      </p:grpSp>
    </p:spTree>
    <p:custDataLst>
      <p:tags r:id="rId1"/>
    </p:custDataLst>
    <p:extLst>
      <p:ext uri="{BB962C8B-B14F-4D97-AF65-F5344CB8AC3E}">
        <p14:creationId xmlns:p14="http://schemas.microsoft.com/office/powerpoint/2010/main" val="26323355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36652" y="1602770"/>
            <a:ext cx="8707348" cy="4523394"/>
          </a:xfrm>
        </p:spPr>
        <p:txBody>
          <a:bodyPr/>
          <a:lstStyle/>
          <a:p>
            <a:r>
              <a:rPr lang="ru-RU" dirty="0" smtClean="0"/>
              <a:t>Utilisation inefficace des ressources financières</a:t>
            </a:r>
          </a:p>
          <a:p>
            <a:r>
              <a:rPr lang="ru-RU" dirty="0" smtClean="0"/>
              <a:t>De nombreux patients doivent être recrutés dans chaque essai</a:t>
            </a:r>
          </a:p>
          <a:p>
            <a:r>
              <a:rPr lang="ru-RU" dirty="0" smtClean="0"/>
              <a:t>Lente et rigide : </a:t>
            </a:r>
          </a:p>
          <a:p>
            <a:pPr lvl="1"/>
            <a:r>
              <a:rPr lang="ru-RU" dirty="0" smtClean="0"/>
              <a:t>Ne permet </a:t>
            </a:r>
            <a:r>
              <a:rPr lang="ru-RU" smtClean="0"/>
              <a:t>pas d’acquérir </a:t>
            </a:r>
            <a:r>
              <a:rPr lang="ru-RU" dirty="0" smtClean="0"/>
              <a:t>des connaissances en temps réel au </a:t>
            </a:r>
            <a:r>
              <a:rPr lang="ru-RU" smtClean="0"/>
              <a:t>cours d’un </a:t>
            </a:r>
            <a:r>
              <a:rPr lang="ru-RU" dirty="0" smtClean="0"/>
              <a:t>essai</a:t>
            </a:r>
          </a:p>
          <a:p>
            <a:r>
              <a:rPr lang="ru-RU" dirty="0" smtClean="0"/>
              <a:t>Les modifications permettant </a:t>
            </a:r>
            <a:r>
              <a:rPr lang="ru-RU" smtClean="0"/>
              <a:t>pendant l’essai</a:t>
            </a:r>
            <a:r>
              <a:rPr lang="ru-RU" dirty="0" smtClean="0"/>
              <a:t>, de </a:t>
            </a:r>
            <a:r>
              <a:rPr lang="ru-RU" smtClean="0"/>
              <a:t>rendre l’approche </a:t>
            </a:r>
            <a:r>
              <a:rPr lang="ru-RU" dirty="0" smtClean="0"/>
              <a:t>plus applicable (à la réalité), ne sont pas autorisées.</a:t>
            </a:r>
          </a:p>
          <a:p>
            <a:endParaRPr lang="en-GB" dirty="0" smtClean="0"/>
          </a:p>
        </p:txBody>
      </p:sp>
      <p:sp>
        <p:nvSpPr>
          <p:cNvPr id="3" name="Slide Number Placeholder 2"/>
          <p:cNvSpPr>
            <a:spLocks noGrp="1"/>
          </p:cNvSpPr>
          <p:nvPr>
            <p:ph type="sldNum" sz="quarter" idx="12"/>
          </p:nvPr>
        </p:nvSpPr>
        <p:spPr/>
        <p:txBody>
          <a:bodyPr/>
          <a:lstStyle/>
          <a:p>
            <a:fld id="{5758EA53-6EFE-46F2-B76A-D57AD5FD182B}" type="slidenum">
              <a:rPr lang="en-GB" smtClean="0">
                <a:latin typeface="Arial" panose="020B0604020202020204" pitchFamily="34" charset="0"/>
                <a:cs typeface="Arial" panose="020B0604020202020204" pitchFamily="34" charset="0"/>
              </a:rPr>
              <a:pPr/>
              <a:t>4</a:t>
            </a:fld>
            <a:endParaRPr lang="en-GB" dirty="0">
              <a:latin typeface="Arial" panose="020B0604020202020204" pitchFamily="34" charset="0"/>
              <a:cs typeface="Arial" panose="020B0604020202020204" pitchFamily="34" charset="0"/>
            </a:endParaRPr>
          </a:p>
        </p:txBody>
      </p:sp>
      <p:sp>
        <p:nvSpPr>
          <p:cNvPr id="17411" name="Title 2"/>
          <p:cNvSpPr>
            <a:spLocks noGrp="1"/>
          </p:cNvSpPr>
          <p:nvPr>
            <p:ph type="title"/>
          </p:nvPr>
        </p:nvSpPr>
        <p:spPr/>
        <p:txBody>
          <a:bodyPr/>
          <a:lstStyle/>
          <a:p>
            <a:r>
              <a:rPr lang="ru-RU" altLang="ru-RU" dirty="0" smtClean="0"/>
              <a:t>Problèmes que </a:t>
            </a:r>
            <a:r>
              <a:rPr lang="ru-RU" altLang="ru-RU" smtClean="0"/>
              <a:t>pose l’approche </a:t>
            </a:r>
            <a:r>
              <a:rPr lang="ru-RU" altLang="ru-RU" dirty="0" smtClean="0"/>
              <a:t>traditionnelle</a:t>
            </a:r>
          </a:p>
        </p:txBody>
      </p:sp>
      <p:sp>
        <p:nvSpPr>
          <p:cNvPr id="17413" name="TextBox 7"/>
          <p:cNvSpPr txBox="1">
            <a:spLocks noChangeArrowheads="1"/>
          </p:cNvSpPr>
          <p:nvPr/>
        </p:nvSpPr>
        <p:spPr bwMode="auto">
          <a:xfrm>
            <a:off x="438558" y="5498404"/>
            <a:ext cx="870544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rgbClr val="FFFFFF"/>
                </a:solidFill>
                <a:latin typeface="Arial" panose="020B0604020202020204" pitchFamily="34" charset="0"/>
                <a:ea typeface="ＭＳ Ｐゴシック" panose="020B0600070205080204" pitchFamily="34" charset="-128"/>
              </a:defRPr>
            </a:lvl1pPr>
            <a:lvl2pPr marL="742950" indent="-285750">
              <a:defRPr sz="2400" b="1">
                <a:solidFill>
                  <a:srgbClr val="FFFFFF"/>
                </a:solidFill>
                <a:latin typeface="Arial" panose="020B0604020202020204" pitchFamily="34" charset="0"/>
                <a:ea typeface="ＭＳ Ｐゴシック" panose="020B0600070205080204" pitchFamily="34" charset="-128"/>
              </a:defRPr>
            </a:lvl2pPr>
            <a:lvl3pPr marL="1143000" indent="-228600">
              <a:defRPr sz="2400" b="1">
                <a:solidFill>
                  <a:srgbClr val="FFFFFF"/>
                </a:solidFill>
                <a:latin typeface="Arial" panose="020B0604020202020204" pitchFamily="34" charset="0"/>
                <a:ea typeface="ＭＳ Ｐゴシック" panose="020B0600070205080204" pitchFamily="34" charset="-128"/>
              </a:defRPr>
            </a:lvl3pPr>
            <a:lvl4pPr marL="1600200" indent="-228600">
              <a:defRPr sz="2400" b="1">
                <a:solidFill>
                  <a:srgbClr val="FFFFFF"/>
                </a:solidFill>
                <a:latin typeface="Arial" panose="020B0604020202020204" pitchFamily="34" charset="0"/>
                <a:ea typeface="ＭＳ Ｐゴシック" panose="020B0600070205080204" pitchFamily="34" charset="-128"/>
              </a:defRPr>
            </a:lvl4pPr>
            <a:lvl5pPr marL="2057400" indent="-228600">
              <a:defRPr sz="2400" b="1">
                <a:solidFill>
                  <a:srgbClr val="FFFFFF"/>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rgbClr val="FFFFFF"/>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rgbClr val="FFFFFF"/>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rgbClr val="FFFFFF"/>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rgbClr val="FFFFFF"/>
                </a:solidFill>
                <a:latin typeface="Arial" panose="020B0604020202020204" pitchFamily="34" charset="0"/>
                <a:ea typeface="ＭＳ Ｐゴシック" panose="020B0600070205080204" pitchFamily="34" charset="-128"/>
              </a:defRPr>
            </a:lvl9pPr>
          </a:lstStyle>
          <a:p>
            <a:r>
              <a:rPr lang="ru-RU" altLang="ru-RU" i="1" dirty="0" smtClean="0">
                <a:solidFill>
                  <a:schemeClr val="tx1"/>
                </a:solidFill>
              </a:rPr>
              <a:t>La méthodologie adaptative rationalise et </a:t>
            </a:r>
            <a:r>
              <a:rPr lang="ru-RU" altLang="ru-RU" i="1" smtClean="0">
                <a:solidFill>
                  <a:schemeClr val="tx1"/>
                </a:solidFill>
              </a:rPr>
              <a:t>optimise </a:t>
            </a:r>
            <a:r>
              <a:rPr lang="en-US" altLang="ru-RU" i="1" smtClean="0">
                <a:solidFill>
                  <a:schemeClr val="tx1"/>
                </a:solidFill>
              </a:rPr>
              <a:t/>
            </a:r>
            <a:br>
              <a:rPr lang="en-US" altLang="ru-RU" i="1" smtClean="0">
                <a:solidFill>
                  <a:schemeClr val="tx1"/>
                </a:solidFill>
              </a:rPr>
            </a:br>
            <a:r>
              <a:rPr lang="ru-RU" altLang="ru-RU" i="1" smtClean="0">
                <a:solidFill>
                  <a:schemeClr val="tx1"/>
                </a:solidFill>
              </a:rPr>
              <a:t>le </a:t>
            </a:r>
            <a:r>
              <a:rPr lang="ru-RU" altLang="ru-RU" i="1" dirty="0" smtClean="0">
                <a:solidFill>
                  <a:schemeClr val="tx1"/>
                </a:solidFill>
              </a:rPr>
              <a:t>processus traditionnel de développement des médicaments.</a:t>
            </a:r>
            <a:endParaRPr lang="en-GB" altLang="de-DE" i="1" dirty="0">
              <a:solidFill>
                <a:schemeClr val="tx1"/>
              </a:solidFill>
            </a:endParaRPr>
          </a:p>
        </p:txBody>
      </p:sp>
    </p:spTree>
    <p:custDataLst>
      <p:tags r:id="rId1"/>
    </p:custDataLst>
    <p:extLst>
      <p:ext uri="{BB962C8B-B14F-4D97-AF65-F5344CB8AC3E}">
        <p14:creationId xmlns:p14="http://schemas.microsoft.com/office/powerpoint/2010/main" val="8787999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758EA53-6EFE-46F2-B76A-D57AD5FD182B}" type="slidenum">
              <a:rPr lang="en-GB" smtClean="0">
                <a:latin typeface="Arial" panose="020B0604020202020204" pitchFamily="34" charset="0"/>
                <a:cs typeface="Arial" panose="020B0604020202020204" pitchFamily="34" charset="0"/>
              </a:rPr>
              <a:pPr/>
              <a:t>5</a:t>
            </a:fld>
            <a:endParaRPr lang="en-GB" dirty="0">
              <a:latin typeface="Arial" panose="020B0604020202020204" pitchFamily="34" charset="0"/>
              <a:cs typeface="Arial" panose="020B0604020202020204" pitchFamily="34" charset="0"/>
            </a:endParaRPr>
          </a:p>
        </p:txBody>
      </p:sp>
      <p:sp>
        <p:nvSpPr>
          <p:cNvPr id="19458" name="Title 2"/>
          <p:cNvSpPr>
            <a:spLocks noGrp="1"/>
          </p:cNvSpPr>
          <p:nvPr>
            <p:ph type="title"/>
          </p:nvPr>
        </p:nvSpPr>
        <p:spPr/>
        <p:txBody>
          <a:bodyPr/>
          <a:lstStyle/>
          <a:p>
            <a:r>
              <a:rPr lang="ru-RU" altLang="ru-RU" smtClean="0"/>
              <a:t>Qu’est-ce qu’une méthodologie adaptative ?</a:t>
            </a:r>
            <a:endParaRPr lang="en-US" altLang="en-US" dirty="0" smtClean="0"/>
          </a:p>
        </p:txBody>
      </p:sp>
      <p:sp>
        <p:nvSpPr>
          <p:cNvPr id="8" name="Content Placeholder 1"/>
          <p:cNvSpPr txBox="1">
            <a:spLocks/>
          </p:cNvSpPr>
          <p:nvPr/>
        </p:nvSpPr>
        <p:spPr bwMode="auto">
          <a:xfrm>
            <a:off x="548602" y="6198416"/>
            <a:ext cx="8388350" cy="537664"/>
          </a:xfrm>
          <a:prstGeom prst="rect">
            <a:avLst/>
          </a:prstGeom>
          <a:noFill/>
          <a:ln>
            <a:noFill/>
          </a:ln>
          <a:extLst/>
        </p:spPr>
        <p:txBody>
          <a:bodyPr>
            <a:normAutofit fontScale="92500" lnSpcReduction="20000"/>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eaLnBrk="1" fontAlgn="auto" hangingPunct="1">
              <a:spcAft>
                <a:spcPts val="0"/>
              </a:spcAft>
              <a:buNone/>
              <a:defRPr/>
            </a:pPr>
            <a:r>
              <a:rPr lang="ru-RU" sz="1200" b="0" dirty="0" smtClean="0"/>
              <a:t>Agence européenne des médicaments (2007). </a:t>
            </a:r>
            <a:r>
              <a:rPr lang="ru-RU" sz="1200" b="0" i="1" dirty="0" smtClean="0"/>
              <a:t>CHMP/EWP/2459/02 Reflection paper on methodological issues in confirmatory clinical trials planned with an adaptive </a:t>
            </a:r>
            <a:r>
              <a:rPr lang="ru-RU" sz="1200" b="0" i="1" smtClean="0"/>
              <a:t>design. </a:t>
            </a:r>
            <a:r>
              <a:rPr lang="ru-RU" sz="1200" b="0" smtClean="0"/>
              <a:t>Consulté </a:t>
            </a:r>
            <a:r>
              <a:rPr lang="ru-RU" sz="1200" b="0" dirty="0" smtClean="0"/>
              <a:t>le 4 septembre 2015 sur </a:t>
            </a:r>
            <a:r>
              <a:rPr lang="ru-RU" sz="1200" b="0" u="sng" dirty="0" smtClean="0">
                <a:solidFill>
                  <a:srgbClr val="0000EE"/>
                </a:solidFill>
              </a:rPr>
              <a:t>http://www.ema.europa.eu/docs/en_GB/document_library/Scientific_guideline/2009/09/WC500003616.pdf</a:t>
            </a:r>
            <a:endParaRPr lang="en-US" sz="1200" b="0" dirty="0">
              <a:solidFill>
                <a:srgbClr val="0000EE"/>
              </a:solidFill>
              <a:latin typeface="+mn-lt"/>
            </a:endParaRPr>
          </a:p>
        </p:txBody>
      </p:sp>
      <p:sp>
        <p:nvSpPr>
          <p:cNvPr id="10" name="Content Placeholder 1"/>
          <p:cNvSpPr txBox="1">
            <a:spLocks/>
          </p:cNvSpPr>
          <p:nvPr/>
        </p:nvSpPr>
        <p:spPr bwMode="auto">
          <a:xfrm>
            <a:off x="654620" y="2528047"/>
            <a:ext cx="7777162" cy="1881366"/>
          </a:xfrm>
          <a:prstGeom prst="roundRect">
            <a:avLst/>
          </a:prstGeom>
          <a:ln w="28575">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spAutoFit/>
          </a:bodyPr>
          <a:lstStyle>
            <a:lvl1pPr marL="342900" indent="-342900" algn="l" rtl="0" eaLnBrk="1" fontAlgn="base" hangingPunct="1">
              <a:lnSpc>
                <a:spcPct val="95000"/>
              </a:lnSpc>
              <a:spcBef>
                <a:spcPct val="20000"/>
              </a:spcBef>
              <a:spcAft>
                <a:spcPct val="0"/>
              </a:spcAft>
              <a:buClr>
                <a:schemeClr val="accent1"/>
              </a:buClr>
              <a:buSzPct val="80000"/>
              <a:buFont typeface="Wingdings" pitchFamily="2" charset="2"/>
              <a:buChar char="n"/>
              <a:defRPr lang="en-US" sz="2000" smtClean="0">
                <a:solidFill>
                  <a:schemeClr val="tx1"/>
                </a:solidFill>
                <a:latin typeface="+mn-lt"/>
                <a:ea typeface="+mn-ea"/>
                <a:cs typeface="+mn-cs"/>
              </a:defRPr>
            </a:lvl1pPr>
            <a:lvl2pPr marL="742950" indent="-285750" algn="l" rtl="0" eaLnBrk="1" fontAlgn="base" hangingPunct="1">
              <a:lnSpc>
                <a:spcPct val="95000"/>
              </a:lnSpc>
              <a:spcBef>
                <a:spcPct val="20000"/>
              </a:spcBef>
              <a:spcAft>
                <a:spcPct val="0"/>
              </a:spcAft>
              <a:buClr>
                <a:schemeClr val="accent2"/>
              </a:buClr>
              <a:buFont typeface="Wingdings" panose="05000000000000000000" pitchFamily="2" charset="2"/>
              <a:buChar char="Ø"/>
              <a:defRPr lang="en-US" sz="1600" smtClean="0">
                <a:solidFill>
                  <a:schemeClr val="tx1"/>
                </a:solidFill>
                <a:latin typeface="+mn-lt"/>
              </a:defRPr>
            </a:lvl2pPr>
            <a:lvl3pPr marL="1143000" indent="-228600" algn="l" rtl="0" eaLnBrk="1" fontAlgn="base" hangingPunct="1">
              <a:lnSpc>
                <a:spcPct val="95000"/>
              </a:lnSpc>
              <a:spcBef>
                <a:spcPct val="20000"/>
              </a:spcBef>
              <a:spcAft>
                <a:spcPct val="0"/>
              </a:spcAft>
              <a:buChar char="–"/>
              <a:defRPr sz="1600">
                <a:solidFill>
                  <a:schemeClr val="tx1"/>
                </a:solidFill>
                <a:latin typeface="+mn-lt"/>
              </a:defRPr>
            </a:lvl3pPr>
            <a:lvl4pPr marL="1600200" indent="-228600" algn="l" rtl="0" eaLnBrk="1" fontAlgn="base" hangingPunct="1">
              <a:lnSpc>
                <a:spcPct val="95000"/>
              </a:lnSpc>
              <a:spcBef>
                <a:spcPct val="10000"/>
              </a:spcBef>
              <a:spcAft>
                <a:spcPct val="0"/>
              </a:spcAft>
              <a:buChar char="•"/>
              <a:defRPr lang="en-US" sz="1600" dirty="0" smtClean="0">
                <a:solidFill>
                  <a:schemeClr val="tx1"/>
                </a:solidFill>
                <a:latin typeface="+mn-lt"/>
              </a:defRPr>
            </a:lvl4pPr>
            <a:lvl5pPr marL="2057400" indent="-228600" algn="l" rtl="0" eaLnBrk="1" fontAlgn="base" hangingPunct="1">
              <a:spcBef>
                <a:spcPct val="10000"/>
              </a:spcBef>
              <a:spcAft>
                <a:spcPct val="0"/>
              </a:spcAft>
              <a:buChar char="•"/>
              <a:defRPr sz="1400">
                <a:solidFill>
                  <a:schemeClr val="tx1"/>
                </a:solidFill>
                <a:latin typeface="+mn-lt"/>
              </a:defRPr>
            </a:lvl5pPr>
            <a:lvl6pPr marL="2514600" indent="-228600" algn="l" rtl="0" eaLnBrk="1" fontAlgn="base" hangingPunct="1">
              <a:spcBef>
                <a:spcPct val="10000"/>
              </a:spcBef>
              <a:spcAft>
                <a:spcPct val="0"/>
              </a:spcAft>
              <a:buChar char="•"/>
              <a:defRPr>
                <a:solidFill>
                  <a:schemeClr val="tx1"/>
                </a:solidFill>
                <a:latin typeface="+mn-lt"/>
              </a:defRPr>
            </a:lvl6pPr>
            <a:lvl7pPr marL="2971800" indent="-228600" algn="l" rtl="0" eaLnBrk="1" fontAlgn="base" hangingPunct="1">
              <a:spcBef>
                <a:spcPct val="10000"/>
              </a:spcBef>
              <a:spcAft>
                <a:spcPct val="0"/>
              </a:spcAft>
              <a:buChar char="•"/>
              <a:defRPr>
                <a:solidFill>
                  <a:schemeClr val="tx1"/>
                </a:solidFill>
                <a:latin typeface="+mn-lt"/>
              </a:defRPr>
            </a:lvl7pPr>
            <a:lvl8pPr marL="3429000" indent="-228600" algn="l" rtl="0" eaLnBrk="1" fontAlgn="base" hangingPunct="1">
              <a:spcBef>
                <a:spcPct val="10000"/>
              </a:spcBef>
              <a:spcAft>
                <a:spcPct val="0"/>
              </a:spcAft>
              <a:buChar char="•"/>
              <a:defRPr>
                <a:solidFill>
                  <a:schemeClr val="tx1"/>
                </a:solidFill>
                <a:latin typeface="+mn-lt"/>
              </a:defRPr>
            </a:lvl8pPr>
            <a:lvl9pPr marL="3886200" indent="-228600" algn="l" rtl="0" eaLnBrk="1" fontAlgn="base" hangingPunct="1">
              <a:spcBef>
                <a:spcPct val="10000"/>
              </a:spcBef>
              <a:spcAft>
                <a:spcPct val="0"/>
              </a:spcAft>
              <a:buChar char="•"/>
              <a:defRPr>
                <a:solidFill>
                  <a:schemeClr val="tx1"/>
                </a:solidFill>
                <a:latin typeface="+mn-lt"/>
              </a:defRPr>
            </a:lvl9pPr>
          </a:lstStyle>
          <a:p>
            <a:pPr marL="0" indent="0" algn="ctr">
              <a:buFont typeface="Arial" panose="020B0604020202020204" pitchFamily="34" charset="0"/>
              <a:buNone/>
            </a:pPr>
            <a:r>
              <a:rPr lang="ru-RU" altLang="ru-RU" sz="2200" kern="0" dirty="0" smtClean="0">
                <a:latin typeface="Arial" panose="020B0604020202020204" pitchFamily="34" charset="0"/>
                <a:ea typeface="ＭＳ Ｐゴシック" panose="020B0600070205080204" pitchFamily="34" charset="-128"/>
                <a:cs typeface="Arial" panose="020B0604020202020204" pitchFamily="34" charset="0"/>
              </a:rPr>
              <a:t>« … Une </a:t>
            </a:r>
            <a:r>
              <a:rPr lang="ru-RU" altLang="ru-RU" sz="2200" kern="0" smtClean="0">
                <a:latin typeface="Arial" panose="020B0604020202020204" pitchFamily="34" charset="0"/>
                <a:ea typeface="ＭＳ Ｐゴシック" panose="020B0600070205080204" pitchFamily="34" charset="-128"/>
                <a:cs typeface="Arial" panose="020B0604020202020204" pitchFamily="34" charset="0"/>
              </a:rPr>
              <a:t>méthodologie d’étude </a:t>
            </a:r>
            <a:r>
              <a:rPr lang="ru-RU" altLang="ru-RU" sz="2200" kern="0" dirty="0" smtClean="0">
                <a:latin typeface="Arial" panose="020B0604020202020204" pitchFamily="34" charset="0"/>
                <a:ea typeface="ＭＳ Ｐゴシック" panose="020B0600070205080204" pitchFamily="34" charset="-128"/>
                <a:cs typeface="Arial" panose="020B0604020202020204" pitchFamily="34" charset="0"/>
              </a:rPr>
              <a:t>est dite « adaptative </a:t>
            </a:r>
            <a:r>
              <a:rPr lang="ru-RU" altLang="ru-RU" sz="2200" kern="0" smtClean="0">
                <a:latin typeface="Arial" panose="020B0604020202020204" pitchFamily="34" charset="0"/>
                <a:ea typeface="ＭＳ Ｐゴシック" panose="020B0600070205080204" pitchFamily="34" charset="-128"/>
                <a:cs typeface="Arial" panose="020B0604020202020204" pitchFamily="34" charset="0"/>
              </a:rPr>
              <a:t>» </a:t>
            </a:r>
            <a:r>
              <a:rPr lang="en-US" altLang="ru-RU" sz="2200" kern="0" smtClean="0">
                <a:latin typeface="Arial" panose="020B0604020202020204" pitchFamily="34" charset="0"/>
                <a:ea typeface="ＭＳ Ｐゴシック" panose="020B0600070205080204" pitchFamily="34" charset="-128"/>
                <a:cs typeface="Arial" panose="020B0604020202020204" pitchFamily="34" charset="0"/>
              </a:rPr>
              <a:t/>
            </a:r>
            <a:br>
              <a:rPr lang="en-US" altLang="ru-RU" sz="2200" kern="0" smtClean="0">
                <a:latin typeface="Arial" panose="020B0604020202020204" pitchFamily="34" charset="0"/>
                <a:ea typeface="ＭＳ Ｐゴシック" panose="020B0600070205080204" pitchFamily="34" charset="-128"/>
                <a:cs typeface="Arial" panose="020B0604020202020204" pitchFamily="34" charset="0"/>
              </a:rPr>
            </a:br>
            <a:r>
              <a:rPr lang="ru-RU" altLang="ru-RU" sz="2200" kern="0" smtClean="0">
                <a:latin typeface="Arial" panose="020B0604020202020204" pitchFamily="34" charset="0"/>
                <a:ea typeface="ＭＳ Ｐゴシック" panose="020B0600070205080204" pitchFamily="34" charset="-128"/>
                <a:cs typeface="Arial" panose="020B0604020202020204" pitchFamily="34" charset="0"/>
              </a:rPr>
              <a:t>si </a:t>
            </a:r>
            <a:r>
              <a:rPr lang="ru-RU" altLang="ru-RU" sz="2200" kern="0" dirty="0" smtClean="0">
                <a:latin typeface="Arial" panose="020B0604020202020204" pitchFamily="34" charset="0"/>
                <a:ea typeface="ＭＳ Ｐゴシック" panose="020B0600070205080204" pitchFamily="34" charset="-128"/>
                <a:cs typeface="Arial" panose="020B0604020202020204" pitchFamily="34" charset="0"/>
              </a:rPr>
              <a:t>la méthode statistique permet de modifier un </a:t>
            </a:r>
            <a:r>
              <a:rPr lang="ru-RU" altLang="ru-RU" sz="2200" kern="0" smtClean="0">
                <a:latin typeface="Arial" panose="020B0604020202020204" pitchFamily="34" charset="0"/>
                <a:ea typeface="ＭＳ Ｐゴシック" panose="020B0600070205080204" pitchFamily="34" charset="-128"/>
                <a:cs typeface="Arial" panose="020B0604020202020204" pitchFamily="34" charset="0"/>
              </a:rPr>
              <a:t>élément </a:t>
            </a:r>
            <a:r>
              <a:rPr lang="en-US" altLang="ru-RU" sz="2200" kern="0" smtClean="0">
                <a:latin typeface="Arial" panose="020B0604020202020204" pitchFamily="34" charset="0"/>
                <a:ea typeface="ＭＳ Ｐゴシック" panose="020B0600070205080204" pitchFamily="34" charset="-128"/>
                <a:cs typeface="Arial" panose="020B0604020202020204" pitchFamily="34" charset="0"/>
              </a:rPr>
              <a:t/>
            </a:r>
            <a:br>
              <a:rPr lang="en-US" altLang="ru-RU" sz="2200" kern="0" smtClean="0">
                <a:latin typeface="Arial" panose="020B0604020202020204" pitchFamily="34" charset="0"/>
                <a:ea typeface="ＭＳ Ｐゴシック" panose="020B0600070205080204" pitchFamily="34" charset="-128"/>
                <a:cs typeface="Arial" panose="020B0604020202020204" pitchFamily="34" charset="0"/>
              </a:rPr>
            </a:br>
            <a:r>
              <a:rPr lang="ru-RU" altLang="ru-RU" sz="2200" kern="0" smtClean="0">
                <a:latin typeface="Arial" panose="020B0604020202020204" pitchFamily="34" charset="0"/>
                <a:ea typeface="ＭＳ Ｐゴシック" panose="020B0600070205080204" pitchFamily="34" charset="-128"/>
                <a:cs typeface="Arial" panose="020B0604020202020204" pitchFamily="34" charset="0"/>
              </a:rPr>
              <a:t>de </a:t>
            </a:r>
            <a:r>
              <a:rPr lang="ru-RU" altLang="ru-RU" sz="2200" kern="0" dirty="0" smtClean="0">
                <a:latin typeface="Arial" panose="020B0604020202020204" pitchFamily="34" charset="0"/>
                <a:ea typeface="ＭＳ Ｐゴシック" panose="020B0600070205080204" pitchFamily="34" charset="-128"/>
                <a:cs typeface="Arial" panose="020B0604020202020204" pitchFamily="34" charset="0"/>
              </a:rPr>
              <a:t>la méthodologie (p. ex. la taille </a:t>
            </a:r>
            <a:r>
              <a:rPr lang="ru-RU" altLang="ru-RU" sz="2200" kern="0" smtClean="0">
                <a:latin typeface="Arial" panose="020B0604020202020204" pitchFamily="34" charset="0"/>
                <a:ea typeface="ＭＳ Ｐゴシック" panose="020B0600070205080204" pitchFamily="34" charset="-128"/>
                <a:cs typeface="Arial" panose="020B0604020202020204" pitchFamily="34" charset="0"/>
              </a:rPr>
              <a:t>de l’échantillon</a:t>
            </a:r>
            <a:r>
              <a:rPr lang="ru-RU" altLang="ru-RU" sz="2200" kern="0" dirty="0" smtClean="0">
                <a:latin typeface="Arial" panose="020B0604020202020204" pitchFamily="34" charset="0"/>
                <a:ea typeface="ＭＳ Ｐゴシック" panose="020B0600070205080204" pitchFamily="34" charset="-128"/>
                <a:cs typeface="Arial" panose="020B0604020202020204" pitchFamily="34" charset="0"/>
              </a:rPr>
              <a:t>, le rapport de randomisation, le nombre de bras de traitement) lors </a:t>
            </a:r>
            <a:r>
              <a:rPr lang="ru-RU" altLang="ru-RU" sz="2200" kern="0" smtClean="0">
                <a:latin typeface="Arial" panose="020B0604020202020204" pitchFamily="34" charset="0"/>
                <a:ea typeface="ＭＳ Ｐゴシック" panose="020B0600070205080204" pitchFamily="34" charset="-128"/>
                <a:cs typeface="Arial" panose="020B0604020202020204" pitchFamily="34" charset="0"/>
              </a:rPr>
              <a:t>de l’analyse </a:t>
            </a:r>
            <a:r>
              <a:rPr lang="ru-RU" altLang="ru-RU" sz="2200" kern="0" dirty="0" smtClean="0">
                <a:latin typeface="Arial" panose="020B0604020202020204" pitchFamily="34" charset="0"/>
                <a:ea typeface="ＭＳ Ｐゴシック" panose="020B0600070205080204" pitchFamily="34" charset="-128"/>
                <a:cs typeface="Arial" panose="020B0604020202020204" pitchFamily="34" charset="0"/>
              </a:rPr>
              <a:t>intermédiaire... »</a:t>
            </a:r>
            <a:endParaRPr lang="en-GB" altLang="en-US" sz="2200" kern="0" dirty="0">
              <a:latin typeface="Arial" panose="020B0604020202020204" pitchFamily="34" charset="0"/>
              <a:ea typeface="ＭＳ Ｐゴシック" panose="020B0600070205080204" pitchFamily="34" charset="-128"/>
              <a:cs typeface="Arial" panose="020B0604020202020204" pitchFamily="34" charset="0"/>
            </a:endParaRPr>
          </a:p>
        </p:txBody>
      </p:sp>
    </p:spTree>
    <p:custDataLst>
      <p:tags r:id="rId1"/>
    </p:custDataLst>
    <p:extLst>
      <p:ext uri="{BB962C8B-B14F-4D97-AF65-F5344CB8AC3E}">
        <p14:creationId xmlns:p14="http://schemas.microsoft.com/office/powerpoint/2010/main" val="30169856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ru-RU" dirty="0" smtClean="0"/>
              <a:t>Contrôler les caractéristiques opérationnelles</a:t>
            </a:r>
          </a:p>
          <a:p>
            <a:r>
              <a:rPr lang="ru-RU" dirty="0" smtClean="0"/>
              <a:t>Contrôler le biais dû </a:t>
            </a:r>
            <a:r>
              <a:rPr lang="ru-RU" smtClean="0"/>
              <a:t>à l’adaptation</a:t>
            </a:r>
            <a:endParaRPr lang="ru-RU" dirty="0" smtClean="0"/>
          </a:p>
          <a:p>
            <a:pPr lvl="1"/>
            <a:r>
              <a:rPr lang="ru-RU" dirty="0" smtClean="0"/>
              <a:t>Statistique</a:t>
            </a:r>
          </a:p>
          <a:p>
            <a:pPr lvl="1"/>
            <a:r>
              <a:rPr lang="ru-RU" dirty="0" smtClean="0"/>
              <a:t>Opérationnel</a:t>
            </a:r>
          </a:p>
          <a:p>
            <a:r>
              <a:rPr lang="ru-RU" dirty="0" smtClean="0"/>
              <a:t>Garantir que les résultats peuvent être </a:t>
            </a:r>
            <a:r>
              <a:rPr lang="ru-RU" smtClean="0"/>
              <a:t>expliqués </a:t>
            </a:r>
            <a:r>
              <a:rPr lang="en-US" smtClean="0"/>
              <a:t/>
            </a:r>
            <a:br>
              <a:rPr lang="en-US" smtClean="0"/>
            </a:br>
            <a:r>
              <a:rPr lang="ru-RU" smtClean="0"/>
              <a:t>et </a:t>
            </a:r>
            <a:r>
              <a:rPr lang="ru-RU" dirty="0" smtClean="0"/>
              <a:t>interprétés</a:t>
            </a:r>
            <a:endParaRPr lang="en-GB" dirty="0"/>
          </a:p>
        </p:txBody>
      </p:sp>
      <p:sp>
        <p:nvSpPr>
          <p:cNvPr id="3" name="Slide Number Placeholder 2"/>
          <p:cNvSpPr>
            <a:spLocks noGrp="1"/>
          </p:cNvSpPr>
          <p:nvPr>
            <p:ph type="sldNum" sz="quarter" idx="12"/>
          </p:nvPr>
        </p:nvSpPr>
        <p:spPr/>
        <p:txBody>
          <a:bodyPr/>
          <a:lstStyle/>
          <a:p>
            <a:fld id="{5758EA53-6EFE-46F2-B76A-D57AD5FD182B}" type="slidenum">
              <a:rPr lang="en-GB" smtClean="0">
                <a:latin typeface="Arial" panose="020B0604020202020204" pitchFamily="34" charset="0"/>
                <a:cs typeface="Arial" panose="020B0604020202020204" pitchFamily="34" charset="0"/>
              </a:rPr>
              <a:pPr/>
              <a:t>6</a:t>
            </a:fld>
            <a:endParaRPr lang="en-GB" dirty="0">
              <a:latin typeface="Arial" panose="020B0604020202020204" pitchFamily="34" charset="0"/>
              <a:cs typeface="Arial" panose="020B0604020202020204" pitchFamily="34" charset="0"/>
            </a:endParaRPr>
          </a:p>
        </p:txBody>
      </p:sp>
      <p:sp>
        <p:nvSpPr>
          <p:cNvPr id="20482" name="Title 2"/>
          <p:cNvSpPr>
            <a:spLocks noGrp="1"/>
          </p:cNvSpPr>
          <p:nvPr>
            <p:ph type="title"/>
          </p:nvPr>
        </p:nvSpPr>
        <p:spPr/>
        <p:txBody>
          <a:bodyPr/>
          <a:lstStyle/>
          <a:p>
            <a:r>
              <a:rPr lang="ru-RU" altLang="ru-RU" smtClean="0"/>
              <a:t>Problèmes que pose la méthodologie adaptative</a:t>
            </a:r>
            <a:endParaRPr lang="en-US" altLang="en-US" dirty="0" smtClean="0"/>
          </a:p>
        </p:txBody>
      </p:sp>
      <p:sp>
        <p:nvSpPr>
          <p:cNvPr id="19461" name="AutoShape 2" descr="data:image/jpeg;base64,/9j/4AAQSkZJRgABAQAAAQABAAD/2wBDAAkGBwgHBgkIBwgKCgkLDRYPDQwMDRsUFRAWIB0iIiAdHx8kKDQsJCYxJx8fLT0tMTU3Ojo6Iys/RD84QzQ5Ojf/2wBDAQoKCg0MDRoPDxo3JR8lNzc3Nzc3Nzc3Nzc3Nzc3Nzc3Nzc3Nzc3Nzc3Nzc3Nzc3Nzc3Nzc3Nzc3Nzc3Nzc3Nzf/wAARCACPALYDASIAAhEBAxEB/8QAHAAAAQQDAQAAAAAAAAAAAAAAAAUGBwgBAwQC/8QAShAAAQMDAQMHCAcEBwgDAAAAAQIDBAAFEQYSITEHExVRYZHRFCJBQlRxgZMWI1WUobHBMlJisggkNGRywuEXNWNzdIKS0qKjs//EABsBAQACAwEBAAAAAAAAAAAAAAADBAECBQYH/8QAMhEAAgEDAgQCCQMFAAAAAAAAAAECAwQREiEFEzFRFEEGIjJSYXGR0eGBobEVJEJD8P/aAAwDAQACEQMRAD8AnGiiigCiiigCiiigCiiigCiisKOBk8KAQdaapg6Ssblyn5Vv2GWk8XVnOEjuJ+FRHb+XqYZrfSNmj+S7X1hYcVtgdmdxps8serjqXUy4sZebfbyWmcHctfrr7xgdg7aZDsGQzDZmONKTHfUpLThG5RTjax7sigLm2yfHudvjToaw5HkNhxtQ9KTvFddQb/R+1adt/TM10kY52DtY3YztoyT2ggD+KpyoAooooAooooAooooAooooAooooAooooAooooAooooAooooAqO+WjV30c04qLDdAuM8FpvZUMoRjzl4/D3mn7NlMwoj0qS4ltllBW4tXBKQMk1UjXmpHdVall3Jal8ypWxGQonCGxuG48M8T2mgEuxWqTe7tFtsNBU6+4E7vVHpUewDJqweoNCQZmiE2KE2lK4iNqKtQ2cuAcVEfvb8++m/wAiGlhEt6tQSknn5QKI4UMbLed6h/iI7hUqEdVeJ45xeau4wovaD/f8dCzTp+ruVFjvS7Nc232SpiZEeC05G9C0n0j31bjReoo+qNPRLrHIBcQA83nPNuAeck/HvGKg3lu0sYN0bvsNpXk8wlMkpTuQ7u3k/wAX5g9daeQ/Vxsd/VaJbmzBuKgATnCHfVOO3cD8K9daXMLqjGtDoyvJYeCytFYSazVgwFFFFAFFFFAFFFFAFFFFAFFFFAFFFFAFFFFAFFFJOqL7E05Y5d1nE8zHTnAzlSiQEpHvJAoCLf6QGrgxEa0zCeIeew7MKDwb9VB95346gOuoo0Lp1zVOoo9vGQwn62Sseq2CM9+QPjSXd7pKvNykXGe7zkmQorcVjAz1DsA3VYHko0n9HNPpfktYuM0Bb2cEoT6qQR2YJ7TXM4tfKytnJe09l8/wb04amO8CNboQH1UeMw3gZIShtIH4CkJrX+lHZZiovkUu5xkkhBPYsjZPfUQ8rurpN2vr1pYdUi3wVFvYSSOdXgbRUOw5A/1qPdrfXDs/RuNalzLiT1S328s9yWVbDwi2d8tcXUFkkwJIStiU1gLGDsn1VA9YOCDVWrzbJFku0m3SwUyIzhQSPTjgodh3GpO5EdVyTM+jkxznWFIU5FK1b2yneUDrBG/HoweulLlw0t5VBav8Rv62MObkhI3qb9Cj7jx7D2Vvw2U+GXjsqrzGXR/936GJ+vHUh78k+rTqnTban3EdIRMMykkjKsAYX7iPxzT7HCqlcm2rHdI6lYlqWoQXSG5iMZCmz6evKSc7u2rYsututoW0oKQpIUlQ4EHgRXrCA2UUUUAUUUUAUUUUAUUUUAUVgntrUqQ0k4KxRvBlJvobqK1c8jZ2tvdXnyprONsVjKGl9jfRWpTyEjJUKwmQ2rgsUyhhm0nFV15dtYKu16NhhuAwoOC7s5yt/fkE5wQkYHDjmpa5StXI0vpp+Qw4kz3ctRUZ37Z9bHpCeJqrLUeVLmIbaQt6Q+sBIzkrUo/qTTK7jSx58kmkzf7+mXKQTb4Kg4vIOHHOKU5/E9nvqxI66b+jLDH0tp6Nbk7POgbb68b1uHiT7uHuFLnPt/vCvm/Gb93ly3H2Y7L7/qXKVNqJVzX8dUXWd5aUckSlHeMbjvH5036e3LE0lvX9wUhJAcQ0snrJbTk/hTMDajwFfQbOeu2py7pfwVHF6mh/8hyEq1wlSkhRREdUnIzsncMjvPfVgJbDUmM6xISFtOoKFpPApO4ioT5A4xF6uklWUhqMlHxUo4/lNTdzyCcbQzXiPSSo/HJx/wAUvuWaMXoKt63085pjUcm3HaLQPOR1n1mzw7t494NTTyCatFys6rBMc2pcBOWSeK2er/tJx7sVnla003qDT5kxgDPgZcb61o9ZOfdvHaO2oM03dpWn75Du0MfWxl7QSeCxwI+IyK9bwq/V5bKb9pbP5/kgnTcXjBcuik2zXmFeLZGuEJ0KZkNhad+8dYPaDu+Fdqn208Vge+ujlGmGbaK1ocSsZSoEV4cktN7lrAPVTKGH0N9Fc7ctle4LreDmiaYaa6maKKKyYNUgkMqI6qhbV2qLvbr6/HafQGgApIUjOM9vwqanhlpQHVUCcqTfM35tedy0Edx/1qndJ7YO3wTl81qayOGLqearSTktboMgNqIIGACCQN3wFNqPra8l9sKfbwVAHDY4ZrlaklOi1gH0qT3uDxpth3Z87qINUlqZ36VGgteYrdkn6u1ROhMxRFdAUvaCtpOQQAPEVjR2pLnOMlUh1KkNhKUhKdnecn9KamtH8vQ053bC1d5HhWdPTjGgtsN/tzZZG11IQkE9/DvrG7WSJ0qKt8aVkL7fXrjOc8taiSksuLQ0X2QopTn/AEFb9HPxlagjkwISFJSpSFNsBJCvf7s0iWNKZ18itPAFDruVg8CN5rZp58sagi5OPrSjvyK1qqUqco58iepCg6bgoLOCQtc3yXbmWFxVJBUvZO0M+g00kasvK9opKFBI87ZaO7uNKfKO5mDDV1u/5TSRopxO3MKyAkc0Tk43ZOfhXPs7eHhlJxTZHbqlChvFNnDdSzql5AmI5ucUBtl5CzsE5JCVA+gk8R6TXHa2o8KzsLVCiuuuOuBan2ts4Gzgb+HE14tyiq5REo87+sIxj/EK6J6x0eypJBSqXIII9O9NdWLcYaF0NZULdXEZKK3HdoWWw03McjsMx3nChDgZRspIGdk4696hXNbtU3N+8Mx3HGyhTpQrCMEjJpF0hL5u7JYJwmQAkb/WG8fqPjWiyLzqWOP7yf1qnO2i5zlNZyiTlUYyniKw0O3VGpLhAmMoYcQErb2vORnB2iKawiRZsq2yHIMZIW+8l1LbWyheEpIyPeTXbrtezcIo/u+f/ka7NLNNydPuLd3lmS4pG/gdhPjWLZqjRjOKxnBFOnSdBeqsmnTuqZdvfjxmeZYhlwbTbTeyBnieO7eacestUXCG7G8kdSlKwraCk53jHjUYJcynj6KcGo5fldvtcnaB51Kyd/AjZCvxBq49fTJLOjQVWMlFYJJ0fqKQ7YRLmrCl5XvAwAAogflTJvOtblcJJTDcLTSiQkAAqV4V12V0t6DdWPQy+fxVTNsy83iAk7wZLY3/AOIVlyk1jJFb0aMak6jihwsaqvltl4kOecnG024gDd8KmPSF8Rebay+nI2kg4PEVDupbNcZE9pyHFU62GQnaCkjfk7t5p9clUabEhKZmMqaUlZwlWOHH0e+pLaTUljzKnFIUKlDXFJSRJWaKwKK6Z5UwoZGKg/loZCJcR0DBK1J/AH9KnE1EHLjHJtrbox9W+knuI/UVBXWUi/w+eirkjxMkfQ9SNreZ4Tjs2Nr8xXNOipYslulgEKkl4KOf3SMfrSP5Y6Ixj7f1POc5s/xYxnup36giKa0Ta3MZ5vm1Hdw2knP4kVUlHS0u7O0q/Vo4tUyQ69AIVnMFpRPaRmt0RRahxHeBZhSHgeoqJSP0ptSpzkotF3H1TSWk4GPNTwpwzDzVjcUDgiBGb/8ANQX+QpKnpSQ56awedIJ5y9BQBPNNOLAAyTux+tcc94wb++oAjmJZUB7lZFcVojzp0stW5RDwQVE87zeAOO/I7K1XBmREmvR5gIkJV54Ks7yM8fjWeWtb3M+JJA5RFgWuLg5AkkA9myaa1ktTt4TIDLyUKaCfNUD55OcD8KVdYyef0zbHs55xaFf/AF1jk3O27NGeCmf5lVUpRdG2yvL7mVW30idZJrQWYZZQ3IkEtNzBvW2pW4buGM7sjB38a0SwpmyQULGFB98EdX7FJ1pcCrtDB4GS3/MKVNQEphRgdx8qk7uremrmj1sEbqpvUaVNPwY0C4tuY59S1NqTxQpBx4GujTLxc1FB2jlSn8k9Z313mMqTyftOpGSwpToPUNtQV+B/CkbSS86ltwzxeFRvEoS+GTd1+4v8oa9i5RM+zf5zSnohWdNSv+e7/ImkXlLURdIXbG/zqpW0CdrSsw/8d3/801Rcf7OD+X8mebvpGjaorlylCMyQF82pQz6dkE4rQqY4thtlastNkqQnqJ4/kK7tDrUq/tbBwrmnCk9R2TXFqCN5BepcYDZSleUJA4JO8fga6P8As0fDJjxG2R+WhWeTt9X93kfzKpl2NzN7tw65TX84p5acxJ0A9GbUC9zD6tj04KlgfiKYVidSm9W5S1YSJLZJPVtCtYx9owq+P1HfftR3i13J1jm2Us7RLKltZ2kdec0/eSm8SrrCW9MKCoPFI2E4GAB41F3KBIQq5x20lOW2cKA37JKju3U/uRA7Vqc/6hX5JralBLS8Fe4mnTaJhFFA4UV0DzwU0Nf6YXqW2Lhpd5raUk7YRtEYOeGR1U8KwRmsSjqWDenNweUQR/sZdJ/3q792H/tS9r+yw7ZodSblILTaNhAUhIKlqBGAASN+7r9FSucDjjNVn5atYHUN/Vboaz0dbllCcKOHXeClY7DlI+PXUfJT6sn8XJdBu7FjO4TLifR/ZUf+9SlJ0Eu5WVptTjkVTvNLUObClJCUbKUkbWNw449OaZXI9pYX2+eXykhUK3kLUlQBDjh3pSQfRuz3VYUDdivMcc4pK1qxpUX6y3f2LFKvJp7EZaY5OzZpy5HlSpAW3zZStoJxvBznJ6q5b5yZG43N+YZ7jZdwSkMg4wMcdrsqV8e6jHYO6uCuO3aqczO/Qk5rxjyIvncnzkyyQ7YqYsJiqyHQ0Mq3EcNrdx6/RXRpfQa7Et9aZK5HO7G5TYRjZJPoJ66kjHYO6jFHx26lFxysP4Gec1LOCH43JcIMpqWu5rCWHEuHbYCU7lA7ztbq0asRpa8z48X6RR4zrKl7XNtFSVKVjOVbk583rrVy5alfVcm7BHdcQw02lySlO7nFKGUg9YAOccN/ZUS53Yr1/D6FxcUoXFaeG1thLz7laV24vSkWJs2kW2dNdHCQJDK0rSHQBvCic8CevrpEs3JebbdI8wXB1wsLCghTIAV2ZCt1IPIhqJ+NfDY3nv6nKQpTTayTsuDf5vVkZz7qnbA6q4HEru84dXlS1ZUt84JYXGtJtdCNdVaAXfJbEgy1sc01zYSlsKzvJznI6669PaLXZ7O/BEhb3OLWsLUgJxlITwyeqn/gdQ+NGBXM/rV1y1TzsiTnPOfMi3TvJsbPdmpgnOPc2FDYUyEg5GOIUa5uUTRrey5e3nJCW2W0pdQy2lR2QT529Q4ZxUt491eH2W32ltPNocbcSUqQsZCgeINTUuO3HPjUnv5P5GrqvThFcrXquJZblbFQ+feiMJWzJ55ASpaFryrABO8Z3dop5XvkqXMf8tscpPksgBxCSMpwd+Qc8Oyo613pxzS+oZMEhXk5O3GWd+22eG/rHA+6pY5AdWpmQl6ZmKy7FSXIhVklTZOVJ4eqT3Hsr6BTUKsI1IPZ7lTxM09zih8kZ6KcYfdPlS1JPPhP7GPVAzwPWT+VPjk90g5piKuMuQXwXSsKKNnGQBjieqnyEjHAd1AGK3VLDzkxK5cljBmis0VKVgoorVJebjsreeWENtpKlKUcBIAySfhQDG5YNXfRfTK24rmzcZ2WY+DvQMecv4A7u0iqyQYr0+azEjo2333AhCetROBTh5RdVO6u1NInFREVs81Fb/dbHp95O/406eRa2W5mY9frpMiMLa+qiodeSlWSPOXgnqOB7zVe7uPD0ZVMZa8u7MxWXglrR9gZ03p+JbWcFTacvLHruH9o9/DspbpOF+s32tA+8o8aOnrN9rQPvKPGvl1enc1qkqk4tt/Bl1OKWMijRSd09ZvtaB95R40dPWb7WgfeUeNQ+Gr+4/ozOpdxRopO6es32tA+8o8aOnrN9rQPvKPGs+Gr+4/oxqXciPl3sDjc+NfmkZYeQI75SP2Vpzsk+8bs/wAIqJSKtk/eLFIZWy/crc40sYWhb6CFDqIzTVVpLk4XJS+W7YFD1ROIQfenaxXsuGcZdG3VKvTlmOyaXkV508vKYwuRHTr07UQvLjR8kgg7KzuCnSMADrwCT2bqnykaDctPQIrcWHPtjLDQwhtt9ASkdgzXR09ZvtaB95R41weLV69/X5nLaS2WzJYJRWMijRSd09ZvtaB95R40dPWb7WgfeUeNcrw1f3H9Gb6l3FGg0ndPWb7WgfeUeNHT1m+1oH3lHjTw1f3H9GNS7jY5WNK/SLTa3o6CZ0EKeZA4rGPOR25A7wKr9ZblJst1i3GC4USIziXEHaICsHgceg8CPSDVpzfbMRjpaB94R41AvKrY7fbr0Z9mlRXYc4lRbYeSrmnPWGBwSeI+Ne19G7uqou2rRa81t+xXrRXVFkdM3uNqKxw7rBOWZCAcEYKFDcpJ7QQRSrVdeQfVyLRd3LHPe2Ik9QLBVuCHurP8QwPeBViRXqiAzRRRQBSbqOC5c7FcIDCwh2VFdZQpXAFSSBncd2+lKsEA8RQFK7vaZ1mnOw7lGcYfZXsKStJAz2H0g8a4yfdmruOxmHsc8y25jhtpBx31r6Phexx/lJ8KApP3Ud1XY6Phexx/lJ8KOj4Pscf5SfCgKT91HdV2Oj4Pscf5SfCjo+D7HH+UnwoCk/dR3Vdjo+D7HH+Unwo6Phexx/lJ8KApP3Ud1XY6Phexx/lJ8KwbdCx/Y4/yk+FAUo7qO6rrC3Q8b4kf5SfCvXR8L2OP8pPhQFJ+6juq7HR8L2OP8pPhR0fC9jj/ACk+FAUn7qO6rsdHwvY4/wApPhR0fC9jj/KT4UBSf34oyBV2Oj4Xscf5SfCsdHQfY4/yk+FAVS5PNN3S/wCp7eIDKw0w+2+8+oYQ2lKs5zjjuwB1/GrapHWc1hplplOy02hCepIwK90AUUUUB//Z"/>
          <p:cNvSpPr>
            <a:spLocks noChangeAspect="1" noChangeArrowheads="1"/>
          </p:cNvSpPr>
          <p:nvPr/>
        </p:nvSpPr>
        <p:spPr bwMode="auto">
          <a:xfrm>
            <a:off x="0" y="-674688"/>
            <a:ext cx="1714500" cy="1343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rgbClr val="FFFFFF"/>
                </a:solidFill>
                <a:latin typeface="Arial" panose="020B0604020202020204" pitchFamily="34" charset="0"/>
                <a:ea typeface="ＭＳ Ｐゴシック" panose="020B0600070205080204" pitchFamily="34" charset="-128"/>
              </a:defRPr>
            </a:lvl1pPr>
            <a:lvl2pPr marL="742950" indent="-285750">
              <a:defRPr sz="2400" b="1">
                <a:solidFill>
                  <a:srgbClr val="FFFFFF"/>
                </a:solidFill>
                <a:latin typeface="Arial" panose="020B0604020202020204" pitchFamily="34" charset="0"/>
                <a:ea typeface="ＭＳ Ｐゴシック" panose="020B0600070205080204" pitchFamily="34" charset="-128"/>
              </a:defRPr>
            </a:lvl2pPr>
            <a:lvl3pPr marL="1143000" indent="-228600">
              <a:defRPr sz="2400" b="1">
                <a:solidFill>
                  <a:srgbClr val="FFFFFF"/>
                </a:solidFill>
                <a:latin typeface="Arial" panose="020B0604020202020204" pitchFamily="34" charset="0"/>
                <a:ea typeface="ＭＳ Ｐゴシック" panose="020B0600070205080204" pitchFamily="34" charset="-128"/>
              </a:defRPr>
            </a:lvl3pPr>
            <a:lvl4pPr marL="1600200" indent="-228600">
              <a:defRPr sz="2400" b="1">
                <a:solidFill>
                  <a:srgbClr val="FFFFFF"/>
                </a:solidFill>
                <a:latin typeface="Arial" panose="020B0604020202020204" pitchFamily="34" charset="0"/>
                <a:ea typeface="ＭＳ Ｐゴシック" panose="020B0600070205080204" pitchFamily="34" charset="-128"/>
              </a:defRPr>
            </a:lvl4pPr>
            <a:lvl5pPr marL="2057400" indent="-228600">
              <a:defRPr sz="2400" b="1">
                <a:solidFill>
                  <a:srgbClr val="FFFFFF"/>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rgbClr val="FFFFFF"/>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rgbClr val="FFFFFF"/>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rgbClr val="FFFFFF"/>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rgbClr val="FFFFFF"/>
                </a:solidFill>
                <a:latin typeface="Arial" panose="020B0604020202020204" pitchFamily="34" charset="0"/>
                <a:ea typeface="ＭＳ Ｐゴシック" panose="020B0600070205080204" pitchFamily="34" charset="-128"/>
              </a:defRPr>
            </a:lvl9pPr>
          </a:lstStyle>
          <a:p>
            <a:pPr eaLnBrk="1" hangingPunct="1">
              <a:spcBef>
                <a:spcPct val="50000"/>
              </a:spcBef>
              <a:buClr>
                <a:srgbClr val="FFFFFF"/>
              </a:buClr>
              <a:buFont typeface="Wingdings" panose="05000000000000000000" pitchFamily="2" charset="2"/>
              <a:buNone/>
            </a:pPr>
            <a:endParaRPr lang="en-US" altLang="en-US">
              <a:solidFill>
                <a:schemeClr val="tx1"/>
              </a:solidFill>
              <a:cs typeface="Arial" panose="020B0604020202020204" pitchFamily="34" charset="0"/>
            </a:endParaRPr>
          </a:p>
        </p:txBody>
      </p:sp>
      <p:sp>
        <p:nvSpPr>
          <p:cNvPr id="19462" name="AutoShape 4" descr="data:image/jpeg;base64,/9j/4AAQSkZJRgABAQAAAQABAAD/2wBDAAkGBwgHBgkIBwgKCgkLDRYPDQwMDRsUFRAWIB0iIiAdHx8kKDQsJCYxJx8fLT0tMTU3Ojo6Iys/RD84QzQ5Ojf/2wBDAQoKCg0MDRoPDxo3JR8lNzc3Nzc3Nzc3Nzc3Nzc3Nzc3Nzc3Nzc3Nzc3Nzc3Nzc3Nzc3Nzc3Nzc3Nzc3Nzc3Nzf/wAARCACPALYDASIAAhEBAxEB/8QAHAAAAQQDAQAAAAAAAAAAAAAAAAUGBwgBAwQC/8QAShAAAQMDAQMHCAcEBwgDAAAAAQIDBAAFEQYSITEHExVRYZHRFCJBQlRxgZMWI1WUobHBMlJisggkNGRywuEXNWNzdIKS0qKjs//EABsBAQACAwEBAAAAAAAAAAAAAAADBAECBQYH/8QAMhEAAgEDAgQCCQMFAAAAAAAAAAECAwQREiEFEzFRFEEGIjJSYXGR0eGBobEVJEJD8P/aAAwDAQACEQMRAD8AnGiiigCiiigCiiigCiiigCiisKOBk8KAQdaapg6Ssblyn5Vv2GWk8XVnOEjuJ+FRHb+XqYZrfSNmj+S7X1hYcVtgdmdxps8serjqXUy4sZebfbyWmcHctfrr7xgdg7aZDsGQzDZmONKTHfUpLThG5RTjax7sigLm2yfHudvjToaw5HkNhxtQ9KTvFddQb/R+1adt/TM10kY52DtY3YztoyT2ggD+KpyoAooooAooooAooooAooooAooooAooooAooooAooooAooooAqO+WjV30c04qLDdAuM8FpvZUMoRjzl4/D3mn7NlMwoj0qS4ltllBW4tXBKQMk1UjXmpHdVall3Jal8ypWxGQonCGxuG48M8T2mgEuxWqTe7tFtsNBU6+4E7vVHpUewDJqweoNCQZmiE2KE2lK4iNqKtQ2cuAcVEfvb8++m/wAiGlhEt6tQSknn5QKI4UMbLed6h/iI7hUqEdVeJ45xeau4wovaD/f8dCzTp+ruVFjvS7Nc232SpiZEeC05G9C0n0j31bjReoo+qNPRLrHIBcQA83nPNuAeck/HvGKg3lu0sYN0bvsNpXk8wlMkpTuQ7u3k/wAX5g9daeQ/Vxsd/VaJbmzBuKgATnCHfVOO3cD8K9daXMLqjGtDoyvJYeCytFYSazVgwFFFFAFFFFAFFFFAFFFFAFFFFAFFFFAFFFFAFFFJOqL7E05Y5d1nE8zHTnAzlSiQEpHvJAoCLf6QGrgxEa0zCeIeew7MKDwb9VB95346gOuoo0Lp1zVOoo9vGQwn62Sseq2CM9+QPjSXd7pKvNykXGe7zkmQorcVjAz1DsA3VYHko0n9HNPpfktYuM0Bb2cEoT6qQR2YJ7TXM4tfKytnJe09l8/wb04amO8CNboQH1UeMw3gZIShtIH4CkJrX+lHZZiovkUu5xkkhBPYsjZPfUQ8rurpN2vr1pYdUi3wVFvYSSOdXgbRUOw5A/1qPdrfXDs/RuNalzLiT1S328s9yWVbDwi2d8tcXUFkkwJIStiU1gLGDsn1VA9YOCDVWrzbJFku0m3SwUyIzhQSPTjgodh3GpO5EdVyTM+jkxznWFIU5FK1b2yneUDrBG/HoweulLlw0t5VBav8Rv62MObkhI3qb9Cj7jx7D2Vvw2U+GXjsqrzGXR/936GJ+vHUh78k+rTqnTban3EdIRMMykkjKsAYX7iPxzT7HCqlcm2rHdI6lYlqWoQXSG5iMZCmz6evKSc7u2rYsututoW0oKQpIUlQ4EHgRXrCA2UUUUAUUUUAUUUUAUUUUAUVgntrUqQ0k4KxRvBlJvobqK1c8jZ2tvdXnyprONsVjKGl9jfRWpTyEjJUKwmQ2rgsUyhhm0nFV15dtYKu16NhhuAwoOC7s5yt/fkE5wQkYHDjmpa5StXI0vpp+Qw4kz3ctRUZ37Z9bHpCeJqrLUeVLmIbaQt6Q+sBIzkrUo/qTTK7jSx58kmkzf7+mXKQTb4Kg4vIOHHOKU5/E9nvqxI66b+jLDH0tp6Nbk7POgbb68b1uHiT7uHuFLnPt/vCvm/Gb93ly3H2Y7L7/qXKVNqJVzX8dUXWd5aUckSlHeMbjvH5036e3LE0lvX9wUhJAcQ0snrJbTk/hTMDajwFfQbOeu2py7pfwVHF6mh/8hyEq1wlSkhRREdUnIzsncMjvPfVgJbDUmM6xISFtOoKFpPApO4ioT5A4xF6uklWUhqMlHxUo4/lNTdzyCcbQzXiPSSo/HJx/wAUvuWaMXoKt63085pjUcm3HaLQPOR1n1mzw7t494NTTyCatFys6rBMc2pcBOWSeK2er/tJx7sVnla003qDT5kxgDPgZcb61o9ZOfdvHaO2oM03dpWn75Du0MfWxl7QSeCxwI+IyK9bwq/V5bKb9pbP5/kgnTcXjBcuik2zXmFeLZGuEJ0KZkNhad+8dYPaDu+Fdqn208Vge+ujlGmGbaK1ocSsZSoEV4cktN7lrAPVTKGH0N9Fc7ctle4LreDmiaYaa6maKKKyYNUgkMqI6qhbV2qLvbr6/HafQGgApIUjOM9vwqanhlpQHVUCcqTfM35tedy0Edx/1qndJ7YO3wTl81qayOGLqearSTktboMgNqIIGACCQN3wFNqPra8l9sKfbwVAHDY4ZrlaklOi1gH0qT3uDxpth3Z87qINUlqZ36VGgteYrdkn6u1ROhMxRFdAUvaCtpOQQAPEVjR2pLnOMlUh1KkNhKUhKdnecn9KamtH8vQ053bC1d5HhWdPTjGgtsN/tzZZG11IQkE9/DvrG7WSJ0qKt8aVkL7fXrjOc8taiSksuLQ0X2QopTn/AEFb9HPxlagjkwISFJSpSFNsBJCvf7s0iWNKZ18itPAFDruVg8CN5rZp58sagi5OPrSjvyK1qqUqco58iepCg6bgoLOCQtc3yXbmWFxVJBUvZO0M+g00kasvK9opKFBI87ZaO7uNKfKO5mDDV1u/5TSRopxO3MKyAkc0Tk43ZOfhXPs7eHhlJxTZHbqlChvFNnDdSzql5AmI5ucUBtl5CzsE5JCVA+gk8R6TXHa2o8KzsLVCiuuuOuBan2ts4Gzgb+HE14tyiq5REo87+sIxj/EK6J6x0eypJBSqXIII9O9NdWLcYaF0NZULdXEZKK3HdoWWw03McjsMx3nChDgZRspIGdk4696hXNbtU3N+8Mx3HGyhTpQrCMEjJpF0hL5u7JYJwmQAkb/WG8fqPjWiyLzqWOP7yf1qnO2i5zlNZyiTlUYyniKw0O3VGpLhAmMoYcQErb2vORnB2iKawiRZsq2yHIMZIW+8l1LbWyheEpIyPeTXbrtezcIo/u+f/ka7NLNNydPuLd3lmS4pG/gdhPjWLZqjRjOKxnBFOnSdBeqsmnTuqZdvfjxmeZYhlwbTbTeyBnieO7eacestUXCG7G8kdSlKwraCk53jHjUYJcynj6KcGo5fldvtcnaB51Kyd/AjZCvxBq49fTJLOjQVWMlFYJJ0fqKQ7YRLmrCl5XvAwAAogflTJvOtblcJJTDcLTSiQkAAqV4V12V0t6DdWPQy+fxVTNsy83iAk7wZLY3/AOIVlyk1jJFb0aMak6jihwsaqvltl4kOecnG024gDd8KmPSF8Rebay+nI2kg4PEVDupbNcZE9pyHFU62GQnaCkjfk7t5p9clUabEhKZmMqaUlZwlWOHH0e+pLaTUljzKnFIUKlDXFJSRJWaKwKK6Z5UwoZGKg/loZCJcR0DBK1J/AH9KnE1EHLjHJtrbox9W+knuI/UVBXWUi/w+eirkjxMkfQ9SNreZ4Tjs2Nr8xXNOipYslulgEKkl4KOf3SMfrSP5Y6Ixj7f1POc5s/xYxnup36giKa0Ta3MZ5vm1Hdw2knP4kVUlHS0u7O0q/Vo4tUyQ69AIVnMFpRPaRmt0RRahxHeBZhSHgeoqJSP0ptSpzkotF3H1TSWk4GPNTwpwzDzVjcUDgiBGb/8ANQX+QpKnpSQ56awedIJ5y9BQBPNNOLAAyTux+tcc94wb++oAjmJZUB7lZFcVojzp0stW5RDwQVE87zeAOO/I7K1XBmREmvR5gIkJV54Ks7yM8fjWeWtb3M+JJA5RFgWuLg5AkkA9myaa1ktTt4TIDLyUKaCfNUD55OcD8KVdYyef0zbHs55xaFf/AF1jk3O27NGeCmf5lVUpRdG2yvL7mVW30idZJrQWYZZQ3IkEtNzBvW2pW4buGM7sjB38a0SwpmyQULGFB98EdX7FJ1pcCrtDB4GS3/MKVNQEphRgdx8qk7uremrmj1sEbqpvUaVNPwY0C4tuY59S1NqTxQpBx4GujTLxc1FB2jlSn8k9Z313mMqTyftOpGSwpToPUNtQV+B/CkbSS86ltwzxeFRvEoS+GTd1+4v8oa9i5RM+zf5zSnohWdNSv+e7/ImkXlLURdIXbG/zqpW0CdrSsw/8d3/801Rcf7OD+X8mebvpGjaorlylCMyQF82pQz6dkE4rQqY4thtlastNkqQnqJ4/kK7tDrUq/tbBwrmnCk9R2TXFqCN5BepcYDZSleUJA4JO8fga6P8As0fDJjxG2R+WhWeTt9X93kfzKpl2NzN7tw65TX84p5acxJ0A9GbUC9zD6tj04KlgfiKYVidSm9W5S1YSJLZJPVtCtYx9owq+P1HfftR3i13J1jm2Us7RLKltZ2kdec0/eSm8SrrCW9MKCoPFI2E4GAB41F3KBIQq5x20lOW2cKA37JKju3U/uRA7Vqc/6hX5JralBLS8Fe4mnTaJhFFA4UV0DzwU0Nf6YXqW2Lhpd5raUk7YRtEYOeGR1U8KwRmsSjqWDenNweUQR/sZdJ/3q792H/tS9r+yw7ZodSblILTaNhAUhIKlqBGAASN+7r9FSucDjjNVn5atYHUN/Vboaz0dbllCcKOHXeClY7DlI+PXUfJT6sn8XJdBu7FjO4TLifR/ZUf+9SlJ0Eu5WVptTjkVTvNLUObClJCUbKUkbWNw449OaZXI9pYX2+eXykhUK3kLUlQBDjh3pSQfRuz3VYUDdivMcc4pK1qxpUX6y3f2LFKvJp7EZaY5OzZpy5HlSpAW3zZStoJxvBznJ6q5b5yZG43N+YZ7jZdwSkMg4wMcdrsqV8e6jHYO6uCuO3aqczO/Qk5rxjyIvncnzkyyQ7YqYsJiqyHQ0Mq3EcNrdx6/RXRpfQa7Et9aZK5HO7G5TYRjZJPoJ66kjHYO6jFHx26lFxysP4Gec1LOCH43JcIMpqWu5rCWHEuHbYCU7lA7ztbq0asRpa8z48X6RR4zrKl7XNtFSVKVjOVbk583rrVy5alfVcm7BHdcQw02lySlO7nFKGUg9YAOccN/ZUS53Yr1/D6FxcUoXFaeG1thLz7laV24vSkWJs2kW2dNdHCQJDK0rSHQBvCic8CevrpEs3JebbdI8wXB1wsLCghTIAV2ZCt1IPIhqJ+NfDY3nv6nKQpTTayTsuDf5vVkZz7qnbA6q4HEru84dXlS1ZUt84JYXGtJtdCNdVaAXfJbEgy1sc01zYSlsKzvJznI6669PaLXZ7O/BEhb3OLWsLUgJxlITwyeqn/gdQ+NGBXM/rV1y1TzsiTnPOfMi3TvJsbPdmpgnOPc2FDYUyEg5GOIUa5uUTRrey5e3nJCW2W0pdQy2lR2QT529Q4ZxUt491eH2W32ltPNocbcSUqQsZCgeINTUuO3HPjUnv5P5GrqvThFcrXquJZblbFQ+feiMJWzJ55ASpaFryrABO8Z3dop5XvkqXMf8tscpPksgBxCSMpwd+Qc8Oyo613pxzS+oZMEhXk5O3GWd+22eG/rHA+6pY5AdWpmQl6ZmKy7FSXIhVklTZOVJ4eqT3Hsr6BTUKsI1IPZ7lTxM09zih8kZ6KcYfdPlS1JPPhP7GPVAzwPWT+VPjk90g5piKuMuQXwXSsKKNnGQBjieqnyEjHAd1AGK3VLDzkxK5cljBmis0VKVgoorVJebjsreeWENtpKlKUcBIAySfhQDG5YNXfRfTK24rmzcZ2WY+DvQMecv4A7u0iqyQYr0+azEjo2333AhCetROBTh5RdVO6u1NInFREVs81Fb/dbHp95O/406eRa2W5mY9frpMiMLa+qiodeSlWSPOXgnqOB7zVe7uPD0ZVMZa8u7MxWXglrR9gZ03p+JbWcFTacvLHruH9o9/DspbpOF+s32tA+8o8aOnrN9rQPvKPGvl1enc1qkqk4tt/Bl1OKWMijRSd09ZvtaB95R40dPWb7WgfeUeNQ+Gr+4/ozOpdxRopO6es32tA+8o8aOnrN9rQPvKPGs+Gr+4/oxqXciPl3sDjc+NfmkZYeQI75SP2Vpzsk+8bs/wAIqJSKtk/eLFIZWy/crc40sYWhb6CFDqIzTVVpLk4XJS+W7YFD1ROIQfenaxXsuGcZdG3VKvTlmOyaXkV508vKYwuRHTr07UQvLjR8kgg7KzuCnSMADrwCT2bqnykaDctPQIrcWHPtjLDQwhtt9ASkdgzXR09ZvtaB95R41weLV69/X5nLaS2WzJYJRWMijRSd09ZvtaB95R40dPWb7WgfeUeNcrw1f3H9Gb6l3FGg0ndPWb7WgfeUeNHT1m+1oH3lHjTw1f3H9GNS7jY5WNK/SLTa3o6CZ0EKeZA4rGPOR25A7wKr9ZblJst1i3GC4USIziXEHaICsHgceg8CPSDVpzfbMRjpaB94R41AvKrY7fbr0Z9mlRXYc4lRbYeSrmnPWGBwSeI+Ne19G7uqou2rRa81t+xXrRXVFkdM3uNqKxw7rBOWZCAcEYKFDcpJ7QQRSrVdeQfVyLRd3LHPe2Ik9QLBVuCHurP8QwPeBViRXqiAzRRRQBSbqOC5c7FcIDCwh2VFdZQpXAFSSBncd2+lKsEA8RQFK7vaZ1mnOw7lGcYfZXsKStJAz2H0g8a4yfdmruOxmHsc8y25jhtpBx31r6Phexx/lJ8KApP3Ud1XY6Phexx/lJ8KOj4Pscf5SfCgKT91HdV2Oj4Pscf5SfCjo+D7HH+UnwoCk/dR3Vdjo+D7HH+Unwo6Phexx/lJ8KApP3Ud1XY6Phexx/lJ8KwbdCx/Y4/yk+FAUo7qO6rrC3Q8b4kf5SfCvXR8L2OP8pPhQFJ+6juq7HR8L2OP8pPhR0fC9jj/ACk+FAUn7qO6rsdHwvY4/wApPhR0fC9jj/KT4UBSf34oyBV2Oj4Xscf5SfCsdHQfY4/yk+FAVS5PNN3S/wCp7eIDKw0w+2+8+oYQ2lKs5zjjuwB1/GrapHWc1hplplOy02hCepIwK90AUUUUB//Z"/>
          <p:cNvSpPr>
            <a:spLocks noChangeAspect="1" noChangeArrowheads="1"/>
          </p:cNvSpPr>
          <p:nvPr/>
        </p:nvSpPr>
        <p:spPr bwMode="auto">
          <a:xfrm>
            <a:off x="152400" y="-522288"/>
            <a:ext cx="1714500" cy="1343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rgbClr val="FFFFFF"/>
                </a:solidFill>
                <a:latin typeface="Arial" panose="020B0604020202020204" pitchFamily="34" charset="0"/>
                <a:ea typeface="ＭＳ Ｐゴシック" panose="020B0600070205080204" pitchFamily="34" charset="-128"/>
              </a:defRPr>
            </a:lvl1pPr>
            <a:lvl2pPr marL="742950" indent="-285750">
              <a:defRPr sz="2400" b="1">
                <a:solidFill>
                  <a:srgbClr val="FFFFFF"/>
                </a:solidFill>
                <a:latin typeface="Arial" panose="020B0604020202020204" pitchFamily="34" charset="0"/>
                <a:ea typeface="ＭＳ Ｐゴシック" panose="020B0600070205080204" pitchFamily="34" charset="-128"/>
              </a:defRPr>
            </a:lvl2pPr>
            <a:lvl3pPr marL="1143000" indent="-228600">
              <a:defRPr sz="2400" b="1">
                <a:solidFill>
                  <a:srgbClr val="FFFFFF"/>
                </a:solidFill>
                <a:latin typeface="Arial" panose="020B0604020202020204" pitchFamily="34" charset="0"/>
                <a:ea typeface="ＭＳ Ｐゴシック" panose="020B0600070205080204" pitchFamily="34" charset="-128"/>
              </a:defRPr>
            </a:lvl3pPr>
            <a:lvl4pPr marL="1600200" indent="-228600">
              <a:defRPr sz="2400" b="1">
                <a:solidFill>
                  <a:srgbClr val="FFFFFF"/>
                </a:solidFill>
                <a:latin typeface="Arial" panose="020B0604020202020204" pitchFamily="34" charset="0"/>
                <a:ea typeface="ＭＳ Ｐゴシック" panose="020B0600070205080204" pitchFamily="34" charset="-128"/>
              </a:defRPr>
            </a:lvl4pPr>
            <a:lvl5pPr marL="2057400" indent="-228600">
              <a:defRPr sz="2400" b="1">
                <a:solidFill>
                  <a:srgbClr val="FFFFFF"/>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rgbClr val="FFFFFF"/>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rgbClr val="FFFFFF"/>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rgbClr val="FFFFFF"/>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rgbClr val="FFFFFF"/>
                </a:solidFill>
                <a:latin typeface="Arial" panose="020B0604020202020204" pitchFamily="34" charset="0"/>
                <a:ea typeface="ＭＳ Ｐゴシック" panose="020B0600070205080204" pitchFamily="34" charset="-128"/>
              </a:defRPr>
            </a:lvl9pPr>
          </a:lstStyle>
          <a:p>
            <a:pPr eaLnBrk="1" hangingPunct="1">
              <a:spcBef>
                <a:spcPct val="50000"/>
              </a:spcBef>
              <a:buClr>
                <a:srgbClr val="FFFFFF"/>
              </a:buClr>
              <a:buFont typeface="Wingdings" panose="05000000000000000000" pitchFamily="2" charset="2"/>
              <a:buNone/>
            </a:pPr>
            <a:endParaRPr lang="en-US" altLang="en-US">
              <a:solidFill>
                <a:schemeClr val="tx1"/>
              </a:solidFill>
              <a:cs typeface="Arial" panose="020B0604020202020204" pitchFamily="34" charset="0"/>
            </a:endParaRPr>
          </a:p>
        </p:txBody>
      </p:sp>
    </p:spTree>
    <p:custDataLst>
      <p:tags r:id="rId1"/>
    </p:custDataLst>
    <p:extLst>
      <p:ext uri="{BB962C8B-B14F-4D97-AF65-F5344CB8AC3E}">
        <p14:creationId xmlns:p14="http://schemas.microsoft.com/office/powerpoint/2010/main" val="27991362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8" name="Content Placeholder 1"/>
          <p:cNvSpPr>
            <a:spLocks noGrp="1"/>
          </p:cNvSpPr>
          <p:nvPr>
            <p:ph idx="1"/>
          </p:nvPr>
        </p:nvSpPr>
        <p:spPr>
          <a:xfrm>
            <a:off x="436652" y="1602770"/>
            <a:ext cx="7139805" cy="4523394"/>
          </a:xfrm>
        </p:spPr>
        <p:txBody>
          <a:bodyPr/>
          <a:lstStyle/>
          <a:p>
            <a:r>
              <a:rPr lang="ru-RU" altLang="ru-RU" sz="2200" dirty="0" smtClean="0"/>
              <a:t>Modifications </a:t>
            </a:r>
          </a:p>
          <a:p>
            <a:pPr lvl="1"/>
            <a:r>
              <a:rPr lang="ru-RU" altLang="ru-RU" sz="1800" dirty="0" smtClean="0"/>
              <a:t>des </a:t>
            </a:r>
            <a:r>
              <a:rPr lang="ru-RU" altLang="ru-RU" sz="1800" smtClean="0"/>
              <a:t>critères d’éligibilité dans l’étude </a:t>
            </a:r>
            <a:endParaRPr lang="ru-RU" altLang="ru-RU" sz="1800" dirty="0" smtClean="0"/>
          </a:p>
          <a:p>
            <a:pPr lvl="1"/>
            <a:r>
              <a:rPr lang="ru-RU" altLang="ru-RU" sz="1800" dirty="0" smtClean="0"/>
              <a:t>de la taille </a:t>
            </a:r>
            <a:r>
              <a:rPr lang="ru-RU" altLang="ru-RU" sz="1800" smtClean="0"/>
              <a:t>de l’échantillon </a:t>
            </a:r>
            <a:r>
              <a:rPr lang="ru-RU" altLang="ru-RU" sz="1800" dirty="0" smtClean="0"/>
              <a:t>ou des objectifs </a:t>
            </a:r>
            <a:r>
              <a:rPr lang="ru-RU" altLang="ru-RU" sz="1800" smtClean="0"/>
              <a:t>de l’étude </a:t>
            </a:r>
            <a:r>
              <a:rPr lang="ru-RU" altLang="ru-RU" sz="1800" dirty="0" smtClean="0"/>
              <a:t>pour maintenir sa puissance globale</a:t>
            </a:r>
          </a:p>
          <a:p>
            <a:pPr lvl="1"/>
            <a:r>
              <a:rPr lang="ru-RU" altLang="ru-RU" sz="1800" dirty="0" smtClean="0"/>
              <a:t>du bras de traitement </a:t>
            </a:r>
          </a:p>
          <a:p>
            <a:pPr lvl="1"/>
            <a:r>
              <a:rPr lang="ru-RU" altLang="ru-RU" sz="1800" dirty="0" smtClean="0"/>
              <a:t>du </a:t>
            </a:r>
            <a:r>
              <a:rPr lang="ru-RU" altLang="ru-RU" sz="1800" smtClean="0"/>
              <a:t>plan d’analyse </a:t>
            </a:r>
            <a:endParaRPr lang="ru-RU" altLang="ru-RU" sz="1800" dirty="0" smtClean="0"/>
          </a:p>
          <a:p>
            <a:r>
              <a:rPr lang="ru-RU" altLang="ru-RU" sz="2200" smtClean="0"/>
              <a:t>Règles d’arrêt </a:t>
            </a:r>
            <a:r>
              <a:rPr lang="ru-RU" altLang="ru-RU" sz="2200" dirty="0" smtClean="0"/>
              <a:t>précoce pour futilité ou efficacité (méthodologies séquentielles par groupes)</a:t>
            </a:r>
          </a:p>
          <a:p>
            <a:r>
              <a:rPr lang="ru-RU" altLang="ru-RU" sz="2200" dirty="0" smtClean="0"/>
              <a:t>Méthodologies utilisant la suppression de </a:t>
            </a:r>
            <a:r>
              <a:rPr lang="ru-RU" altLang="ru-RU" sz="2200" smtClean="0"/>
              <a:t>bras </a:t>
            </a:r>
            <a:r>
              <a:rPr lang="en-US" altLang="ru-RU" sz="2200" smtClean="0"/>
              <a:t/>
            </a:r>
            <a:br>
              <a:rPr lang="en-US" altLang="ru-RU" sz="2200" smtClean="0"/>
            </a:br>
            <a:r>
              <a:rPr lang="ru-RU" altLang="ru-RU" sz="2200" smtClean="0"/>
              <a:t>de </a:t>
            </a:r>
            <a:r>
              <a:rPr lang="ru-RU" altLang="ru-RU" sz="2200" dirty="0" smtClean="0"/>
              <a:t>traitement/le « choix du gagnant »</a:t>
            </a:r>
          </a:p>
          <a:p>
            <a:r>
              <a:rPr lang="ru-RU" altLang="ru-RU" sz="2200" smtClean="0"/>
              <a:t>Méthodologies d’enrichissement</a:t>
            </a:r>
            <a:endParaRPr lang="ru-RU" altLang="ru-RU" sz="2200" dirty="0" smtClean="0"/>
          </a:p>
          <a:p>
            <a:r>
              <a:rPr lang="ru-RU" altLang="ru-RU" sz="2200" dirty="0" smtClean="0"/>
              <a:t>Randomisation adaptative</a:t>
            </a:r>
          </a:p>
        </p:txBody>
      </p:sp>
      <p:sp>
        <p:nvSpPr>
          <p:cNvPr id="2" name="Slide Number Placeholder 1"/>
          <p:cNvSpPr>
            <a:spLocks noGrp="1"/>
          </p:cNvSpPr>
          <p:nvPr>
            <p:ph type="sldNum" sz="quarter" idx="12"/>
          </p:nvPr>
        </p:nvSpPr>
        <p:spPr/>
        <p:txBody>
          <a:bodyPr/>
          <a:lstStyle/>
          <a:p>
            <a:fld id="{5758EA53-6EFE-46F2-B76A-D57AD5FD182B}" type="slidenum">
              <a:rPr lang="en-GB" smtClean="0">
                <a:latin typeface="Arial" panose="020B0604020202020204" pitchFamily="34" charset="0"/>
                <a:cs typeface="Arial" panose="020B0604020202020204" pitchFamily="34" charset="0"/>
              </a:rPr>
              <a:pPr/>
              <a:t>7</a:t>
            </a:fld>
            <a:endParaRPr lang="en-GB" dirty="0">
              <a:latin typeface="Arial" panose="020B0604020202020204" pitchFamily="34" charset="0"/>
              <a:cs typeface="Arial" panose="020B0604020202020204" pitchFamily="34" charset="0"/>
            </a:endParaRPr>
          </a:p>
        </p:txBody>
      </p:sp>
      <p:sp>
        <p:nvSpPr>
          <p:cNvPr id="7" name="Title 2"/>
          <p:cNvSpPr>
            <a:spLocks noGrp="1"/>
          </p:cNvSpPr>
          <p:nvPr>
            <p:ph type="title"/>
          </p:nvPr>
        </p:nvSpPr>
        <p:spPr/>
        <p:txBody>
          <a:bodyPr/>
          <a:lstStyle/>
          <a:p>
            <a:r>
              <a:rPr lang="ru-RU" altLang="ru-RU" smtClean="0"/>
              <a:t>Plusieurs approches possibles</a:t>
            </a:r>
            <a:endParaRPr lang="en-US" altLang="en-US" dirty="0" smtClean="0"/>
          </a:p>
        </p:txBody>
      </p:sp>
      <p:sp>
        <p:nvSpPr>
          <p:cNvPr id="11" name="Down Arrow 10"/>
          <p:cNvSpPr/>
          <p:nvPr/>
        </p:nvSpPr>
        <p:spPr>
          <a:xfrm>
            <a:off x="7356481" y="2405969"/>
            <a:ext cx="1189038" cy="3282950"/>
          </a:xfrm>
          <a:prstGeom prst="downArrow">
            <a:avLst/>
          </a:prstGeom>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50000"/>
              </a:spcBef>
              <a:buClr>
                <a:srgbClr val="FFFFFF"/>
              </a:buClr>
              <a:buSzPct val="100000"/>
              <a:buFont typeface="Wingdings" pitchFamily="2" charset="2"/>
              <a:buNone/>
              <a:defRPr/>
            </a:pPr>
            <a:endParaRPr lang="en-US">
              <a:solidFill>
                <a:schemeClr val="tx1"/>
              </a:solidFill>
              <a:latin typeface="Arial" panose="020B0604020202020204" pitchFamily="34" charset="0"/>
              <a:cs typeface="Arial" panose="020B0604020202020204" pitchFamily="34" charset="0"/>
            </a:endParaRPr>
          </a:p>
        </p:txBody>
      </p:sp>
      <p:sp>
        <p:nvSpPr>
          <p:cNvPr id="12" name="TextBox 6"/>
          <p:cNvSpPr txBox="1">
            <a:spLocks noChangeArrowheads="1"/>
          </p:cNvSpPr>
          <p:nvPr/>
        </p:nvSpPr>
        <p:spPr bwMode="auto">
          <a:xfrm>
            <a:off x="6781806" y="1975265"/>
            <a:ext cx="2339975" cy="369332"/>
          </a:xfrm>
          <a:prstGeom prst="rect">
            <a:avLst/>
          </a:prstGeom>
          <a:noFill/>
          <a:ln>
            <a:noFill/>
          </a:ln>
          <a:extLst/>
        </p:spPr>
        <p:txBody>
          <a:bodyPr anchor="ctr">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Clr>
                <a:srgbClr val="FFFFFF"/>
              </a:buClr>
              <a:buFont typeface="Wingdings" panose="05000000000000000000" pitchFamily="2" charset="2"/>
              <a:buNone/>
              <a:defRPr/>
            </a:pPr>
            <a:r>
              <a:rPr lang="ru-RU" altLang="ru-RU" sz="1800" b="1" dirty="0" smtClean="0"/>
              <a:t>Bien comprise</a:t>
            </a:r>
          </a:p>
        </p:txBody>
      </p:sp>
      <p:sp>
        <p:nvSpPr>
          <p:cNvPr id="13" name="TextBox 7"/>
          <p:cNvSpPr txBox="1">
            <a:spLocks noChangeArrowheads="1"/>
          </p:cNvSpPr>
          <p:nvPr/>
        </p:nvSpPr>
        <p:spPr bwMode="auto">
          <a:xfrm>
            <a:off x="6959676" y="5699244"/>
            <a:ext cx="1966552" cy="646331"/>
          </a:xfrm>
          <a:prstGeom prst="rect">
            <a:avLst/>
          </a:prstGeom>
          <a:noFill/>
          <a:ln>
            <a:noFill/>
          </a:ln>
          <a:extLst/>
        </p:spPr>
        <p:txBody>
          <a:bodyPr wrap="square" anchor="ctr">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Clr>
                <a:srgbClr val="FFFFFF"/>
              </a:buClr>
              <a:buFont typeface="Wingdings" panose="05000000000000000000" pitchFamily="2" charset="2"/>
              <a:buNone/>
              <a:defRPr/>
            </a:pPr>
            <a:r>
              <a:rPr lang="ru-RU" altLang="ru-RU" sz="1800" b="1" dirty="0" smtClean="0"/>
              <a:t>Moins bien comprise</a:t>
            </a:r>
          </a:p>
        </p:txBody>
      </p:sp>
    </p:spTree>
    <p:custDataLst>
      <p:tags r:id="rId1"/>
    </p:custDataLst>
    <p:extLst>
      <p:ext uri="{BB962C8B-B14F-4D97-AF65-F5344CB8AC3E}">
        <p14:creationId xmlns:p14="http://schemas.microsoft.com/office/powerpoint/2010/main" val="35562679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567644" y="2062163"/>
            <a:ext cx="7993062" cy="3743325"/>
          </a:xfrm>
          <a:prstGeom prst="roundRect">
            <a:avLst/>
          </a:prstGeom>
          <a:no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50000"/>
              </a:spcBef>
              <a:buClr>
                <a:srgbClr val="FFFFFF"/>
              </a:buClr>
              <a:buSzPct val="100000"/>
              <a:buFont typeface="Wingdings" pitchFamily="2" charset="2"/>
              <a:buNone/>
              <a:defRPr/>
            </a:pPr>
            <a:endParaRPr lang="en-US">
              <a:solidFill>
                <a:schemeClr val="tx1"/>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5758EA53-6EFE-46F2-B76A-D57AD5FD182B}" type="slidenum">
              <a:rPr lang="en-GB" smtClean="0">
                <a:latin typeface="Arial" panose="020B0604020202020204" pitchFamily="34" charset="0"/>
                <a:cs typeface="Arial" panose="020B0604020202020204" pitchFamily="34" charset="0"/>
              </a:rPr>
              <a:pPr/>
              <a:t>8</a:t>
            </a:fld>
            <a:endParaRPr lang="en-GB" dirty="0">
              <a:latin typeface="Arial" panose="020B0604020202020204" pitchFamily="34" charset="0"/>
              <a:cs typeface="Arial" panose="020B0604020202020204" pitchFamily="34" charset="0"/>
            </a:endParaRPr>
          </a:p>
        </p:txBody>
      </p:sp>
      <p:sp>
        <p:nvSpPr>
          <p:cNvPr id="21508" name="Title 2"/>
          <p:cNvSpPr>
            <a:spLocks noGrp="1"/>
          </p:cNvSpPr>
          <p:nvPr>
            <p:ph type="title"/>
          </p:nvPr>
        </p:nvSpPr>
        <p:spPr>
          <a:xfrm>
            <a:off x="441960" y="462336"/>
            <a:ext cx="6508679" cy="945224"/>
          </a:xfrm>
        </p:spPr>
        <p:txBody>
          <a:bodyPr/>
          <a:lstStyle/>
          <a:p>
            <a:r>
              <a:rPr lang="ru-RU" altLang="ru-RU" dirty="0" smtClean="0"/>
              <a:t>La plupart des méthodologies adaptatives aboutissent à...</a:t>
            </a:r>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4192164755"/>
              </p:ext>
            </p:extLst>
          </p:nvPr>
        </p:nvGraphicFramePr>
        <p:xfrm>
          <a:off x="0" y="1603375"/>
          <a:ext cx="8229600" cy="45227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1510" name="TextBox 6"/>
          <p:cNvSpPr txBox="1">
            <a:spLocks noChangeArrowheads="1"/>
          </p:cNvSpPr>
          <p:nvPr/>
        </p:nvSpPr>
        <p:spPr bwMode="auto">
          <a:xfrm>
            <a:off x="2499695" y="2131458"/>
            <a:ext cx="41195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FFFFFF"/>
                </a:solidFill>
                <a:latin typeface="Arial" panose="020B0604020202020204" pitchFamily="34" charset="0"/>
                <a:ea typeface="ＭＳ Ｐゴシック" panose="020B0600070205080204" pitchFamily="34" charset="-128"/>
              </a:defRPr>
            </a:lvl1pPr>
            <a:lvl2pPr marL="742950" indent="-285750">
              <a:defRPr sz="2400" b="1">
                <a:solidFill>
                  <a:srgbClr val="FFFFFF"/>
                </a:solidFill>
                <a:latin typeface="Arial" panose="020B0604020202020204" pitchFamily="34" charset="0"/>
                <a:ea typeface="ＭＳ Ｐゴシック" panose="020B0600070205080204" pitchFamily="34" charset="-128"/>
              </a:defRPr>
            </a:lvl2pPr>
            <a:lvl3pPr marL="1143000" indent="-228600">
              <a:defRPr sz="2400" b="1">
                <a:solidFill>
                  <a:srgbClr val="FFFFFF"/>
                </a:solidFill>
                <a:latin typeface="Arial" panose="020B0604020202020204" pitchFamily="34" charset="0"/>
                <a:ea typeface="ＭＳ Ｐゴシック" panose="020B0600070205080204" pitchFamily="34" charset="-128"/>
              </a:defRPr>
            </a:lvl3pPr>
            <a:lvl4pPr marL="1600200" indent="-228600">
              <a:defRPr sz="2400" b="1">
                <a:solidFill>
                  <a:srgbClr val="FFFFFF"/>
                </a:solidFill>
                <a:latin typeface="Arial" panose="020B0604020202020204" pitchFamily="34" charset="0"/>
                <a:ea typeface="ＭＳ Ｐゴシック" panose="020B0600070205080204" pitchFamily="34" charset="-128"/>
              </a:defRPr>
            </a:lvl4pPr>
            <a:lvl5pPr marL="2057400" indent="-228600">
              <a:defRPr sz="2400" b="1">
                <a:solidFill>
                  <a:srgbClr val="FFFFFF"/>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rgbClr val="FFFFFF"/>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rgbClr val="FFFFFF"/>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rgbClr val="FFFFFF"/>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rgbClr val="FFFFFF"/>
                </a:solidFill>
                <a:latin typeface="Arial" panose="020B0604020202020204" pitchFamily="34" charset="0"/>
                <a:ea typeface="ＭＳ Ｐゴシック" panose="020B0600070205080204" pitchFamily="34" charset="-128"/>
              </a:defRPr>
            </a:lvl9pPr>
          </a:lstStyle>
          <a:p>
            <a:pPr algn="ctr" eaLnBrk="1" hangingPunct="1">
              <a:spcBef>
                <a:spcPct val="50000"/>
              </a:spcBef>
              <a:buClr>
                <a:srgbClr val="FFFFFF"/>
              </a:buClr>
              <a:buFont typeface="Wingdings" panose="05000000000000000000" pitchFamily="2" charset="2"/>
              <a:buNone/>
            </a:pPr>
            <a:r>
              <a:rPr lang="ru-RU" altLang="ru-RU" sz="2800" dirty="0">
                <a:solidFill>
                  <a:schemeClr val="tx1"/>
                </a:solidFill>
                <a:cs typeface="Arial" panose="020B0604020202020204" pitchFamily="34" charset="0"/>
              </a:rPr>
              <a:t>Un essai</a:t>
            </a:r>
          </a:p>
        </p:txBody>
      </p:sp>
      <p:sp>
        <p:nvSpPr>
          <p:cNvPr id="30727" name="TextBox 8"/>
          <p:cNvSpPr txBox="1">
            <a:spLocks noChangeArrowheads="1"/>
          </p:cNvSpPr>
          <p:nvPr/>
        </p:nvSpPr>
        <p:spPr bwMode="auto">
          <a:xfrm>
            <a:off x="1613647" y="4599352"/>
            <a:ext cx="5142155" cy="769441"/>
          </a:xfrm>
          <a:prstGeom prst="rect">
            <a:avLst/>
          </a:prstGeom>
          <a:solidFill>
            <a:schemeClr val="bg1">
              <a:lumMod val="50000"/>
            </a:schemeClr>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Clr>
                <a:srgbClr val="FFFFFF"/>
              </a:buClr>
              <a:buFont typeface="Wingdings" panose="05000000000000000000" pitchFamily="2" charset="2"/>
              <a:buNone/>
              <a:defRPr/>
            </a:pPr>
            <a:r>
              <a:rPr lang="ru-RU" altLang="ru-RU" sz="2200" b="0" smtClean="0">
                <a:solidFill>
                  <a:schemeClr val="bg1"/>
                </a:solidFill>
              </a:rPr>
              <a:t>Modifier l’hypothèse </a:t>
            </a:r>
            <a:r>
              <a:rPr lang="ru-RU" altLang="ru-RU" sz="2200" b="0" dirty="0" smtClean="0">
                <a:solidFill>
                  <a:schemeClr val="bg1"/>
                </a:solidFill>
              </a:rPr>
              <a:t>nulle </a:t>
            </a:r>
            <a:r>
              <a:rPr lang="ru-RU" altLang="ru-RU" sz="2200" b="0" smtClean="0">
                <a:solidFill>
                  <a:schemeClr val="bg1"/>
                </a:solidFill>
              </a:rPr>
              <a:t>Modifier </a:t>
            </a:r>
            <a:r>
              <a:rPr lang="en-US" altLang="ru-RU" sz="2200" b="0" smtClean="0">
                <a:solidFill>
                  <a:schemeClr val="bg1"/>
                </a:solidFill>
              </a:rPr>
              <a:t/>
            </a:r>
            <a:br>
              <a:rPr lang="en-US" altLang="ru-RU" sz="2200" b="0" smtClean="0">
                <a:solidFill>
                  <a:schemeClr val="bg1"/>
                </a:solidFill>
              </a:rPr>
            </a:br>
            <a:r>
              <a:rPr lang="ru-RU" altLang="ru-RU" sz="2200" b="0" smtClean="0">
                <a:solidFill>
                  <a:schemeClr val="bg1"/>
                </a:solidFill>
              </a:rPr>
              <a:t>les </a:t>
            </a:r>
            <a:r>
              <a:rPr lang="ru-RU" altLang="ru-RU" sz="2200" b="0" dirty="0" smtClean="0">
                <a:solidFill>
                  <a:schemeClr val="bg1"/>
                </a:solidFill>
              </a:rPr>
              <a:t>paramètres de méthodologie</a:t>
            </a:r>
          </a:p>
        </p:txBody>
      </p:sp>
      <p:sp>
        <p:nvSpPr>
          <p:cNvPr id="11" name="Chevron 10"/>
          <p:cNvSpPr/>
          <p:nvPr/>
        </p:nvSpPr>
        <p:spPr>
          <a:xfrm>
            <a:off x="4289944" y="2723972"/>
            <a:ext cx="3280773" cy="1712561"/>
          </a:xfrm>
          <a:prstGeom prst="chevron">
            <a:avLst/>
          </a:prstGeom>
        </p:spPr>
        <p:style>
          <a:lnRef idx="1">
            <a:schemeClr val="accent1"/>
          </a:lnRef>
          <a:fillRef idx="3">
            <a:schemeClr val="accent1"/>
          </a:fillRef>
          <a:effectRef idx="2">
            <a:schemeClr val="accent1"/>
          </a:effectRef>
          <a:fontRef idx="minor">
            <a:schemeClr val="lt1"/>
          </a:fontRef>
        </p:style>
        <p:txBody>
          <a:bodyPr anchor="ctr"/>
          <a:lstStyle/>
          <a:p>
            <a:pPr algn="ctr"/>
            <a:r>
              <a:rPr lang="ru-RU" sz="2100" b="1" dirty="0" smtClean="0">
                <a:latin typeface="Arial" panose="020B0604020202020204" pitchFamily="34" charset="0"/>
                <a:cs typeface="Arial" panose="020B0604020202020204" pitchFamily="34" charset="0"/>
              </a:rPr>
              <a:t>Confirmer</a:t>
            </a:r>
            <a:endParaRPr lang="en-GB" sz="2100" b="1" dirty="0">
              <a:latin typeface="Arial" panose="020B0604020202020204" pitchFamily="34" charset="0"/>
              <a:cs typeface="Arial" panose="020B0604020202020204" pitchFamily="34" charset="0"/>
            </a:endParaRPr>
          </a:p>
        </p:txBody>
      </p:sp>
      <p:sp>
        <p:nvSpPr>
          <p:cNvPr id="15" name="Chevron 14"/>
          <p:cNvSpPr/>
          <p:nvPr/>
        </p:nvSpPr>
        <p:spPr>
          <a:xfrm>
            <a:off x="1523213" y="2723972"/>
            <a:ext cx="3280773" cy="1712561"/>
          </a:xfrm>
          <a:prstGeom prst="chevron">
            <a:avLst/>
          </a:prstGeom>
        </p:spPr>
        <p:style>
          <a:lnRef idx="1">
            <a:schemeClr val="accent3"/>
          </a:lnRef>
          <a:fillRef idx="3">
            <a:schemeClr val="accent3"/>
          </a:fillRef>
          <a:effectRef idx="2">
            <a:schemeClr val="accent3"/>
          </a:effectRef>
          <a:fontRef idx="minor">
            <a:schemeClr val="lt1"/>
          </a:fontRef>
        </p:style>
        <p:txBody>
          <a:bodyPr anchor="ctr"/>
          <a:lstStyle/>
          <a:p>
            <a:pPr algn="ctr"/>
            <a:r>
              <a:rPr lang="ru-RU" sz="2100" b="1" dirty="0" smtClean="0">
                <a:latin typeface="Arial" panose="020B0604020202020204" pitchFamily="34" charset="0"/>
                <a:cs typeface="Arial" panose="020B0604020202020204" pitchFamily="34" charset="0"/>
              </a:rPr>
              <a:t>Apprendre</a:t>
            </a:r>
            <a:endParaRPr lang="en-GB" sz="2100" b="1"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41238776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2"/>
          <p:cNvSpPr>
            <a:spLocks noGrp="1"/>
          </p:cNvSpPr>
          <p:nvPr>
            <p:ph type="title"/>
          </p:nvPr>
        </p:nvSpPr>
        <p:spPr/>
        <p:txBody>
          <a:bodyPr/>
          <a:lstStyle/>
          <a:p>
            <a:r>
              <a:rPr lang="ru-RU" altLang="ru-RU" dirty="0" smtClean="0"/>
              <a:t>Insu et non insu</a:t>
            </a:r>
            <a:endParaRPr lang="en-US" altLang="en-US" dirty="0" smtClean="0"/>
          </a:p>
        </p:txBody>
      </p:sp>
      <p:sp>
        <p:nvSpPr>
          <p:cNvPr id="13" name="Slide Number Placeholder 1"/>
          <p:cNvSpPr txBox="1">
            <a:spLocks/>
          </p:cNvSpPr>
          <p:nvPr/>
        </p:nvSpPr>
        <p:spPr>
          <a:xfrm>
            <a:off x="6645666" y="6356350"/>
            <a:ext cx="2133600" cy="365125"/>
          </a:xfrm>
          <a:prstGeom prst="rect">
            <a:avLst/>
          </a:prstGeom>
        </p:spPr>
        <p:txBody>
          <a:bodyPr/>
          <a:lstStyle>
            <a:defPPr>
              <a:defRPr lang="en-US"/>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dirty="0" smtClean="0">
                <a:latin typeface="Arial" panose="020B0604020202020204" pitchFamily="34" charset="0"/>
                <a:cs typeface="Arial" panose="020B0604020202020204" pitchFamily="34" charset="0"/>
              </a:rPr>
              <a:t>9</a:t>
            </a:r>
            <a:endParaRPr lang="en-GB" dirty="0">
              <a:latin typeface="Arial" panose="020B0604020202020204" pitchFamily="34" charset="0"/>
              <a:cs typeface="Arial" panose="020B0604020202020204" pitchFamily="34" charset="0"/>
            </a:endParaRPr>
          </a:p>
        </p:txBody>
      </p:sp>
      <p:graphicFrame>
        <p:nvGraphicFramePr>
          <p:cNvPr id="3" name="Diagram 2"/>
          <p:cNvGraphicFramePr/>
          <p:nvPr>
            <p:extLst>
              <p:ext uri="{D42A27DB-BD31-4B8C-83A1-F6EECF244321}">
                <p14:modId xmlns:p14="http://schemas.microsoft.com/office/powerpoint/2010/main" val="681920533"/>
              </p:ext>
            </p:extLst>
          </p:nvPr>
        </p:nvGraphicFramePr>
        <p:xfrm>
          <a:off x="441960" y="1626087"/>
          <a:ext cx="8337306" cy="38424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Chevron 5"/>
          <p:cNvSpPr/>
          <p:nvPr/>
        </p:nvSpPr>
        <p:spPr>
          <a:xfrm rot="5400000">
            <a:off x="6461556" y="4884315"/>
            <a:ext cx="702365" cy="1168432"/>
          </a:xfrm>
          <a:prstGeom prst="chevron">
            <a:avLst/>
          </a:prstGeom>
          <a:gradFill flip="none"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0800000" scaled="1"/>
            <a:tileRect/>
          </a:gradFill>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a:solidFill>
                <a:schemeClr val="tx1"/>
              </a:solidFill>
            </a:endParaRPr>
          </a:p>
        </p:txBody>
      </p:sp>
      <p:sp>
        <p:nvSpPr>
          <p:cNvPr id="8" name="Rounded Rectangle 7"/>
          <p:cNvSpPr/>
          <p:nvPr/>
        </p:nvSpPr>
        <p:spPr>
          <a:xfrm>
            <a:off x="6125129" y="5880840"/>
            <a:ext cx="1375218" cy="543772"/>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ru-RU" sz="2400" b="1" dirty="0" smtClean="0"/>
              <a:t>Biais</a:t>
            </a:r>
            <a:endParaRPr lang="en-GB" sz="2400" b="1" dirty="0"/>
          </a:p>
        </p:txBody>
      </p:sp>
    </p:spTree>
    <p:custDataLst>
      <p:tags r:id="rId1"/>
    </p:custDataLst>
    <p:extLst>
      <p:ext uri="{BB962C8B-B14F-4D97-AF65-F5344CB8AC3E}">
        <p14:creationId xmlns:p14="http://schemas.microsoft.com/office/powerpoint/2010/main" val="9925983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5758EA53-6EFE-46F2-B76A-D57AD5FD182B}" type="slidenum">
              <a:rPr lang="en-GB" smtClean="0">
                <a:latin typeface="Arial" panose="020B0604020202020204" pitchFamily="34" charset="0"/>
                <a:cs typeface="Arial" panose="020B0604020202020204" pitchFamily="34" charset="0"/>
              </a:rPr>
              <a:pPr/>
              <a:t>10</a:t>
            </a:fld>
            <a:endParaRPr lang="en-GB" dirty="0">
              <a:latin typeface="Arial" panose="020B0604020202020204" pitchFamily="34" charset="0"/>
              <a:cs typeface="Arial" panose="020B0604020202020204" pitchFamily="34" charset="0"/>
            </a:endParaRPr>
          </a:p>
        </p:txBody>
      </p:sp>
      <p:sp>
        <p:nvSpPr>
          <p:cNvPr id="23555" name="Title 2"/>
          <p:cNvSpPr>
            <a:spLocks noGrp="1"/>
          </p:cNvSpPr>
          <p:nvPr>
            <p:ph type="title"/>
          </p:nvPr>
        </p:nvSpPr>
        <p:spPr>
          <a:xfrm>
            <a:off x="441960" y="462336"/>
            <a:ext cx="6840967" cy="945224"/>
          </a:xfrm>
        </p:spPr>
        <p:txBody>
          <a:bodyPr/>
          <a:lstStyle/>
          <a:p>
            <a:r>
              <a:rPr lang="ru-RU" altLang="ru-RU" dirty="0" smtClean="0"/>
              <a:t>Méthodologie séquentielle par groupes</a:t>
            </a:r>
          </a:p>
        </p:txBody>
      </p:sp>
      <p:grpSp>
        <p:nvGrpSpPr>
          <p:cNvPr id="8" name="Group 7"/>
          <p:cNvGrpSpPr/>
          <p:nvPr/>
        </p:nvGrpSpPr>
        <p:grpSpPr>
          <a:xfrm>
            <a:off x="0" y="1552754"/>
            <a:ext cx="9144000" cy="4590402"/>
            <a:chOff x="0" y="1552754"/>
            <a:chExt cx="9144000" cy="4590402"/>
          </a:xfrm>
        </p:grpSpPr>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552754"/>
              <a:ext cx="9144000" cy="4347713"/>
            </a:xfrm>
            <a:prstGeom prst="rect">
              <a:avLst/>
            </a:prstGeom>
          </p:spPr>
        </p:pic>
        <p:sp>
          <p:nvSpPr>
            <p:cNvPr id="5" name="Rectangle 4"/>
            <p:cNvSpPr/>
            <p:nvPr/>
          </p:nvSpPr>
          <p:spPr>
            <a:xfrm>
              <a:off x="14748" y="4402847"/>
              <a:ext cx="2182761" cy="17403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custDataLst>
      <p:tags r:id="rId1"/>
    </p:custDataLst>
    <p:extLst>
      <p:ext uri="{BB962C8B-B14F-4D97-AF65-F5344CB8AC3E}">
        <p14:creationId xmlns:p14="http://schemas.microsoft.com/office/powerpoint/2010/main" val="14647424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ru-RU" dirty="0" smtClean="0"/>
              <a:t>Méthodologie à plusieurs bras et plusieurs étapes (MAMS)</a:t>
            </a:r>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Slide Number Placeholder 1"/>
          <p:cNvSpPr>
            <a:spLocks noGrp="1"/>
          </p:cNvSpPr>
          <p:nvPr>
            <p:ph type="sldNum" sz="quarter" idx="12"/>
          </p:nvPr>
        </p:nvSpPr>
        <p:spPr/>
        <p:txBody>
          <a:bodyPr/>
          <a:lstStyle/>
          <a:p>
            <a:fld id="{5758EA53-6EFE-46F2-B76A-D57AD5FD182B}" type="slidenum">
              <a:rPr lang="en-GB" smtClean="0">
                <a:latin typeface="Arial" panose="020B0604020202020204" pitchFamily="34" charset="0"/>
                <a:cs typeface="Arial" panose="020B0604020202020204" pitchFamily="34" charset="0"/>
              </a:rPr>
              <a:pPr/>
              <a:t>11</a:t>
            </a:fld>
            <a:endParaRPr lang="en-GB"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9119943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5758EA53-6EFE-46F2-B76A-D57AD5FD182B}" type="slidenum">
              <a:rPr lang="en-GB" smtClean="0">
                <a:latin typeface="Arial" panose="020B0604020202020204" pitchFamily="34" charset="0"/>
                <a:cs typeface="Arial" panose="020B0604020202020204" pitchFamily="34" charset="0"/>
              </a:rPr>
              <a:pPr/>
              <a:t>12</a:t>
            </a:fld>
            <a:endParaRPr lang="en-GB" dirty="0">
              <a:latin typeface="Arial" panose="020B0604020202020204" pitchFamily="34" charset="0"/>
              <a:cs typeface="Arial" panose="020B0604020202020204" pitchFamily="34" charset="0"/>
            </a:endParaRPr>
          </a:p>
        </p:txBody>
      </p:sp>
      <p:sp>
        <p:nvSpPr>
          <p:cNvPr id="18" name="Title 2"/>
          <p:cNvSpPr>
            <a:spLocks noGrp="1"/>
          </p:cNvSpPr>
          <p:nvPr>
            <p:ph type="title"/>
          </p:nvPr>
        </p:nvSpPr>
        <p:spPr>
          <a:xfrm>
            <a:off x="441959" y="462336"/>
            <a:ext cx="7013090" cy="945224"/>
          </a:xfrm>
        </p:spPr>
        <p:txBody>
          <a:bodyPr/>
          <a:lstStyle/>
          <a:p>
            <a:r>
              <a:rPr lang="ru-RU" dirty="0" smtClean="0"/>
              <a:t>Exemple 2 – Avantages et inconvénients de la </a:t>
            </a:r>
            <a:r>
              <a:rPr lang="ru-RU" smtClean="0"/>
              <a:t>méthodologie </a:t>
            </a:r>
            <a:r>
              <a:rPr lang="en-US" smtClean="0"/>
              <a:t/>
            </a:r>
            <a:br>
              <a:rPr lang="en-US" smtClean="0"/>
            </a:br>
            <a:r>
              <a:rPr lang="ru-RU" smtClean="0"/>
              <a:t>à </a:t>
            </a:r>
            <a:r>
              <a:rPr lang="ru-RU" dirty="0" smtClean="0"/>
              <a:t>plusieurs bras et plusieurs étapes</a:t>
            </a:r>
            <a:endParaRPr lang="en-US" dirty="0"/>
          </a:p>
        </p:txBody>
      </p:sp>
      <p:graphicFrame>
        <p:nvGraphicFramePr>
          <p:cNvPr id="4" name="Diagram 3"/>
          <p:cNvGraphicFramePr/>
          <p:nvPr>
            <p:extLst>
              <p:ext uri="{D42A27DB-BD31-4B8C-83A1-F6EECF244321}">
                <p14:modId xmlns:p14="http://schemas.microsoft.com/office/powerpoint/2010/main" val="383694089"/>
              </p:ext>
            </p:extLst>
          </p:nvPr>
        </p:nvGraphicFramePr>
        <p:xfrm>
          <a:off x="441960" y="1538358"/>
          <a:ext cx="8162448" cy="544163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26118702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5758EA53-6EFE-46F2-B76A-D57AD5FD182B}" type="slidenum">
              <a:rPr lang="en-GB" smtClean="0">
                <a:latin typeface="Arial" panose="020B0604020202020204" pitchFamily="34" charset="0"/>
                <a:cs typeface="Arial" panose="020B0604020202020204" pitchFamily="34" charset="0"/>
              </a:rPr>
              <a:pPr/>
              <a:t>13</a:t>
            </a:fld>
            <a:endParaRPr lang="en-GB"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lstStyle/>
          <a:p>
            <a:r>
              <a:rPr lang="ru-RU" dirty="0" smtClean="0"/>
              <a:t>Méthodologie de phase II/III combinées</a:t>
            </a:r>
            <a:endParaRPr lang="en-US" dirty="0"/>
          </a:p>
        </p:txBody>
      </p:sp>
      <p:grpSp>
        <p:nvGrpSpPr>
          <p:cNvPr id="9" name="Group 8"/>
          <p:cNvGrpSpPr/>
          <p:nvPr/>
        </p:nvGrpSpPr>
        <p:grpSpPr>
          <a:xfrm>
            <a:off x="0" y="1977080"/>
            <a:ext cx="9144000" cy="4166075"/>
            <a:chOff x="-103239" y="1651818"/>
            <a:chExt cx="9247239" cy="4491338"/>
          </a:xfrm>
        </p:grpSpPr>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239" y="1651818"/>
              <a:ext cx="9247239" cy="4491337"/>
            </a:xfrm>
            <a:prstGeom prst="rect">
              <a:avLst/>
            </a:prstGeom>
          </p:spPr>
        </p:pic>
        <p:sp>
          <p:nvSpPr>
            <p:cNvPr id="24" name="Rectangle 23"/>
            <p:cNvSpPr/>
            <p:nvPr/>
          </p:nvSpPr>
          <p:spPr>
            <a:xfrm>
              <a:off x="14749" y="4402847"/>
              <a:ext cx="1902542" cy="17403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custDataLst>
      <p:tags r:id="rId1"/>
    </p:custDataLst>
    <p:extLst>
      <p:ext uri="{BB962C8B-B14F-4D97-AF65-F5344CB8AC3E}">
        <p14:creationId xmlns:p14="http://schemas.microsoft.com/office/powerpoint/2010/main" val="5370441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758EA53-6EFE-46F2-B76A-D57AD5FD182B}" type="slidenum">
              <a:rPr lang="en-GB" smtClean="0">
                <a:latin typeface="Arial" panose="020B0604020202020204" pitchFamily="34" charset="0"/>
                <a:cs typeface="Arial" panose="020B0604020202020204" pitchFamily="34" charset="0"/>
              </a:rPr>
              <a:pPr/>
              <a:t>14</a:t>
            </a:fld>
            <a:endParaRPr lang="en-GB" dirty="0">
              <a:latin typeface="Arial" panose="020B0604020202020204" pitchFamily="34" charset="0"/>
              <a:cs typeface="Arial" panose="020B0604020202020204" pitchFamily="34" charset="0"/>
            </a:endParaRPr>
          </a:p>
        </p:txBody>
      </p:sp>
      <p:sp>
        <p:nvSpPr>
          <p:cNvPr id="18" name="Title 17"/>
          <p:cNvSpPr>
            <a:spLocks noGrp="1"/>
          </p:cNvSpPr>
          <p:nvPr>
            <p:ph type="title"/>
          </p:nvPr>
        </p:nvSpPr>
        <p:spPr>
          <a:xfrm>
            <a:off x="441960" y="462336"/>
            <a:ext cx="6883998" cy="945224"/>
          </a:xfrm>
        </p:spPr>
        <p:txBody>
          <a:bodyPr/>
          <a:lstStyle/>
          <a:p>
            <a:r>
              <a:rPr lang="ru-RU" dirty="0" smtClean="0"/>
              <a:t>Avantages et inconvénients de la méthodologie de phase II/III combinées</a:t>
            </a:r>
            <a:endParaRPr lang="en-GB" dirty="0"/>
          </a:p>
        </p:txBody>
      </p:sp>
      <p:graphicFrame>
        <p:nvGraphicFramePr>
          <p:cNvPr id="12" name="Diagram 11"/>
          <p:cNvGraphicFramePr/>
          <p:nvPr>
            <p:extLst>
              <p:ext uri="{D42A27DB-BD31-4B8C-83A1-F6EECF244321}">
                <p14:modId xmlns:p14="http://schemas.microsoft.com/office/powerpoint/2010/main" val="4087342198"/>
              </p:ext>
            </p:extLst>
          </p:nvPr>
        </p:nvGraphicFramePr>
        <p:xfrm>
          <a:off x="441960" y="1087348"/>
          <a:ext cx="8162448" cy="544163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22139414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36652" y="1602770"/>
            <a:ext cx="8707348" cy="4523394"/>
          </a:xfrm>
        </p:spPr>
        <p:txBody>
          <a:bodyPr/>
          <a:lstStyle/>
          <a:p>
            <a:r>
              <a:rPr lang="ru-RU" dirty="0" smtClean="0"/>
              <a:t>Les essais classiques sur les maladies rares ont </a:t>
            </a:r>
            <a:r>
              <a:t/>
            </a:r>
            <a:br/>
            <a:r>
              <a:rPr lang="ru-RU" dirty="0" smtClean="0"/>
              <a:t>généralement une puissance adaptée aux effets importants.</a:t>
            </a:r>
          </a:p>
          <a:p>
            <a:r>
              <a:rPr lang="ru-RU" dirty="0" smtClean="0"/>
              <a:t>Les méthodologies adaptatives constituent une alternative </a:t>
            </a:r>
            <a:r>
              <a:t/>
            </a:r>
            <a:br/>
            <a:r>
              <a:rPr lang="ru-RU" dirty="0" smtClean="0"/>
              <a:t>intéressante car :</a:t>
            </a:r>
          </a:p>
          <a:p>
            <a:pPr lvl="1"/>
            <a:r>
              <a:rPr lang="ru-RU" dirty="0" smtClean="0"/>
              <a:t>elles raccourcissent le processus de développement sans compromettre la validité </a:t>
            </a:r>
            <a:r>
              <a:rPr lang="ru-RU" smtClean="0"/>
              <a:t>ou l’efficacité</a:t>
            </a:r>
            <a:endParaRPr lang="ru-RU" dirty="0" smtClean="0"/>
          </a:p>
          <a:p>
            <a:pPr lvl="1"/>
            <a:r>
              <a:rPr lang="ru-RU" dirty="0" smtClean="0"/>
              <a:t>les traitements inefficaces peuvent être identifiés plus tôt</a:t>
            </a:r>
          </a:p>
          <a:p>
            <a:pPr lvl="1"/>
            <a:r>
              <a:rPr lang="ru-RU" dirty="0" smtClean="0"/>
              <a:t>elles permettent une utilisation plus efficace des ressources</a:t>
            </a:r>
          </a:p>
        </p:txBody>
      </p:sp>
      <p:sp>
        <p:nvSpPr>
          <p:cNvPr id="4" name="Slide Number Placeholder 3"/>
          <p:cNvSpPr>
            <a:spLocks noGrp="1"/>
          </p:cNvSpPr>
          <p:nvPr>
            <p:ph type="sldNum" sz="quarter" idx="12"/>
          </p:nvPr>
        </p:nvSpPr>
        <p:spPr/>
        <p:txBody>
          <a:bodyPr/>
          <a:lstStyle/>
          <a:p>
            <a:fld id="{5758EA53-6EFE-46F2-B76A-D57AD5FD182B}" type="slidenum">
              <a:rPr lang="en-GB" smtClean="0">
                <a:latin typeface="Arial" panose="020B0604020202020204" pitchFamily="34" charset="0"/>
                <a:cs typeface="Arial" panose="020B0604020202020204" pitchFamily="34" charset="0"/>
              </a:rPr>
              <a:pPr/>
              <a:t>15</a:t>
            </a:fld>
            <a:endParaRPr lang="en-GB"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lstStyle/>
          <a:p>
            <a:r>
              <a:rPr lang="ru-RU" smtClean="0"/>
              <a:t>Méthodologies adaptatives dans </a:t>
            </a:r>
            <a:r>
              <a:rPr lang="en-US" smtClean="0"/>
              <a:t/>
            </a:r>
            <a:br>
              <a:rPr lang="en-US" smtClean="0"/>
            </a:br>
            <a:r>
              <a:rPr lang="ru-RU" smtClean="0"/>
              <a:t>les maladies rares</a:t>
            </a:r>
            <a:endParaRPr lang="en-US" dirty="0"/>
          </a:p>
        </p:txBody>
      </p:sp>
    </p:spTree>
    <p:custDataLst>
      <p:tags r:id="rId1"/>
    </p:custDataLst>
    <p:extLst>
      <p:ext uri="{BB962C8B-B14F-4D97-AF65-F5344CB8AC3E}">
        <p14:creationId xmlns:p14="http://schemas.microsoft.com/office/powerpoint/2010/main" val="7415302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36652" y="1602770"/>
            <a:ext cx="8707348" cy="4523394"/>
          </a:xfrm>
        </p:spPr>
        <p:txBody>
          <a:bodyPr/>
          <a:lstStyle/>
          <a:p>
            <a:r>
              <a:rPr lang="ru-RU" dirty="0" smtClean="0"/>
              <a:t>Les nouvelles </a:t>
            </a:r>
            <a:r>
              <a:rPr lang="ru-RU" smtClean="0"/>
              <a:t>méthodologies d’études </a:t>
            </a:r>
            <a:r>
              <a:rPr lang="ru-RU" dirty="0" smtClean="0"/>
              <a:t>peuvent permettre :</a:t>
            </a:r>
          </a:p>
          <a:p>
            <a:pPr lvl="1"/>
            <a:r>
              <a:rPr lang="ru-RU" dirty="0" smtClean="0"/>
              <a:t>Des stratégies de méthodologie flexibles ;</a:t>
            </a:r>
          </a:p>
          <a:p>
            <a:pPr lvl="1"/>
            <a:r>
              <a:rPr lang="ru-RU" dirty="0" smtClean="0"/>
              <a:t>Une utilisation plus efficace des ressources ;</a:t>
            </a:r>
          </a:p>
          <a:p>
            <a:pPr lvl="1"/>
            <a:r>
              <a:rPr lang="ru-RU" dirty="0" smtClean="0"/>
              <a:t>Un processus de développement plus court.</a:t>
            </a:r>
          </a:p>
          <a:p>
            <a:r>
              <a:rPr lang="ru-RU" dirty="0" smtClean="0"/>
              <a:t>Du point de vue réglementaire, il est important de préserver la validité </a:t>
            </a:r>
            <a:r>
              <a:rPr lang="ru-RU" smtClean="0"/>
              <a:t>et l’intégrité </a:t>
            </a:r>
            <a:r>
              <a:rPr lang="ru-RU" dirty="0" smtClean="0"/>
              <a:t>des méthodologies adaptatives :</a:t>
            </a:r>
          </a:p>
          <a:p>
            <a:pPr lvl="1"/>
            <a:r>
              <a:rPr lang="ru-RU" dirty="0" smtClean="0"/>
              <a:t>Elles doivent répondre aux mêmes questions que celles des études cliniques traditionnelles ;</a:t>
            </a:r>
          </a:p>
          <a:p>
            <a:pPr lvl="1"/>
            <a:r>
              <a:rPr lang="ru-RU" dirty="0"/>
              <a:t>Le biais opérationnel doit être contrôlé ;</a:t>
            </a:r>
          </a:p>
          <a:p>
            <a:pPr lvl="1"/>
            <a:r>
              <a:rPr lang="ru-RU" dirty="0" smtClean="0"/>
              <a:t>Les erreurs statistiquement significatives potentielles doivent être contrôlées ;</a:t>
            </a:r>
          </a:p>
          <a:p>
            <a:pPr lvl="1"/>
            <a:r>
              <a:rPr lang="ru-RU" smtClean="0"/>
              <a:t>L’interprétation </a:t>
            </a:r>
            <a:r>
              <a:rPr lang="ru-RU" dirty="0" smtClean="0"/>
              <a:t>des résultats doit être fiable.</a:t>
            </a:r>
            <a:endParaRPr lang="en-US" dirty="0"/>
          </a:p>
        </p:txBody>
      </p:sp>
      <p:sp>
        <p:nvSpPr>
          <p:cNvPr id="3" name="Slide Number Placeholder 2"/>
          <p:cNvSpPr>
            <a:spLocks noGrp="1"/>
          </p:cNvSpPr>
          <p:nvPr>
            <p:ph type="sldNum" sz="quarter" idx="12"/>
          </p:nvPr>
        </p:nvSpPr>
        <p:spPr/>
        <p:txBody>
          <a:bodyPr/>
          <a:lstStyle/>
          <a:p>
            <a:fld id="{5758EA53-6EFE-46F2-B76A-D57AD5FD182B}" type="slidenum">
              <a:rPr lang="en-GB" smtClean="0"/>
              <a:pPr/>
              <a:t>16</a:t>
            </a:fld>
            <a:endParaRPr lang="en-GB" dirty="0"/>
          </a:p>
        </p:txBody>
      </p:sp>
      <p:sp>
        <p:nvSpPr>
          <p:cNvPr id="68610" name="Title 2"/>
          <p:cNvSpPr>
            <a:spLocks noGrp="1"/>
          </p:cNvSpPr>
          <p:nvPr>
            <p:ph type="title"/>
          </p:nvPr>
        </p:nvSpPr>
        <p:spPr/>
        <p:txBody>
          <a:bodyPr/>
          <a:lstStyle/>
          <a:p>
            <a:r>
              <a:rPr lang="ru-RU" altLang="ru-RU" dirty="0" smtClean="0"/>
              <a:t>Conclusions (1)</a:t>
            </a:r>
          </a:p>
        </p:txBody>
      </p:sp>
    </p:spTree>
    <p:custDataLst>
      <p:tags r:id="rId1"/>
    </p:custDataLst>
    <p:extLst>
      <p:ext uri="{BB962C8B-B14F-4D97-AF65-F5344CB8AC3E}">
        <p14:creationId xmlns:p14="http://schemas.microsoft.com/office/powerpoint/2010/main" val="35552584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5758EA53-6EFE-46F2-B76A-D57AD5FD182B}" type="slidenum">
              <a:rPr lang="en-GB" smtClean="0">
                <a:latin typeface="Arial" panose="020B0604020202020204" pitchFamily="34" charset="0"/>
                <a:cs typeface="Arial" panose="020B0604020202020204" pitchFamily="34" charset="0"/>
              </a:rPr>
              <a:pPr/>
              <a:t>17</a:t>
            </a:fld>
            <a:endParaRPr lang="en-GB" dirty="0">
              <a:latin typeface="Arial" panose="020B0604020202020204" pitchFamily="34" charset="0"/>
              <a:cs typeface="Arial" panose="020B0604020202020204" pitchFamily="34" charset="0"/>
            </a:endParaRPr>
          </a:p>
        </p:txBody>
      </p:sp>
      <p:sp>
        <p:nvSpPr>
          <p:cNvPr id="7" name="Title 6"/>
          <p:cNvSpPr>
            <a:spLocks noGrp="1"/>
          </p:cNvSpPr>
          <p:nvPr>
            <p:ph type="title"/>
          </p:nvPr>
        </p:nvSpPr>
        <p:spPr/>
        <p:txBody>
          <a:bodyPr/>
          <a:lstStyle/>
          <a:p>
            <a:r>
              <a:rPr lang="ru-RU" altLang="ru-RU" dirty="0" smtClean="0"/>
              <a:t>Conclusions (2)</a:t>
            </a:r>
            <a:endParaRPr lang="en-GB" dirty="0"/>
          </a:p>
        </p:txBody>
      </p:sp>
      <p:sp>
        <p:nvSpPr>
          <p:cNvPr id="2" name="Rectangle 1"/>
          <p:cNvSpPr/>
          <p:nvPr/>
        </p:nvSpPr>
        <p:spPr>
          <a:xfrm>
            <a:off x="556079" y="6122946"/>
            <a:ext cx="7724322" cy="646331"/>
          </a:xfrm>
          <a:prstGeom prst="rect">
            <a:avLst/>
          </a:prstGeom>
        </p:spPr>
        <p:txBody>
          <a:bodyPr wrap="square">
            <a:spAutoFit/>
          </a:bodyPr>
          <a:lstStyle/>
          <a:p>
            <a:pPr>
              <a:defRPr/>
            </a:pPr>
            <a:r>
              <a:rPr lang="ru-RU" altLang="ru-RU" sz="1200" b="0" dirty="0" err="1" smtClean="0">
                <a:latin typeface="Arial" panose="020B0604020202020204" pitchFamily="34" charset="0"/>
                <a:cs typeface="Arial" panose="020B0604020202020204" pitchFamily="34" charset="0"/>
              </a:rPr>
              <a:t>Kairalla, J.A., Coffey, C.S., Thomann, M.A., &amp; Muller, K.E. (2012</a:t>
            </a:r>
            <a:r>
              <a:rPr lang="ru-RU" altLang="ru-RU" sz="1200" b="0" err="1" smtClean="0">
                <a:latin typeface="Arial" panose="020B0604020202020204" pitchFamily="34" charset="0"/>
                <a:cs typeface="Arial" panose="020B0604020202020204" pitchFamily="34" charset="0"/>
              </a:rPr>
              <a:t>) </a:t>
            </a:r>
            <a:r>
              <a:rPr lang="ru-RU" altLang="ru-RU" sz="1200" b="0" smtClean="0">
                <a:latin typeface="Arial" panose="020B0604020202020204" pitchFamily="34" charset="0"/>
                <a:cs typeface="Arial" panose="020B0604020202020204" pitchFamily="34" charset="0"/>
              </a:rPr>
              <a:t>’Adaptive </a:t>
            </a:r>
            <a:r>
              <a:rPr lang="ru-RU" altLang="ru-RU" sz="1200" b="0" dirty="0" err="1" smtClean="0">
                <a:latin typeface="Arial" panose="020B0604020202020204" pitchFamily="34" charset="0"/>
                <a:cs typeface="Arial" panose="020B0604020202020204" pitchFamily="34" charset="0"/>
              </a:rPr>
              <a:t>trial designs: A review of barriers and open </a:t>
            </a:r>
            <a:r>
              <a:rPr lang="ru-RU" altLang="ru-RU" sz="1200" b="0" err="1" smtClean="0">
                <a:latin typeface="Arial" panose="020B0604020202020204" pitchFamily="34" charset="0"/>
                <a:cs typeface="Arial" panose="020B0604020202020204" pitchFamily="34" charset="0"/>
              </a:rPr>
              <a:t>opportunities</a:t>
            </a:r>
            <a:r>
              <a:rPr lang="ru-RU" altLang="ru-RU" sz="1200" b="0" smtClean="0">
                <a:latin typeface="Arial" panose="020B0604020202020204" pitchFamily="34" charset="0"/>
                <a:cs typeface="Arial" panose="020B0604020202020204" pitchFamily="34" charset="0"/>
              </a:rPr>
              <a:t>.’ </a:t>
            </a:r>
            <a:r>
              <a:rPr lang="ru-RU" altLang="ru-RU" sz="1200" b="0" i="1" dirty="0" smtClean="0">
                <a:latin typeface="Arial" panose="020B0604020202020204" pitchFamily="34" charset="0"/>
                <a:cs typeface="Arial" panose="020B0604020202020204" pitchFamily="34" charset="0"/>
              </a:rPr>
              <a:t>Trials</a:t>
            </a:r>
            <a:r>
              <a:rPr lang="ru-RU" altLang="ru-RU" sz="1200" dirty="0" smtClean="0">
                <a:latin typeface="Arial" panose="020B0604020202020204" pitchFamily="34" charset="0"/>
                <a:cs typeface="Arial" panose="020B0604020202020204" pitchFamily="34" charset="0"/>
              </a:rPr>
              <a:t>, 13(145), Consulté le 4 septembre 2015 sur </a:t>
            </a:r>
            <a:r>
              <a:rPr lang="ru-RU" altLang="ru-RU" sz="1200" u="sng" dirty="0">
                <a:solidFill>
                  <a:srgbClr val="0000EE"/>
                </a:solidFill>
                <a:latin typeface="Arial" panose="020B0604020202020204" pitchFamily="34" charset="0"/>
                <a:cs typeface="Arial" panose="020B0604020202020204" pitchFamily="34" charset="0"/>
              </a:rPr>
              <a:t>http://www.trialsjournal.com/content/pdf/1745-6215-13-145.pdf</a:t>
            </a:r>
            <a:r>
              <a:rPr lang="ru-RU" altLang="ru-RU" sz="1200" b="0" dirty="0" smtClean="0">
                <a:latin typeface="Arial" panose="020B0604020202020204" pitchFamily="34" charset="0"/>
                <a:cs typeface="Arial" panose="020B0604020202020204" pitchFamily="34" charset="0"/>
              </a:rPr>
              <a:t> </a:t>
            </a:r>
            <a:endParaRPr lang="en-US" altLang="en-US" sz="1200" b="0" dirty="0">
              <a:latin typeface="Arial" panose="020B0604020202020204" pitchFamily="34" charset="0"/>
              <a:cs typeface="Arial" panose="020B0604020202020204" pitchFamily="34" charset="0"/>
            </a:endParaRPr>
          </a:p>
        </p:txBody>
      </p:sp>
      <p:sp>
        <p:nvSpPr>
          <p:cNvPr id="6" name="Content Placeholder 1"/>
          <p:cNvSpPr txBox="1">
            <a:spLocks/>
          </p:cNvSpPr>
          <p:nvPr/>
        </p:nvSpPr>
        <p:spPr bwMode="auto">
          <a:xfrm>
            <a:off x="722583" y="2669606"/>
            <a:ext cx="7777162" cy="1525524"/>
          </a:xfrm>
          <a:prstGeom prst="roundRect">
            <a:avLst/>
          </a:prstGeom>
          <a:ln w="28575">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spAutoFit/>
          </a:bodyPr>
          <a:lstStyle>
            <a:lvl1pPr marL="342900" indent="-342900" algn="l" rtl="0" eaLnBrk="1" fontAlgn="base" hangingPunct="1">
              <a:lnSpc>
                <a:spcPct val="95000"/>
              </a:lnSpc>
              <a:spcBef>
                <a:spcPct val="20000"/>
              </a:spcBef>
              <a:spcAft>
                <a:spcPct val="0"/>
              </a:spcAft>
              <a:buClr>
                <a:schemeClr val="accent1"/>
              </a:buClr>
              <a:buSzPct val="80000"/>
              <a:buFont typeface="Wingdings" pitchFamily="2" charset="2"/>
              <a:buChar char="n"/>
              <a:defRPr lang="en-US" sz="2000" smtClean="0">
                <a:solidFill>
                  <a:schemeClr val="tx1"/>
                </a:solidFill>
                <a:latin typeface="+mn-lt"/>
                <a:ea typeface="+mn-ea"/>
                <a:cs typeface="+mn-cs"/>
              </a:defRPr>
            </a:lvl1pPr>
            <a:lvl2pPr marL="742950" indent="-285750" algn="l" rtl="0" eaLnBrk="1" fontAlgn="base" hangingPunct="1">
              <a:lnSpc>
                <a:spcPct val="95000"/>
              </a:lnSpc>
              <a:spcBef>
                <a:spcPct val="20000"/>
              </a:spcBef>
              <a:spcAft>
                <a:spcPct val="0"/>
              </a:spcAft>
              <a:buClr>
                <a:schemeClr val="accent2"/>
              </a:buClr>
              <a:buFont typeface="Wingdings" panose="05000000000000000000" pitchFamily="2" charset="2"/>
              <a:buChar char="Ø"/>
              <a:defRPr lang="en-US" sz="1600" smtClean="0">
                <a:solidFill>
                  <a:schemeClr val="tx1"/>
                </a:solidFill>
                <a:latin typeface="+mn-lt"/>
              </a:defRPr>
            </a:lvl2pPr>
            <a:lvl3pPr marL="1143000" indent="-228600" algn="l" rtl="0" eaLnBrk="1" fontAlgn="base" hangingPunct="1">
              <a:lnSpc>
                <a:spcPct val="95000"/>
              </a:lnSpc>
              <a:spcBef>
                <a:spcPct val="20000"/>
              </a:spcBef>
              <a:spcAft>
                <a:spcPct val="0"/>
              </a:spcAft>
              <a:buChar char="–"/>
              <a:defRPr sz="1600">
                <a:solidFill>
                  <a:schemeClr val="tx1"/>
                </a:solidFill>
                <a:latin typeface="+mn-lt"/>
              </a:defRPr>
            </a:lvl3pPr>
            <a:lvl4pPr marL="1600200" indent="-228600" algn="l" rtl="0" eaLnBrk="1" fontAlgn="base" hangingPunct="1">
              <a:lnSpc>
                <a:spcPct val="95000"/>
              </a:lnSpc>
              <a:spcBef>
                <a:spcPct val="10000"/>
              </a:spcBef>
              <a:spcAft>
                <a:spcPct val="0"/>
              </a:spcAft>
              <a:buChar char="•"/>
              <a:defRPr lang="en-US" sz="1600" dirty="0" smtClean="0">
                <a:solidFill>
                  <a:schemeClr val="tx1"/>
                </a:solidFill>
                <a:latin typeface="+mn-lt"/>
              </a:defRPr>
            </a:lvl4pPr>
            <a:lvl5pPr marL="2057400" indent="-228600" algn="l" rtl="0" eaLnBrk="1" fontAlgn="base" hangingPunct="1">
              <a:spcBef>
                <a:spcPct val="10000"/>
              </a:spcBef>
              <a:spcAft>
                <a:spcPct val="0"/>
              </a:spcAft>
              <a:buChar char="•"/>
              <a:defRPr sz="1400">
                <a:solidFill>
                  <a:schemeClr val="tx1"/>
                </a:solidFill>
                <a:latin typeface="+mn-lt"/>
              </a:defRPr>
            </a:lvl5pPr>
            <a:lvl6pPr marL="2514600" indent="-228600" algn="l" rtl="0" eaLnBrk="1" fontAlgn="base" hangingPunct="1">
              <a:spcBef>
                <a:spcPct val="10000"/>
              </a:spcBef>
              <a:spcAft>
                <a:spcPct val="0"/>
              </a:spcAft>
              <a:buChar char="•"/>
              <a:defRPr>
                <a:solidFill>
                  <a:schemeClr val="tx1"/>
                </a:solidFill>
                <a:latin typeface="+mn-lt"/>
              </a:defRPr>
            </a:lvl6pPr>
            <a:lvl7pPr marL="2971800" indent="-228600" algn="l" rtl="0" eaLnBrk="1" fontAlgn="base" hangingPunct="1">
              <a:spcBef>
                <a:spcPct val="10000"/>
              </a:spcBef>
              <a:spcAft>
                <a:spcPct val="0"/>
              </a:spcAft>
              <a:buChar char="•"/>
              <a:defRPr>
                <a:solidFill>
                  <a:schemeClr val="tx1"/>
                </a:solidFill>
                <a:latin typeface="+mn-lt"/>
              </a:defRPr>
            </a:lvl7pPr>
            <a:lvl8pPr marL="3429000" indent="-228600" algn="l" rtl="0" eaLnBrk="1" fontAlgn="base" hangingPunct="1">
              <a:spcBef>
                <a:spcPct val="10000"/>
              </a:spcBef>
              <a:spcAft>
                <a:spcPct val="0"/>
              </a:spcAft>
              <a:buChar char="•"/>
              <a:defRPr>
                <a:solidFill>
                  <a:schemeClr val="tx1"/>
                </a:solidFill>
                <a:latin typeface="+mn-lt"/>
              </a:defRPr>
            </a:lvl8pPr>
            <a:lvl9pPr marL="3886200" indent="-228600" algn="l" rtl="0" eaLnBrk="1" fontAlgn="base" hangingPunct="1">
              <a:spcBef>
                <a:spcPct val="10000"/>
              </a:spcBef>
              <a:spcAft>
                <a:spcPct val="0"/>
              </a:spcAft>
              <a:buChar char="•"/>
              <a:defRPr>
                <a:solidFill>
                  <a:schemeClr val="tx1"/>
                </a:solidFill>
                <a:latin typeface="+mn-lt"/>
              </a:defRPr>
            </a:lvl9pPr>
          </a:lstStyle>
          <a:p>
            <a:pPr marL="0" indent="0" algn="ctr">
              <a:buFont typeface="Arial" panose="020B0604020202020204" pitchFamily="34" charset="0"/>
              <a:buNone/>
            </a:pPr>
            <a:r>
              <a:rPr lang="ru-RU" altLang="ru-RU" sz="2200" kern="0" dirty="0">
                <a:latin typeface="Arial" panose="020B0604020202020204" pitchFamily="34" charset="0"/>
                <a:ea typeface="ＭＳ Ｐゴシック" panose="020B0600070205080204" pitchFamily="34" charset="-128"/>
                <a:cs typeface="Arial" panose="020B0604020202020204" pitchFamily="34" charset="0"/>
              </a:rPr>
              <a:t>« Si les méthodologies adaptatives ne peuvent pas « changer la réponse » </a:t>
            </a:r>
            <a:r>
              <a:rPr lang="ru-RU" altLang="ru-RU" sz="2200" kern="0">
                <a:latin typeface="Arial" panose="020B0604020202020204" pitchFamily="34" charset="0"/>
                <a:ea typeface="ＭＳ Ｐゴシック" panose="020B0600070205080204" pitchFamily="34" charset="-128"/>
                <a:cs typeface="Arial" panose="020B0604020202020204" pitchFamily="34" charset="0"/>
              </a:rPr>
              <a:t>concernant </a:t>
            </a:r>
            <a:r>
              <a:rPr lang="ru-RU" altLang="ru-RU" sz="2200" kern="0" smtClean="0">
                <a:latin typeface="Arial" panose="020B0604020202020204" pitchFamily="34" charset="0"/>
                <a:ea typeface="ＭＳ Ｐゴシック" panose="020B0600070205080204" pitchFamily="34" charset="-128"/>
                <a:cs typeface="Arial" panose="020B0604020202020204" pitchFamily="34" charset="0"/>
              </a:rPr>
              <a:t>l’efficacité d’un </a:t>
            </a:r>
            <a:r>
              <a:rPr lang="ru-RU" altLang="ru-RU" sz="2200" kern="0" dirty="0">
                <a:latin typeface="Arial" panose="020B0604020202020204" pitchFamily="34" charset="0"/>
                <a:ea typeface="ＭＳ Ｐゴシック" panose="020B0600070205080204" pitchFamily="34" charset="-128"/>
                <a:cs typeface="Arial" panose="020B0604020202020204" pitchFamily="34" charset="0"/>
              </a:rPr>
              <a:t>traitement, elles peuvent être plus efficaces pour trouver une réponse. »</a:t>
            </a:r>
          </a:p>
        </p:txBody>
      </p:sp>
    </p:spTree>
    <p:custDataLst>
      <p:tags r:id="rId1"/>
    </p:custDataLst>
    <p:extLst>
      <p:ext uri="{BB962C8B-B14F-4D97-AF65-F5344CB8AC3E}">
        <p14:creationId xmlns:p14="http://schemas.microsoft.com/office/powerpoint/2010/main" val="22501008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Content Placeholder 1"/>
          <p:cNvSpPr>
            <a:spLocks noGrp="1"/>
          </p:cNvSpPr>
          <p:nvPr>
            <p:ph idx="1"/>
          </p:nvPr>
        </p:nvSpPr>
        <p:spPr>
          <a:xfrm>
            <a:off x="436651" y="1602770"/>
            <a:ext cx="8438408" cy="4523394"/>
          </a:xfrm>
        </p:spPr>
        <p:txBody>
          <a:bodyPr/>
          <a:lstStyle/>
          <a:p>
            <a:r>
              <a:rPr lang="ru-RU" altLang="ru-RU" sz="1800" dirty="0" smtClean="0"/>
              <a:t>Agence européenne des médicaments (2007). </a:t>
            </a:r>
            <a:r>
              <a:rPr lang="ru-RU" altLang="ru-RU" sz="1800" i="1" dirty="0" smtClean="0"/>
              <a:t>CHMP/EWP/2459/02 Reflection paper on methodological issues in confirmatory clinical trials planned with an adaptive design. </a:t>
            </a:r>
            <a:r>
              <a:rPr lang="ru-RU" altLang="ru-RU" sz="1800" dirty="0" smtClean="0"/>
              <a:t>Consulté le 4 septembre 2015 sur </a:t>
            </a:r>
            <a:r>
              <a:rPr lang="ru-RU" altLang="ru-RU" sz="1800" u="sng" dirty="0">
                <a:solidFill>
                  <a:srgbClr val="0000EE"/>
                </a:solidFill>
              </a:rPr>
              <a:t>http://www.ema.europa.eu/docs/en_GB/document_library/Scientific_guideline/2009/09/WC500003616.pdf</a:t>
            </a:r>
            <a:endParaRPr lang="en-US" altLang="en-US" sz="1800" u="sng" dirty="0" smtClean="0">
              <a:solidFill>
                <a:srgbClr val="0000EE"/>
              </a:solidFill>
            </a:endParaRPr>
          </a:p>
          <a:p>
            <a:r>
              <a:rPr lang="ru-RU" altLang="ru-RU" sz="1800" dirty="0" smtClean="0"/>
              <a:t>Chow, SC, Chang M (2008</a:t>
            </a:r>
            <a:r>
              <a:rPr lang="ru-RU" altLang="ru-RU" sz="1800" smtClean="0"/>
              <a:t>). ’Adaptive </a:t>
            </a:r>
            <a:r>
              <a:rPr lang="ru-RU" altLang="ru-RU" sz="1800" dirty="0" smtClean="0"/>
              <a:t>design methods in clinical trials </a:t>
            </a:r>
            <a:r>
              <a:rPr lang="ru-RU" altLang="ru-RU" sz="1800" smtClean="0"/>
              <a:t>– </a:t>
            </a:r>
            <a:r>
              <a:rPr lang="en-US" altLang="ru-RU" sz="1800" smtClean="0"/>
              <a:t/>
            </a:r>
            <a:br>
              <a:rPr lang="en-US" altLang="ru-RU" sz="1800" smtClean="0"/>
            </a:br>
            <a:r>
              <a:rPr lang="ru-RU" altLang="ru-RU" sz="1800" smtClean="0"/>
              <a:t>a review.’ </a:t>
            </a:r>
            <a:r>
              <a:rPr lang="ru-RU" altLang="ru-RU" sz="1800" i="1" dirty="0" err="1" smtClean="0"/>
              <a:t>Orphanet Journal of Rare Diseases</a:t>
            </a:r>
            <a:r>
              <a:rPr lang="ru-RU" altLang="ru-RU" sz="1800" dirty="0" smtClean="0"/>
              <a:t>, 3(11), Consulté le 4 septembre 2015 sur </a:t>
            </a:r>
            <a:r>
              <a:rPr lang="ru-RU" altLang="ru-RU" sz="1800" u="sng" dirty="0" smtClean="0">
                <a:solidFill>
                  <a:srgbClr val="0000EE"/>
                </a:solidFill>
              </a:rPr>
              <a:t>http://www.ojrd.com/content/pdf/1750-1172-3-11.pdf</a:t>
            </a:r>
          </a:p>
          <a:p>
            <a:r>
              <a:rPr lang="ru-RU" altLang="ru-RU" sz="1800" dirty="0" smtClean="0"/>
              <a:t>Judson, I., Verweij, J., Gelderblom, H., et al. (2012). </a:t>
            </a:r>
            <a:r>
              <a:rPr lang="ru-RU" altLang="ru-RU" sz="1800" i="1" dirty="0" smtClean="0"/>
              <a:t>Results of a randomised phase III trial (EORTC 62012) of single agent doxorubicin versus doxorubicin plus ifosfamide as first line chemotherapy for patients with advanced or metastatic soft tissue sarcoma: a survival study by the EORTC Soft Tissue and Bone Sarcoma Group.</a:t>
            </a:r>
            <a:r>
              <a:rPr lang="ru-RU" altLang="ru-RU" sz="1800" dirty="0" smtClean="0"/>
              <a:t> Consulté le 4 septembre 2015 sur </a:t>
            </a:r>
            <a:r>
              <a:rPr lang="ru-RU" altLang="ru-RU" sz="1800" dirty="0">
                <a:hlinkClick r:id="rId4"/>
              </a:rPr>
              <a:t>https://www.webges.com/cslide/esmo2012/public/download_uploaded_media/pdf/1082</a:t>
            </a:r>
            <a:r>
              <a:rPr lang="ru-RU" altLang="ru-RU" sz="1800" dirty="0" smtClean="0"/>
              <a:t> </a:t>
            </a:r>
          </a:p>
        </p:txBody>
      </p:sp>
      <p:sp>
        <p:nvSpPr>
          <p:cNvPr id="2" name="Slide Number Placeholder 1"/>
          <p:cNvSpPr>
            <a:spLocks noGrp="1"/>
          </p:cNvSpPr>
          <p:nvPr>
            <p:ph type="sldNum" sz="quarter" idx="12"/>
          </p:nvPr>
        </p:nvSpPr>
        <p:spPr/>
        <p:txBody>
          <a:bodyPr/>
          <a:lstStyle/>
          <a:p>
            <a:fld id="{5758EA53-6EFE-46F2-B76A-D57AD5FD182B}" type="slidenum">
              <a:rPr lang="en-GB" smtClean="0">
                <a:latin typeface="Arial" panose="020B0604020202020204" pitchFamily="34" charset="0"/>
                <a:cs typeface="Arial" panose="020B0604020202020204" pitchFamily="34" charset="0"/>
              </a:rPr>
              <a:pPr/>
              <a:t>18</a:t>
            </a:fld>
            <a:endParaRPr lang="en-GB" dirty="0">
              <a:latin typeface="Arial" panose="020B0604020202020204" pitchFamily="34" charset="0"/>
              <a:cs typeface="Arial" panose="020B0604020202020204" pitchFamily="34" charset="0"/>
            </a:endParaRPr>
          </a:p>
        </p:txBody>
      </p:sp>
      <p:sp>
        <p:nvSpPr>
          <p:cNvPr id="72706" name="Title 2"/>
          <p:cNvSpPr>
            <a:spLocks noGrp="1"/>
          </p:cNvSpPr>
          <p:nvPr>
            <p:ph type="title"/>
          </p:nvPr>
        </p:nvSpPr>
        <p:spPr/>
        <p:txBody>
          <a:bodyPr/>
          <a:lstStyle/>
          <a:p>
            <a:r>
              <a:rPr lang="ru-RU" altLang="ru-RU" dirty="0" smtClean="0"/>
              <a:t>Lectures complémentaires (1) :</a:t>
            </a:r>
          </a:p>
        </p:txBody>
      </p:sp>
    </p:spTree>
    <p:custDataLst>
      <p:tags r:id="rId1"/>
    </p:custDataLst>
    <p:extLst>
      <p:ext uri="{BB962C8B-B14F-4D97-AF65-F5344CB8AC3E}">
        <p14:creationId xmlns:p14="http://schemas.microsoft.com/office/powerpoint/2010/main" val="7748917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Content Placeholder 1"/>
          <p:cNvSpPr>
            <a:spLocks noGrp="1"/>
          </p:cNvSpPr>
          <p:nvPr>
            <p:ph idx="1"/>
          </p:nvPr>
        </p:nvSpPr>
        <p:spPr/>
        <p:txBody>
          <a:bodyPr/>
          <a:lstStyle/>
          <a:p>
            <a:pPr>
              <a:lnSpc>
                <a:spcPct val="95000"/>
              </a:lnSpc>
            </a:pPr>
            <a:r>
              <a:rPr lang="ru-RU" altLang="ru-RU" sz="1800" dirty="0" err="1" smtClean="0"/>
              <a:t>Sydes, M.R., Parmar, M.K., James, N.D., et al. (2009</a:t>
            </a:r>
            <a:r>
              <a:rPr lang="ru-RU" altLang="ru-RU" sz="1800" err="1" smtClean="0"/>
              <a:t>). </a:t>
            </a:r>
            <a:r>
              <a:rPr lang="ru-RU" altLang="ru-RU" sz="1800" smtClean="0"/>
              <a:t>’Issues </a:t>
            </a:r>
            <a:r>
              <a:rPr lang="ru-RU" altLang="ru-RU" sz="1800" dirty="0" err="1" smtClean="0"/>
              <a:t>in applying multi-arm multi-stage methodology to a clinical trial in prostate cancer: the MRC STAMPEDE </a:t>
            </a:r>
            <a:r>
              <a:rPr lang="ru-RU" altLang="ru-RU" sz="1800" err="1" smtClean="0"/>
              <a:t>trial</a:t>
            </a:r>
            <a:r>
              <a:rPr lang="ru-RU" altLang="ru-RU" sz="1800" smtClean="0"/>
              <a:t>.’ </a:t>
            </a:r>
            <a:r>
              <a:rPr lang="ru-RU" altLang="ru-RU" sz="1800" i="1" dirty="0" smtClean="0"/>
              <a:t>Trials</a:t>
            </a:r>
            <a:r>
              <a:rPr lang="ru-RU" altLang="ru-RU" sz="1800" dirty="0" smtClean="0"/>
              <a:t>, 10(39), Consulté le 4 septembre 2015 sur </a:t>
            </a:r>
            <a:r>
              <a:rPr lang="ru-RU" altLang="ru-RU" sz="1800" u="sng" dirty="0">
                <a:solidFill>
                  <a:srgbClr val="0000EE"/>
                </a:solidFill>
                <a:hlinkClick r:id="rId4"/>
              </a:rPr>
              <a:t>http://www.trialsjournal.com/content/10/1/39</a:t>
            </a:r>
            <a:r>
              <a:rPr lang="ru-RU" altLang="ru-RU" sz="1800" u="sng" dirty="0" smtClean="0">
                <a:solidFill>
                  <a:srgbClr val="0000EE"/>
                </a:solidFill>
              </a:rPr>
              <a:t> </a:t>
            </a:r>
          </a:p>
          <a:p>
            <a:pPr>
              <a:defRPr/>
            </a:pPr>
            <a:r>
              <a:rPr lang="ru-RU" altLang="ru-RU" sz="1800" dirty="0" err="1"/>
              <a:t>Kairalla, J.A., Coffey, C.S., Thomann, M.A., &amp; Muller, K.E. (2012</a:t>
            </a:r>
            <a:r>
              <a:rPr lang="ru-RU" altLang="ru-RU" sz="1800" err="1"/>
              <a:t>) </a:t>
            </a:r>
            <a:r>
              <a:rPr lang="ru-RU" altLang="ru-RU" sz="1800" smtClean="0"/>
              <a:t>’Adaptive </a:t>
            </a:r>
            <a:r>
              <a:rPr lang="ru-RU" altLang="ru-RU" sz="1800" dirty="0" err="1"/>
              <a:t>trial designs: A review of barriers and open </a:t>
            </a:r>
            <a:r>
              <a:rPr lang="ru-RU" altLang="ru-RU" sz="1800" err="1"/>
              <a:t>opportunities</a:t>
            </a:r>
            <a:r>
              <a:rPr lang="ru-RU" altLang="ru-RU" sz="1800" smtClean="0"/>
              <a:t>.’ </a:t>
            </a:r>
            <a:r>
              <a:rPr lang="ru-RU" altLang="ru-RU" sz="1800" i="1" dirty="0"/>
              <a:t>Trials</a:t>
            </a:r>
            <a:r>
              <a:rPr lang="ru-RU" altLang="ru-RU" sz="1800" dirty="0"/>
              <a:t>, 13(145), Consulté le 4 septembre 2015 sur </a:t>
            </a:r>
            <a:r>
              <a:rPr lang="ru-RU" altLang="ru-RU" sz="1800" u="sng" dirty="0">
                <a:solidFill>
                  <a:srgbClr val="0000EE"/>
                </a:solidFill>
              </a:rPr>
              <a:t>http://www.trialsjournal.com/content/pdf/1745-6215-13-145.pdf</a:t>
            </a:r>
            <a:r>
              <a:rPr lang="ru-RU" altLang="ru-RU" sz="1800" dirty="0"/>
              <a:t> </a:t>
            </a:r>
            <a:endParaRPr lang="en-US" altLang="en-US" sz="1800" dirty="0" smtClean="0"/>
          </a:p>
          <a:p>
            <a:pPr>
              <a:defRPr/>
            </a:pPr>
            <a:r>
              <a:rPr lang="ru-RU" altLang="ru-RU" sz="1800" dirty="0" smtClean="0"/>
              <a:t>Mehta, C.R. (2010). </a:t>
            </a:r>
            <a:r>
              <a:rPr lang="ru-RU" altLang="ru-RU" sz="1800" i="1" dirty="0" smtClean="0"/>
              <a:t>Software for adaptive sample size re-estimation of confirmatory time to event trials</a:t>
            </a:r>
            <a:r>
              <a:rPr lang="ru-RU" altLang="ru-RU" sz="1800" dirty="0" smtClean="0"/>
              <a:t>. Cytel Webinar. Cambridge, M.A.: Cytel. Consulté le 4 septembre 2015 sur </a:t>
            </a:r>
            <a:r>
              <a:rPr lang="ru-RU" altLang="ru-RU" sz="1800" u="sng" dirty="0">
                <a:solidFill>
                  <a:srgbClr val="0000EE"/>
                </a:solidFill>
                <a:hlinkClick r:id="rId5"/>
              </a:rPr>
              <a:t>http</a:t>
            </a:r>
            <a:r>
              <a:rPr lang="ru-RU" altLang="ru-RU" sz="1800" u="sng">
                <a:solidFill>
                  <a:srgbClr val="0000EE"/>
                </a:solidFill>
                <a:hlinkClick r:id="rId5"/>
              </a:rPr>
              <a:t>://</a:t>
            </a:r>
            <a:r>
              <a:rPr lang="ru-RU" altLang="ru-RU" sz="1800" u="sng" smtClean="0">
                <a:solidFill>
                  <a:srgbClr val="0000EE"/>
                </a:solidFill>
                <a:hlinkClick r:id="rId5"/>
              </a:rPr>
              <a:t>www.cytel.com/pdfs/East-SurvAdapt-Webinar_10.10.pdf</a:t>
            </a:r>
            <a:r>
              <a:rPr lang="ru-RU" altLang="ru-RU" sz="1800" u="sng" smtClean="0">
                <a:solidFill>
                  <a:srgbClr val="0000EE"/>
                </a:solidFill>
              </a:rPr>
              <a:t> </a:t>
            </a:r>
            <a:endParaRPr lang="en-US" altLang="en-US" sz="1800" dirty="0"/>
          </a:p>
        </p:txBody>
      </p:sp>
      <p:sp>
        <p:nvSpPr>
          <p:cNvPr id="2" name="Slide Number Placeholder 1"/>
          <p:cNvSpPr>
            <a:spLocks noGrp="1"/>
          </p:cNvSpPr>
          <p:nvPr>
            <p:ph type="sldNum" sz="quarter" idx="12"/>
          </p:nvPr>
        </p:nvSpPr>
        <p:spPr/>
        <p:txBody>
          <a:bodyPr/>
          <a:lstStyle/>
          <a:p>
            <a:fld id="{5758EA53-6EFE-46F2-B76A-D57AD5FD182B}" type="slidenum">
              <a:rPr lang="en-GB" smtClean="0">
                <a:latin typeface="Arial" panose="020B0604020202020204" pitchFamily="34" charset="0"/>
                <a:cs typeface="Arial" panose="020B0604020202020204" pitchFamily="34" charset="0"/>
              </a:rPr>
              <a:pPr/>
              <a:t>19</a:t>
            </a:fld>
            <a:endParaRPr lang="en-GB" dirty="0">
              <a:latin typeface="Arial" panose="020B0604020202020204" pitchFamily="34" charset="0"/>
              <a:cs typeface="Arial" panose="020B0604020202020204" pitchFamily="34" charset="0"/>
            </a:endParaRPr>
          </a:p>
        </p:txBody>
      </p:sp>
      <p:sp>
        <p:nvSpPr>
          <p:cNvPr id="72706" name="Title 2"/>
          <p:cNvSpPr>
            <a:spLocks noGrp="1"/>
          </p:cNvSpPr>
          <p:nvPr>
            <p:ph type="title"/>
          </p:nvPr>
        </p:nvSpPr>
        <p:spPr/>
        <p:txBody>
          <a:bodyPr/>
          <a:lstStyle/>
          <a:p>
            <a:r>
              <a:rPr lang="ru-RU" altLang="ru-RU" dirty="0" smtClean="0"/>
              <a:t>Lectures complémentaires (2) :</a:t>
            </a:r>
          </a:p>
        </p:txBody>
      </p:sp>
    </p:spTree>
    <p:custDataLst>
      <p:tags r:id="rId1"/>
    </p:custDataLst>
    <p:extLst>
      <p:ext uri="{BB962C8B-B14F-4D97-AF65-F5344CB8AC3E}">
        <p14:creationId xmlns:p14="http://schemas.microsoft.com/office/powerpoint/2010/main" val="5370673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prstGeom prst="rect">
            <a:avLst/>
          </a:prstGeom>
        </p:spPr>
        <p:txBody>
          <a:bodyPr/>
          <a:lstStyle/>
          <a:p>
            <a:fld id="{5758EA53-6EFE-46F2-B76A-D57AD5FD182B}" type="slidenum">
              <a:rPr lang="en-GB" smtClean="0">
                <a:latin typeface="Arial" panose="020B0604020202020204" pitchFamily="34" charset="0"/>
                <a:cs typeface="Arial" panose="020B0604020202020204" pitchFamily="34" charset="0"/>
              </a:rPr>
              <a:pPr/>
              <a:t>20</a:t>
            </a:fld>
            <a:endParaRPr lang="en-GB" dirty="0">
              <a:latin typeface="Arial" panose="020B0604020202020204" pitchFamily="34" charset="0"/>
              <a:cs typeface="Arial" panose="020B0604020202020204" pitchFamily="34" charset="0"/>
            </a:endParaRPr>
          </a:p>
        </p:txBody>
      </p:sp>
      <p:sp>
        <p:nvSpPr>
          <p:cNvPr id="5" name="Title 1"/>
          <p:cNvSpPr txBox="1">
            <a:spLocks/>
          </p:cNvSpPr>
          <p:nvPr/>
        </p:nvSpPr>
        <p:spPr>
          <a:xfrm>
            <a:off x="685800" y="2815265"/>
            <a:ext cx="7772400" cy="1218344"/>
          </a:xfrm>
          <a:prstGeom prst="rect">
            <a:avLst/>
          </a:prstGeom>
        </p:spPr>
        <p:txBody>
          <a:bodyPr anchor="t"/>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600" b="1" dirty="0" smtClean="0">
                <a:latin typeface="Arial" panose="020B0604020202020204" pitchFamily="34" charset="0"/>
                <a:cs typeface="Arial" panose="020B0604020202020204" pitchFamily="34" charset="0"/>
              </a:rPr>
              <a:t>INFORMATIONS COMPLÉMENTAIRES</a:t>
            </a:r>
            <a:endParaRPr lang="en-US" sz="3600" b="1"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38510046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Box 6"/>
          <p:cNvSpPr txBox="1">
            <a:spLocks noChangeArrowheads="1"/>
          </p:cNvSpPr>
          <p:nvPr/>
        </p:nvSpPr>
        <p:spPr bwMode="auto">
          <a:xfrm>
            <a:off x="552127" y="6270715"/>
            <a:ext cx="74838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rgbClr val="FFFFFF"/>
                </a:solidFill>
                <a:latin typeface="Arial" panose="020B0604020202020204" pitchFamily="34" charset="0"/>
                <a:ea typeface="ＭＳ Ｐゴシック" panose="020B0600070205080204" pitchFamily="34" charset="-128"/>
              </a:defRPr>
            </a:lvl1pPr>
            <a:lvl2pPr marL="742950" indent="-285750">
              <a:defRPr sz="2400" b="1">
                <a:solidFill>
                  <a:srgbClr val="FFFFFF"/>
                </a:solidFill>
                <a:latin typeface="Arial" panose="020B0604020202020204" pitchFamily="34" charset="0"/>
                <a:ea typeface="ＭＳ Ｐゴシック" panose="020B0600070205080204" pitchFamily="34" charset="-128"/>
              </a:defRPr>
            </a:lvl2pPr>
            <a:lvl3pPr marL="1143000" indent="-228600">
              <a:defRPr sz="2400" b="1">
                <a:solidFill>
                  <a:srgbClr val="FFFFFF"/>
                </a:solidFill>
                <a:latin typeface="Arial" panose="020B0604020202020204" pitchFamily="34" charset="0"/>
                <a:ea typeface="ＭＳ Ｐゴシック" panose="020B0600070205080204" pitchFamily="34" charset="-128"/>
              </a:defRPr>
            </a:lvl3pPr>
            <a:lvl4pPr marL="1600200" indent="-228600">
              <a:defRPr sz="2400" b="1">
                <a:solidFill>
                  <a:srgbClr val="FFFFFF"/>
                </a:solidFill>
                <a:latin typeface="Arial" panose="020B0604020202020204" pitchFamily="34" charset="0"/>
                <a:ea typeface="ＭＳ Ｐゴシック" panose="020B0600070205080204" pitchFamily="34" charset="-128"/>
              </a:defRPr>
            </a:lvl4pPr>
            <a:lvl5pPr marL="2057400" indent="-228600">
              <a:defRPr sz="2400" b="1">
                <a:solidFill>
                  <a:srgbClr val="FFFFFF"/>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rgbClr val="FFFFFF"/>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rgbClr val="FFFFFF"/>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rgbClr val="FFFFFF"/>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rgbClr val="FFFFFF"/>
                </a:solidFill>
                <a:latin typeface="Arial" panose="020B0604020202020204" pitchFamily="34" charset="0"/>
                <a:ea typeface="ＭＳ Ｐゴシック" panose="020B0600070205080204" pitchFamily="34" charset="-128"/>
              </a:defRPr>
            </a:lvl9pPr>
          </a:lstStyle>
          <a:p>
            <a:pPr eaLnBrk="1" hangingPunct="1">
              <a:spcBef>
                <a:spcPct val="50000"/>
              </a:spcBef>
              <a:buClr>
                <a:srgbClr val="FFFFFF"/>
              </a:buClr>
              <a:buFont typeface="Wingdings" panose="05000000000000000000" pitchFamily="2" charset="2"/>
              <a:buNone/>
            </a:pPr>
            <a:r>
              <a:rPr lang="ru-RU" altLang="ru-RU" sz="1200" b="0" dirty="0">
                <a:solidFill>
                  <a:schemeClr val="tx1"/>
                </a:solidFill>
                <a:cs typeface="Arial" panose="020B0604020202020204" pitchFamily="34" charset="0"/>
              </a:rPr>
              <a:t>(Source : Cytel Webinar for East®SurvAdapt. 28 octobre </a:t>
            </a:r>
            <a:r>
              <a:rPr lang="ru-RU" altLang="ru-RU" sz="1200" b="0">
                <a:solidFill>
                  <a:schemeClr val="tx1"/>
                </a:solidFill>
                <a:cs typeface="Arial" panose="020B0604020202020204" pitchFamily="34" charset="0"/>
              </a:rPr>
              <a:t>2010 </a:t>
            </a:r>
            <a:r>
              <a:rPr lang="en-US" altLang="ru-RU" sz="1200" b="0" smtClean="0">
                <a:solidFill>
                  <a:schemeClr val="tx1"/>
                </a:solidFill>
                <a:cs typeface="Arial" panose="020B0604020202020204" pitchFamily="34" charset="0"/>
              </a:rPr>
              <a:t/>
            </a:r>
            <a:br>
              <a:rPr lang="en-US" altLang="ru-RU" sz="1200" b="0" smtClean="0">
                <a:solidFill>
                  <a:schemeClr val="tx1"/>
                </a:solidFill>
                <a:cs typeface="Arial" panose="020B0604020202020204" pitchFamily="34" charset="0"/>
              </a:rPr>
            </a:br>
            <a:r>
              <a:rPr lang="ru-RU" altLang="ru-RU" sz="1200" b="0" u="sng" smtClean="0">
                <a:solidFill>
                  <a:srgbClr val="0000EE"/>
                </a:solidFill>
                <a:cs typeface="Arial" panose="020B0604020202020204" pitchFamily="34" charset="0"/>
              </a:rPr>
              <a:t>http</a:t>
            </a:r>
            <a:r>
              <a:rPr lang="ru-RU" altLang="ru-RU" sz="1200" b="0" u="sng" dirty="0">
                <a:solidFill>
                  <a:srgbClr val="0000EE"/>
                </a:solidFill>
                <a:cs typeface="Arial" panose="020B0604020202020204" pitchFamily="34" charset="0"/>
              </a:rPr>
              <a:t>://www.cytel.com/pdfs/East-SurvAdapt-Webinar_10.10.pdf</a:t>
            </a:r>
          </a:p>
        </p:txBody>
      </p:sp>
      <p:grpSp>
        <p:nvGrpSpPr>
          <p:cNvPr id="34821" name="Group 12"/>
          <p:cNvGrpSpPr>
            <a:grpSpLocks/>
          </p:cNvGrpSpPr>
          <p:nvPr/>
        </p:nvGrpSpPr>
        <p:grpSpPr bwMode="auto">
          <a:xfrm>
            <a:off x="727757" y="1859598"/>
            <a:ext cx="7704137" cy="4032250"/>
            <a:chOff x="683567" y="1988840"/>
            <a:chExt cx="7704857" cy="4032448"/>
          </a:xfrm>
        </p:grpSpPr>
        <p:grpSp>
          <p:nvGrpSpPr>
            <p:cNvPr id="34823" name="Group 5"/>
            <p:cNvGrpSpPr>
              <a:grpSpLocks/>
            </p:cNvGrpSpPr>
            <p:nvPr/>
          </p:nvGrpSpPr>
          <p:grpSpPr bwMode="auto">
            <a:xfrm>
              <a:off x="683567" y="1988840"/>
              <a:ext cx="7704857" cy="4032448"/>
              <a:chOff x="683567" y="1916832"/>
              <a:chExt cx="7704857" cy="4032448"/>
            </a:xfrm>
          </p:grpSpPr>
          <p:grpSp>
            <p:nvGrpSpPr>
              <p:cNvPr id="34825" name="Group 2"/>
              <p:cNvGrpSpPr>
                <a:grpSpLocks/>
              </p:cNvGrpSpPr>
              <p:nvPr/>
            </p:nvGrpSpPr>
            <p:grpSpPr bwMode="auto">
              <a:xfrm>
                <a:off x="683569" y="1916832"/>
                <a:ext cx="7632848" cy="4032448"/>
                <a:chOff x="683569" y="1700808"/>
                <a:chExt cx="7632848" cy="4032448"/>
              </a:xfrm>
            </p:grpSpPr>
            <p:pic>
              <p:nvPicPr>
                <p:cNvPr id="3482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l="6328" t="19293" r="4858" b="19987"/>
                <a:stretch>
                  <a:fillRect/>
                </a:stretch>
              </p:blipFill>
              <p:spPr bwMode="auto">
                <a:xfrm>
                  <a:off x="683569" y="1700808"/>
                  <a:ext cx="7632848" cy="403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a:off x="899487" y="4437792"/>
                  <a:ext cx="2779972" cy="4318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50000"/>
                    </a:spcBef>
                    <a:buClr>
                      <a:srgbClr val="FFFFFF"/>
                    </a:buClr>
                    <a:buSzPct val="100000"/>
                    <a:buFont typeface="Wingdings" pitchFamily="2" charset="2"/>
                    <a:buNone/>
                    <a:defRPr/>
                  </a:pPr>
                  <a:endParaRPr lang="en-US"/>
                </a:p>
              </p:txBody>
            </p:sp>
          </p:grpSp>
          <p:cxnSp>
            <p:nvCxnSpPr>
              <p:cNvPr id="5" name="Straight Connector 4"/>
              <p:cNvCxnSpPr/>
              <p:nvPr/>
            </p:nvCxnSpPr>
            <p:spPr>
              <a:xfrm flipH="1">
                <a:off x="683567" y="1916832"/>
                <a:ext cx="770485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TextBox 1"/>
            <p:cNvSpPr txBox="1"/>
            <p:nvPr/>
          </p:nvSpPr>
          <p:spPr>
            <a:xfrm>
              <a:off x="755011" y="5394194"/>
              <a:ext cx="3313423" cy="584804"/>
            </a:xfrm>
            <a:prstGeom prst="rect">
              <a:avLst/>
            </a:prstGeom>
            <a:solidFill>
              <a:schemeClr val="accent5">
                <a:lumMod val="40000"/>
                <a:lumOff val="60000"/>
              </a:schemeClr>
            </a:solidFill>
            <a:ln>
              <a:noFill/>
            </a:ln>
            <a:effectLst/>
          </p:spPr>
          <p:txBody>
            <a:bodyPr wrap="square">
              <a:spAutoFit/>
            </a:bodyPr>
            <a:lstStyle>
              <a:lvl1pPr>
                <a:spcBef>
                  <a:spcPct val="20000"/>
                </a:spcBef>
                <a:buFont typeface="Arial" charset="0"/>
                <a:buChar char="•"/>
                <a:defRPr sz="3200">
                  <a:solidFill>
                    <a:schemeClr val="tx1"/>
                  </a:solidFill>
                  <a:latin typeface="Arial" charset="0"/>
                  <a:ea typeface="ＭＳ Ｐゴシック" pitchFamily="34" charset="-128"/>
                  <a:cs typeface="Arial" charset="0"/>
                </a:defRPr>
              </a:lvl1pPr>
              <a:lvl2pPr marL="742950" indent="-285750">
                <a:spcBef>
                  <a:spcPct val="20000"/>
                </a:spcBef>
                <a:buFont typeface="Arial" charset="0"/>
                <a:buChar char="–"/>
                <a:defRPr sz="2800">
                  <a:solidFill>
                    <a:schemeClr val="tx1"/>
                  </a:solidFill>
                  <a:latin typeface="Arial" charset="0"/>
                  <a:ea typeface="Arial" charset="0"/>
                  <a:cs typeface="Arial" charset="0"/>
                </a:defRPr>
              </a:lvl2pPr>
              <a:lvl3pPr marL="1143000" indent="-228600">
                <a:spcBef>
                  <a:spcPct val="20000"/>
                </a:spcBef>
                <a:buFont typeface="Arial" charset="0"/>
                <a:buChar char="•"/>
                <a:defRPr sz="2400">
                  <a:solidFill>
                    <a:schemeClr val="tx1"/>
                  </a:solidFill>
                  <a:latin typeface="Arial" charset="0"/>
                  <a:ea typeface="Arial" charset="0"/>
                  <a:cs typeface="Arial" charset="0"/>
                </a:defRPr>
              </a:lvl3pPr>
              <a:lvl4pPr marL="1600200" indent="-228600">
                <a:spcBef>
                  <a:spcPct val="20000"/>
                </a:spcBef>
                <a:buFont typeface="Arial" charset="0"/>
                <a:buChar char="–"/>
                <a:defRPr sz="2000">
                  <a:solidFill>
                    <a:schemeClr val="tx1"/>
                  </a:solidFill>
                  <a:latin typeface="Arial" charset="0"/>
                  <a:ea typeface="Arial" charset="0"/>
                  <a:cs typeface="Arial" charset="0"/>
                </a:defRPr>
              </a:lvl4pPr>
              <a:lvl5pPr marL="2057400" indent="-228600">
                <a:spcBef>
                  <a:spcPct val="20000"/>
                </a:spcBef>
                <a:buFont typeface="Arial" charset="0"/>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9pPr>
            </a:lstStyle>
            <a:p>
              <a:pPr algn="ctr" eaLnBrk="1" hangingPunct="1">
                <a:spcBef>
                  <a:spcPct val="0"/>
                </a:spcBef>
                <a:buClr>
                  <a:srgbClr val="FFFFFF"/>
                </a:buClr>
                <a:buFont typeface="Wingdings" pitchFamily="2" charset="2"/>
                <a:buNone/>
                <a:defRPr/>
              </a:pPr>
              <a:r>
                <a:rPr lang="ru-RU" altLang="ru-RU" sz="1600" b="0" smtClean="0">
                  <a:latin typeface="Calibri" pitchFamily="34" charset="0"/>
                </a:rPr>
                <a:t>α bilatéral = 5 % Puissance = 90 % RR = 0,7 </a:t>
              </a:r>
            </a:p>
          </p:txBody>
        </p:sp>
      </p:grpSp>
      <p:sp>
        <p:nvSpPr>
          <p:cNvPr id="4" name="Slide Number Placeholder 3"/>
          <p:cNvSpPr>
            <a:spLocks noGrp="1"/>
          </p:cNvSpPr>
          <p:nvPr>
            <p:ph type="sldNum" sz="quarter" idx="12"/>
          </p:nvPr>
        </p:nvSpPr>
        <p:spPr/>
        <p:txBody>
          <a:bodyPr/>
          <a:lstStyle/>
          <a:p>
            <a:fld id="{5758EA53-6EFE-46F2-B76A-D57AD5FD182B}" type="slidenum">
              <a:rPr lang="en-GB" smtClean="0">
                <a:latin typeface="Arial" panose="020B0604020202020204" pitchFamily="34" charset="0"/>
                <a:cs typeface="Arial" panose="020B0604020202020204" pitchFamily="34" charset="0"/>
              </a:rPr>
              <a:pPr/>
              <a:t>21</a:t>
            </a:fld>
            <a:endParaRPr lang="en-GB"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lstStyle/>
          <a:p>
            <a:r>
              <a:rPr lang="ru-RU" dirty="0" smtClean="0"/>
              <a:t>Exemple 1 : réestimation </a:t>
            </a:r>
            <a:r>
              <a:rPr lang="ru-RU" smtClean="0"/>
              <a:t>de </a:t>
            </a:r>
            <a:r>
              <a:rPr lang="en-US" smtClean="0"/>
              <a:t/>
            </a:r>
            <a:br>
              <a:rPr lang="en-US" smtClean="0"/>
            </a:br>
            <a:r>
              <a:rPr lang="ru-RU" smtClean="0"/>
              <a:t>la taille de l’échantillon </a:t>
            </a:r>
            <a:r>
              <a:rPr lang="ru-RU" dirty="0" smtClean="0"/>
              <a:t>(1)</a:t>
            </a:r>
            <a:endParaRPr lang="en-US" dirty="0"/>
          </a:p>
        </p:txBody>
      </p:sp>
    </p:spTree>
    <p:custDataLst>
      <p:tags r:id="rId1"/>
    </p:custDataLst>
    <p:extLst>
      <p:ext uri="{BB962C8B-B14F-4D97-AF65-F5344CB8AC3E}">
        <p14:creationId xmlns:p14="http://schemas.microsoft.com/office/powerpoint/2010/main" val="27813441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Content Placeholder 1"/>
          <p:cNvSpPr>
            <a:spLocks noGrp="1"/>
          </p:cNvSpPr>
          <p:nvPr>
            <p:ph idx="1"/>
          </p:nvPr>
        </p:nvSpPr>
        <p:spPr>
          <a:xfrm>
            <a:off x="436652" y="1602770"/>
            <a:ext cx="8707348" cy="4523394"/>
          </a:xfrm>
        </p:spPr>
        <p:txBody>
          <a:bodyPr/>
          <a:lstStyle/>
          <a:p>
            <a:pPr marL="0" indent="0">
              <a:lnSpc>
                <a:spcPct val="95000"/>
              </a:lnSpc>
              <a:buNone/>
            </a:pPr>
            <a:r>
              <a:rPr lang="ru-RU" altLang="ru-RU" sz="2200" b="1" dirty="0" smtClean="0"/>
              <a:t>Inconvénients :</a:t>
            </a:r>
          </a:p>
          <a:p>
            <a:pPr>
              <a:lnSpc>
                <a:spcPct val="95000"/>
              </a:lnSpc>
            </a:pPr>
            <a:r>
              <a:rPr lang="ru-RU" altLang="ru-RU" sz="2200" dirty="0" smtClean="0"/>
              <a:t>Peut augmenter le risque de conduire un essai négatif de plus grande taille.</a:t>
            </a:r>
          </a:p>
          <a:p>
            <a:pPr>
              <a:lnSpc>
                <a:spcPct val="95000"/>
              </a:lnSpc>
            </a:pPr>
            <a:r>
              <a:rPr lang="ru-RU" altLang="ru-RU" sz="2200" dirty="0" smtClean="0"/>
              <a:t>Basée sur des résultats intermédiaires non aveugles – biais.</a:t>
            </a:r>
          </a:p>
          <a:p>
            <a:pPr>
              <a:lnSpc>
                <a:spcPct val="95000"/>
              </a:lnSpc>
            </a:pPr>
            <a:r>
              <a:rPr lang="ru-RU" altLang="ru-RU" sz="2200" dirty="0" smtClean="0"/>
              <a:t>Possibilité de « deuxième supposition »</a:t>
            </a:r>
            <a:endParaRPr lang="en-US" altLang="ja-JP" sz="2200" dirty="0" smtClean="0"/>
          </a:p>
          <a:p>
            <a:pPr lvl="1">
              <a:lnSpc>
                <a:spcPct val="95000"/>
              </a:lnSpc>
            </a:pPr>
            <a:r>
              <a:rPr lang="ru-RU" altLang="ru-RU" sz="1800" dirty="0" smtClean="0"/>
              <a:t>La décision de réévaluer la taille </a:t>
            </a:r>
            <a:r>
              <a:rPr lang="ru-RU" altLang="ru-RU" sz="1800" smtClean="0"/>
              <a:t>de l’échantillon </a:t>
            </a:r>
            <a:r>
              <a:rPr lang="ru-RU" altLang="ru-RU" sz="1800" dirty="0" smtClean="0"/>
              <a:t>peut facilement être interprétée </a:t>
            </a:r>
            <a:r>
              <a:rPr lang="ru-RU" altLang="ru-RU" sz="1800" smtClean="0"/>
              <a:t>comme ’le </a:t>
            </a:r>
            <a:r>
              <a:rPr lang="ru-RU" altLang="ru-RU" sz="1800" dirty="0" smtClean="0"/>
              <a:t>fait que le traitement ne soit pas aussi </a:t>
            </a:r>
            <a:r>
              <a:rPr lang="ru-RU" altLang="ru-RU" sz="1800" smtClean="0"/>
              <a:t>efficace </a:t>
            </a:r>
            <a:r>
              <a:rPr lang="en-US" altLang="ru-RU" sz="1800" smtClean="0"/>
              <a:t/>
            </a:r>
            <a:br>
              <a:rPr lang="en-US" altLang="ru-RU" sz="1800" smtClean="0"/>
            </a:br>
            <a:r>
              <a:rPr lang="ru-RU" altLang="ru-RU" sz="1800" smtClean="0"/>
              <a:t>que </a:t>
            </a:r>
            <a:r>
              <a:rPr lang="ru-RU" altLang="ru-RU" sz="1800" dirty="0" smtClean="0"/>
              <a:t>prévu.</a:t>
            </a:r>
            <a:endParaRPr lang="en-US" altLang="ja-JP" sz="1800" dirty="0" smtClean="0"/>
          </a:p>
          <a:p>
            <a:pPr lvl="1">
              <a:lnSpc>
                <a:spcPct val="95000"/>
              </a:lnSpc>
            </a:pPr>
            <a:r>
              <a:rPr lang="ru-RU" altLang="ru-RU" sz="1800" dirty="0" smtClean="0"/>
              <a:t>Biais opérationnel ? Recrutement ?</a:t>
            </a:r>
          </a:p>
          <a:p>
            <a:pPr lvl="1">
              <a:lnSpc>
                <a:spcPct val="95000"/>
              </a:lnSpc>
              <a:spcAft>
                <a:spcPts val="1200"/>
              </a:spcAft>
            </a:pPr>
            <a:r>
              <a:rPr lang="ru-RU" altLang="ru-RU" sz="1800" dirty="0" smtClean="0"/>
              <a:t>Peut nécessiter une logistique complexe (coûteuse).</a:t>
            </a:r>
          </a:p>
          <a:p>
            <a:pPr marL="0" indent="0">
              <a:lnSpc>
                <a:spcPct val="95000"/>
              </a:lnSpc>
              <a:buNone/>
            </a:pPr>
            <a:r>
              <a:rPr lang="ru-RU" altLang="ru-RU" sz="2200"/>
              <a:t>	</a:t>
            </a:r>
            <a:r>
              <a:rPr lang="ru-RU" altLang="ru-RU" sz="2200" smtClean="0"/>
              <a:t>La </a:t>
            </a:r>
            <a:r>
              <a:rPr lang="ru-RU" altLang="ru-RU" sz="2200" dirty="0"/>
              <a:t>préservation </a:t>
            </a:r>
            <a:r>
              <a:rPr lang="ru-RU" altLang="ru-RU" sz="2200"/>
              <a:t>de </a:t>
            </a:r>
            <a:r>
              <a:rPr lang="ru-RU" altLang="ru-RU" sz="2200" smtClean="0"/>
              <a:t>l’intégrité </a:t>
            </a:r>
            <a:r>
              <a:rPr lang="ru-RU" altLang="ru-RU" sz="2200"/>
              <a:t>de </a:t>
            </a:r>
            <a:r>
              <a:rPr lang="ru-RU" altLang="ru-RU" sz="2200" smtClean="0"/>
              <a:t>l’étude </a:t>
            </a:r>
            <a:r>
              <a:rPr lang="ru-RU" altLang="ru-RU" sz="2200" dirty="0"/>
              <a:t>est essentielle !</a:t>
            </a:r>
          </a:p>
        </p:txBody>
      </p:sp>
      <p:sp>
        <p:nvSpPr>
          <p:cNvPr id="2" name="Slide Number Placeholder 1"/>
          <p:cNvSpPr>
            <a:spLocks noGrp="1"/>
          </p:cNvSpPr>
          <p:nvPr>
            <p:ph type="sldNum" sz="quarter" idx="12"/>
          </p:nvPr>
        </p:nvSpPr>
        <p:spPr/>
        <p:txBody>
          <a:bodyPr/>
          <a:lstStyle/>
          <a:p>
            <a:fld id="{5758EA53-6EFE-46F2-B76A-D57AD5FD182B}" type="slidenum">
              <a:rPr lang="en-GB" smtClean="0">
                <a:latin typeface="Arial" panose="020B0604020202020204" pitchFamily="34" charset="0"/>
                <a:cs typeface="Arial" panose="020B0604020202020204" pitchFamily="34" charset="0"/>
              </a:rPr>
              <a:pPr/>
              <a:t>22</a:t>
            </a:fld>
            <a:endParaRPr lang="en-GB"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lstStyle/>
          <a:p>
            <a:r>
              <a:rPr lang="ru-RU" dirty="0" smtClean="0"/>
              <a:t>Exemple 1 : réestimation </a:t>
            </a:r>
            <a:r>
              <a:rPr lang="ru-RU" smtClean="0"/>
              <a:t>de </a:t>
            </a:r>
            <a:r>
              <a:rPr lang="en-US" smtClean="0"/>
              <a:t/>
            </a:r>
            <a:br>
              <a:rPr lang="en-US" smtClean="0"/>
            </a:br>
            <a:r>
              <a:rPr lang="ru-RU" smtClean="0"/>
              <a:t>la taille de l’échantillon </a:t>
            </a:r>
            <a:r>
              <a:rPr lang="ru-RU" dirty="0" smtClean="0"/>
              <a:t>(2)</a:t>
            </a:r>
            <a:endParaRPr lang="en-US" dirty="0"/>
          </a:p>
        </p:txBody>
      </p:sp>
      <p:sp>
        <p:nvSpPr>
          <p:cNvPr id="10" name="Striped Right Arrow 9"/>
          <p:cNvSpPr/>
          <p:nvPr/>
        </p:nvSpPr>
        <p:spPr>
          <a:xfrm>
            <a:off x="253820" y="5577207"/>
            <a:ext cx="1099633" cy="561657"/>
          </a:xfrm>
          <a:prstGeom prst="stripedRightArrow">
            <a:avLst/>
          </a:prstGeom>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en-GB"/>
          </a:p>
        </p:txBody>
      </p:sp>
    </p:spTree>
    <p:custDataLst>
      <p:tags r:id="rId1"/>
    </p:custDataLst>
    <p:extLst>
      <p:ext uri="{BB962C8B-B14F-4D97-AF65-F5344CB8AC3E}">
        <p14:creationId xmlns:p14="http://schemas.microsoft.com/office/powerpoint/2010/main" val="26006851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4118642" y="2357862"/>
            <a:ext cx="2859713" cy="2092863"/>
            <a:chOff x="3784927" y="1245323"/>
            <a:chExt cx="2859713" cy="2092863"/>
          </a:xfrm>
        </p:grpSpPr>
        <p:sp>
          <p:nvSpPr>
            <p:cNvPr id="18" name="Right Arrow 17"/>
            <p:cNvSpPr/>
            <p:nvPr/>
          </p:nvSpPr>
          <p:spPr>
            <a:xfrm>
              <a:off x="3784927" y="1245323"/>
              <a:ext cx="2859713" cy="2092863"/>
            </a:xfrm>
            <a:prstGeom prst="rightArrow">
              <a:avLst>
                <a:gd name="adj1" fmla="val 70000"/>
                <a:gd name="adj2" fmla="val 50000"/>
              </a:avLst>
            </a:prstGeom>
            <a:solidFill>
              <a:schemeClr val="accent4">
                <a:lumMod val="40000"/>
                <a:lumOff val="60000"/>
                <a:alpha val="90000"/>
              </a:schemeClr>
            </a:solidFill>
            <a:ln>
              <a:solidFill>
                <a:schemeClr val="accent4">
                  <a:lumMod val="40000"/>
                  <a:lumOff val="60000"/>
                  <a:alpha val="90000"/>
                </a:schemeClr>
              </a:solid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sp>
        <p:sp>
          <p:nvSpPr>
            <p:cNvPr id="19" name="Right Arrow 8"/>
            <p:cNvSpPr/>
            <p:nvPr/>
          </p:nvSpPr>
          <p:spPr>
            <a:xfrm>
              <a:off x="4386381" y="1559252"/>
              <a:ext cx="1869979" cy="14650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8260" tIns="12065" rIns="24130" bIns="12065" numCol="1" spcCol="1270" anchor="ctr" anchorCtr="0">
              <a:noAutofit/>
            </a:bodyPr>
            <a:lstStyle/>
            <a:p>
              <a:pPr lvl="0" algn="ctr" defTabSz="844550">
                <a:lnSpc>
                  <a:spcPct val="90000"/>
                </a:lnSpc>
                <a:spcBef>
                  <a:spcPct val="0"/>
                </a:spcBef>
                <a:spcAft>
                  <a:spcPct val="35000"/>
                </a:spcAft>
              </a:pPr>
              <a:r>
                <a:rPr lang="ru-RU" sz="1900" kern="1200" dirty="0" smtClean="0"/>
                <a:t>Résultats observés à huit semaines</a:t>
              </a:r>
              <a:endParaRPr lang="en-GB" sz="1900" kern="1200" dirty="0"/>
            </a:p>
          </p:txBody>
        </p:sp>
      </p:grpSp>
      <p:sp>
        <p:nvSpPr>
          <p:cNvPr id="63500" name="TextBox 10"/>
          <p:cNvSpPr txBox="1">
            <a:spLocks noChangeArrowheads="1"/>
          </p:cNvSpPr>
          <p:nvPr/>
        </p:nvSpPr>
        <p:spPr bwMode="auto">
          <a:xfrm>
            <a:off x="1201248" y="4918364"/>
            <a:ext cx="6517957" cy="830997"/>
          </a:xfrm>
          <a:prstGeom prst="rect">
            <a:avLst/>
          </a:prstGeom>
          <a:noFill/>
          <a:ln w="38100">
            <a:noFill/>
            <a:miter lim="800000"/>
            <a:headEnd/>
            <a:tailEnd/>
          </a:ln>
          <a:extLst/>
        </p:spPr>
        <p:txBody>
          <a:bodyPr wrap="square">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Clr>
                <a:srgbClr val="FFFFFF"/>
              </a:buClr>
              <a:buFont typeface="Wingdings" panose="05000000000000000000" pitchFamily="2" charset="2"/>
              <a:buNone/>
              <a:defRPr/>
            </a:pPr>
            <a:r>
              <a:rPr lang="ru-RU" altLang="ru-RU" sz="2400" b="1" dirty="0" smtClean="0"/>
              <a:t>Augmente les chances que le patient reçoive le traitement le plus efficace</a:t>
            </a:r>
          </a:p>
        </p:txBody>
      </p:sp>
      <p:sp>
        <p:nvSpPr>
          <p:cNvPr id="4" name="Slide Number Placeholder 3"/>
          <p:cNvSpPr>
            <a:spLocks noGrp="1"/>
          </p:cNvSpPr>
          <p:nvPr>
            <p:ph type="sldNum" sz="quarter" idx="12"/>
          </p:nvPr>
        </p:nvSpPr>
        <p:spPr/>
        <p:txBody>
          <a:bodyPr/>
          <a:lstStyle/>
          <a:p>
            <a:fld id="{5758EA53-6EFE-46F2-B76A-D57AD5FD182B}" type="slidenum">
              <a:rPr lang="en-GB" smtClean="0">
                <a:latin typeface="Arial" panose="020B0604020202020204" pitchFamily="34" charset="0"/>
                <a:cs typeface="Arial" panose="020B0604020202020204" pitchFamily="34" charset="0"/>
              </a:rPr>
              <a:pPr/>
              <a:t>23</a:t>
            </a:fld>
            <a:endParaRPr lang="en-GB" dirty="0">
              <a:latin typeface="Arial" panose="020B0604020202020204" pitchFamily="34" charset="0"/>
              <a:cs typeface="Arial" panose="020B0604020202020204" pitchFamily="34" charset="0"/>
            </a:endParaRPr>
          </a:p>
        </p:txBody>
      </p:sp>
      <p:sp>
        <p:nvSpPr>
          <p:cNvPr id="2" name="Title 1"/>
          <p:cNvSpPr>
            <a:spLocks noGrp="1"/>
          </p:cNvSpPr>
          <p:nvPr>
            <p:ph type="title"/>
          </p:nvPr>
        </p:nvSpPr>
        <p:spPr>
          <a:xfrm>
            <a:off x="441960" y="462336"/>
            <a:ext cx="6814246" cy="945224"/>
          </a:xfrm>
        </p:spPr>
        <p:txBody>
          <a:bodyPr/>
          <a:lstStyle/>
          <a:p>
            <a:r>
              <a:rPr lang="ru-RU" dirty="0" smtClean="0"/>
              <a:t>Exemple 2 </a:t>
            </a:r>
            <a:r>
              <a:rPr lang="ru-RU" smtClean="0"/>
              <a:t>: randomisation adaptative </a:t>
            </a:r>
            <a:r>
              <a:rPr lang="ru-RU" dirty="0" smtClean="0"/>
              <a:t>(1)</a:t>
            </a:r>
            <a:endParaRPr lang="en-US" dirty="0"/>
          </a:p>
        </p:txBody>
      </p:sp>
      <p:grpSp>
        <p:nvGrpSpPr>
          <p:cNvPr id="11" name="Group 10"/>
          <p:cNvGrpSpPr/>
          <p:nvPr/>
        </p:nvGrpSpPr>
        <p:grpSpPr>
          <a:xfrm>
            <a:off x="2036187" y="2357862"/>
            <a:ext cx="2859713" cy="2092863"/>
            <a:chOff x="1702472" y="1245323"/>
            <a:chExt cx="2859713" cy="2092863"/>
          </a:xfrm>
        </p:grpSpPr>
        <p:sp>
          <p:nvSpPr>
            <p:cNvPr id="22" name="Right Arrow 21"/>
            <p:cNvSpPr/>
            <p:nvPr/>
          </p:nvSpPr>
          <p:spPr>
            <a:xfrm>
              <a:off x="1702472" y="1245323"/>
              <a:ext cx="2859713" cy="2092863"/>
            </a:xfrm>
            <a:prstGeom prst="rightArrow">
              <a:avLst>
                <a:gd name="adj1" fmla="val 70000"/>
                <a:gd name="adj2" fmla="val 50000"/>
              </a:avLst>
            </a:prstGeom>
            <a:solidFill>
              <a:schemeClr val="accent3">
                <a:lumMod val="20000"/>
                <a:lumOff val="80000"/>
                <a:alpha val="90000"/>
              </a:schemeClr>
            </a:solidFill>
            <a:ln>
              <a:solidFill>
                <a:schemeClr val="accent3">
                  <a:lumMod val="20000"/>
                  <a:lumOff val="80000"/>
                  <a:alpha val="90000"/>
                </a:schemeClr>
              </a:solidFill>
            </a:ln>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sp>
        <p:sp>
          <p:nvSpPr>
            <p:cNvPr id="23" name="Right Arrow 4"/>
            <p:cNvSpPr/>
            <p:nvPr/>
          </p:nvSpPr>
          <p:spPr>
            <a:xfrm>
              <a:off x="2148841" y="1559252"/>
              <a:ext cx="1865108" cy="14650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8260" tIns="12065" rIns="24130" bIns="12065" numCol="1" spcCol="1270" anchor="ctr" anchorCtr="0">
              <a:noAutofit/>
            </a:bodyPr>
            <a:lstStyle/>
            <a:p>
              <a:pPr lvl="0" algn="ctr" defTabSz="844550">
                <a:lnSpc>
                  <a:spcPct val="90000"/>
                </a:lnSpc>
                <a:spcBef>
                  <a:spcPct val="0"/>
                </a:spcBef>
                <a:spcAft>
                  <a:spcPct val="35000"/>
                </a:spcAft>
              </a:pPr>
              <a:r>
                <a:rPr lang="ru-RU" sz="1900" kern="1200" err="1" smtClean="0"/>
                <a:t>Randomisation </a:t>
              </a:r>
              <a:r>
                <a:rPr lang="en-US" sz="1900" kern="1200" smtClean="0"/>
                <a:t/>
              </a:r>
              <a:br>
                <a:rPr lang="en-US" sz="1900" kern="1200" smtClean="0"/>
              </a:br>
              <a:r>
                <a:rPr lang="ru-RU" sz="1900" kern="1200" smtClean="0"/>
                <a:t>en </a:t>
              </a:r>
              <a:r>
                <a:rPr lang="ru-RU" sz="1900" kern="1200" dirty="0" err="1" smtClean="0"/>
                <a:t>fonction des pondérations obtenues par la probabilité initiale</a:t>
              </a:r>
              <a:endParaRPr lang="en-GB" sz="1900" kern="1200" dirty="0"/>
            </a:p>
          </p:txBody>
        </p:sp>
      </p:grpSp>
      <p:grpSp>
        <p:nvGrpSpPr>
          <p:cNvPr id="12" name="Group 11"/>
          <p:cNvGrpSpPr/>
          <p:nvPr/>
        </p:nvGrpSpPr>
        <p:grpSpPr>
          <a:xfrm>
            <a:off x="333765" y="2275164"/>
            <a:ext cx="2258258" cy="2258258"/>
            <a:chOff x="50" y="1162625"/>
            <a:chExt cx="2258258" cy="2258258"/>
          </a:xfrm>
        </p:grpSpPr>
        <p:sp>
          <p:nvSpPr>
            <p:cNvPr id="20" name="Oval 19"/>
            <p:cNvSpPr/>
            <p:nvPr/>
          </p:nvSpPr>
          <p:spPr>
            <a:xfrm>
              <a:off x="50" y="1162625"/>
              <a:ext cx="2258258" cy="2258258"/>
            </a:xfrm>
            <a:prstGeom prst="ellipse">
              <a:avLst/>
            </a:prstGeom>
          </p:spPr>
          <p:style>
            <a:lnRef idx="1">
              <a:schemeClr val="accent3"/>
            </a:lnRef>
            <a:fillRef idx="3">
              <a:schemeClr val="accent3"/>
            </a:fillRef>
            <a:effectRef idx="2">
              <a:schemeClr val="accent3"/>
            </a:effectRef>
            <a:fontRef idx="minor">
              <a:schemeClr val="lt1"/>
            </a:fontRef>
          </p:style>
        </p:sp>
        <p:sp>
          <p:nvSpPr>
            <p:cNvPr id="21" name="Oval 6"/>
            <p:cNvSpPr/>
            <p:nvPr/>
          </p:nvSpPr>
          <p:spPr>
            <a:xfrm>
              <a:off x="330764" y="1493339"/>
              <a:ext cx="1596830" cy="15968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ru-RU" sz="1700" kern="1200" dirty="0" smtClean="0"/>
                <a:t>Probabilité initiale de réussite de chaque traitement en fonction </a:t>
              </a:r>
              <a:r>
                <a:rPr lang="ru-RU" sz="1700" kern="1200" smtClean="0"/>
                <a:t>du marqueur</a:t>
              </a:r>
              <a:endParaRPr lang="en-GB" sz="1700" kern="1200" dirty="0"/>
            </a:p>
          </p:txBody>
        </p:sp>
      </p:grpSp>
      <p:grpSp>
        <p:nvGrpSpPr>
          <p:cNvPr id="15" name="Group 14"/>
          <p:cNvGrpSpPr/>
          <p:nvPr/>
        </p:nvGrpSpPr>
        <p:grpSpPr>
          <a:xfrm>
            <a:off x="6590076" y="2324577"/>
            <a:ext cx="2258258" cy="2258258"/>
            <a:chOff x="6015061" y="1212038"/>
            <a:chExt cx="2258258" cy="2258258"/>
          </a:xfrm>
        </p:grpSpPr>
        <p:sp>
          <p:nvSpPr>
            <p:cNvPr id="16" name="Oval 15"/>
            <p:cNvSpPr/>
            <p:nvPr/>
          </p:nvSpPr>
          <p:spPr>
            <a:xfrm>
              <a:off x="6015061" y="1212038"/>
              <a:ext cx="2258258" cy="2258258"/>
            </a:xfrm>
            <a:prstGeom prst="ellipse">
              <a:avLst/>
            </a:prstGeom>
          </p:spPr>
          <p:style>
            <a:lnRef idx="1">
              <a:schemeClr val="accent4"/>
            </a:lnRef>
            <a:fillRef idx="3">
              <a:schemeClr val="accent4"/>
            </a:fillRef>
            <a:effectRef idx="2">
              <a:schemeClr val="accent4"/>
            </a:effectRef>
            <a:fontRef idx="minor">
              <a:schemeClr val="lt1"/>
            </a:fontRef>
          </p:style>
        </p:sp>
        <p:sp>
          <p:nvSpPr>
            <p:cNvPr id="17" name="Oval 10"/>
            <p:cNvSpPr/>
            <p:nvPr/>
          </p:nvSpPr>
          <p:spPr>
            <a:xfrm>
              <a:off x="6345775" y="1542752"/>
              <a:ext cx="1596830" cy="15968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ru-RU" sz="1700" kern="1200" dirty="0" smtClean="0"/>
                <a:t>Probabilités de réussite des traitements actualisées en fonction des résultats observés</a:t>
              </a:r>
              <a:endParaRPr lang="en-GB" sz="1700" kern="1200" dirty="0"/>
            </a:p>
          </p:txBody>
        </p:sp>
      </p:grpSp>
    </p:spTree>
    <p:custDataLst>
      <p:tags r:id="rId1"/>
    </p:custDataLst>
    <p:extLst>
      <p:ext uri="{BB962C8B-B14F-4D97-AF65-F5344CB8AC3E}">
        <p14:creationId xmlns:p14="http://schemas.microsoft.com/office/powerpoint/2010/main" val="964104387"/>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Content Placeholder 3"/>
          <p:cNvSpPr>
            <a:spLocks noGrp="1"/>
          </p:cNvSpPr>
          <p:nvPr>
            <p:ph idx="1"/>
          </p:nvPr>
        </p:nvSpPr>
        <p:spPr>
          <a:xfrm>
            <a:off x="436652" y="1602770"/>
            <a:ext cx="8707348" cy="4523394"/>
          </a:xfrm>
        </p:spPr>
        <p:txBody>
          <a:bodyPr/>
          <a:lstStyle/>
          <a:p>
            <a:pPr marL="0" indent="0">
              <a:buNone/>
            </a:pPr>
            <a:r>
              <a:rPr lang="ru-RU" altLang="ru-RU" sz="2300" b="1" dirty="0" smtClean="0"/>
              <a:t>Les défis :</a:t>
            </a:r>
          </a:p>
          <a:p>
            <a:r>
              <a:rPr lang="ru-RU" altLang="ru-RU" sz="2300" dirty="0" smtClean="0"/>
              <a:t>Requiert un flux de données rapide – logistique complexe, notamment dans les essais multicentriques à grande échelle.</a:t>
            </a:r>
          </a:p>
          <a:p>
            <a:r>
              <a:rPr lang="ru-RU" altLang="ru-RU" sz="2300" dirty="0" smtClean="0"/>
              <a:t>Non utilisable pour les résultats à long terme.</a:t>
            </a:r>
          </a:p>
          <a:p>
            <a:r>
              <a:rPr lang="ru-RU" altLang="ru-RU" sz="2300" smtClean="0"/>
              <a:t>Difficile d’interpréter </a:t>
            </a:r>
            <a:r>
              <a:rPr lang="ru-RU" altLang="ru-RU" sz="2300" dirty="0" smtClean="0"/>
              <a:t>des résultats qui </a:t>
            </a:r>
            <a:r>
              <a:rPr lang="ru-RU" altLang="ru-RU" sz="2300" smtClean="0"/>
              <a:t>dépassent l’estimation</a:t>
            </a:r>
            <a:r>
              <a:rPr lang="ru-RU" altLang="ru-RU" sz="2300" dirty="0" smtClean="0"/>
              <a:t> !</a:t>
            </a:r>
          </a:p>
          <a:p>
            <a:pPr lvl="1"/>
            <a:r>
              <a:rPr lang="ru-RU" altLang="ru-RU" sz="1900" dirty="0" smtClean="0"/>
              <a:t>Comparaisons difficiles</a:t>
            </a:r>
          </a:p>
          <a:p>
            <a:pPr lvl="1"/>
            <a:r>
              <a:rPr lang="ru-RU" altLang="ru-RU" sz="1900" dirty="0" smtClean="0"/>
              <a:t>Précision </a:t>
            </a:r>
          </a:p>
          <a:p>
            <a:r>
              <a:rPr lang="ru-RU" altLang="ru-RU" sz="2300" dirty="0" smtClean="0"/>
              <a:t>Les profils de recrutement risquent de changer au cours </a:t>
            </a:r>
            <a:r>
              <a:rPr lang="ru-RU" altLang="ru-RU" sz="2300" smtClean="0"/>
              <a:t>de l’essai </a:t>
            </a:r>
            <a:r>
              <a:rPr lang="ru-RU" altLang="ru-RU" sz="2300" dirty="0" smtClean="0"/>
              <a:t>(biais opérationnel). Le test </a:t>
            </a:r>
            <a:r>
              <a:rPr lang="ru-RU" altLang="ru-RU" sz="2300" smtClean="0"/>
              <a:t>à l’aveugle </a:t>
            </a:r>
            <a:r>
              <a:rPr lang="ru-RU" altLang="ru-RU" sz="2300" dirty="0" smtClean="0"/>
              <a:t>est essentiel </a:t>
            </a:r>
            <a:r>
              <a:rPr lang="ru-RU" altLang="ru-RU" sz="2300" smtClean="0"/>
              <a:t>mais n’est </a:t>
            </a:r>
            <a:r>
              <a:rPr lang="ru-RU" altLang="ru-RU" sz="2300" dirty="0" smtClean="0"/>
              <a:t>pas toujours possible.</a:t>
            </a:r>
          </a:p>
        </p:txBody>
      </p:sp>
      <p:sp>
        <p:nvSpPr>
          <p:cNvPr id="2" name="Slide Number Placeholder 1"/>
          <p:cNvSpPr>
            <a:spLocks noGrp="1"/>
          </p:cNvSpPr>
          <p:nvPr>
            <p:ph type="sldNum" sz="quarter" idx="12"/>
          </p:nvPr>
        </p:nvSpPr>
        <p:spPr/>
        <p:txBody>
          <a:bodyPr/>
          <a:lstStyle/>
          <a:p>
            <a:fld id="{5758EA53-6EFE-46F2-B76A-D57AD5FD182B}" type="slidenum">
              <a:rPr lang="en-GB" smtClean="0">
                <a:latin typeface="Arial" panose="020B0604020202020204" pitchFamily="34" charset="0"/>
                <a:cs typeface="Arial" panose="020B0604020202020204" pitchFamily="34" charset="0"/>
              </a:rPr>
              <a:pPr/>
              <a:t>24</a:t>
            </a:fld>
            <a:endParaRPr lang="en-GB"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a:xfrm>
            <a:off x="441960" y="462336"/>
            <a:ext cx="6755253" cy="945224"/>
          </a:xfrm>
        </p:spPr>
        <p:txBody>
          <a:bodyPr/>
          <a:lstStyle/>
          <a:p>
            <a:r>
              <a:rPr lang="ru-RU" dirty="0" smtClean="0"/>
              <a:t>Exemple 2 : randomisation adaptative (2)</a:t>
            </a:r>
            <a:endParaRPr lang="en-US" dirty="0"/>
          </a:p>
        </p:txBody>
      </p:sp>
    </p:spTree>
    <p:custDataLst>
      <p:tags r:id="rId1"/>
    </p:custDataLst>
    <p:extLst>
      <p:ext uri="{BB962C8B-B14F-4D97-AF65-F5344CB8AC3E}">
        <p14:creationId xmlns:p14="http://schemas.microsoft.com/office/powerpoint/2010/main" val="372037851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4" id="{F6B77B22-96C6-4DAE-BE10-EBC16B888FEB}" vid="{1D95FC7A-457C-45BA-9C64-712911E406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eupati-toolbox-powerpoint-template_UPDATE</Template>
  <TotalTime>530</TotalTime>
  <Words>1682</Words>
  <Application>Microsoft Office PowerPoint</Application>
  <PresentationFormat>On-screen Show (4:3)</PresentationFormat>
  <Paragraphs>321</Paragraphs>
  <Slides>24</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ＭＳ Ｐゴシック</vt:lpstr>
      <vt:lpstr>Arial</vt:lpstr>
      <vt:lpstr>Calibri</vt:lpstr>
      <vt:lpstr>Wingdings</vt:lpstr>
      <vt:lpstr>Office Theme</vt:lpstr>
      <vt:lpstr>Principes des nouvelles méthodologies d’essais</vt:lpstr>
      <vt:lpstr>Étapes des programmes de développement clinique</vt:lpstr>
      <vt:lpstr>Paradigme traditionnel du développement clinique dans le temps</vt:lpstr>
      <vt:lpstr>Problèmes que pose l’approche traditionnelle</vt:lpstr>
      <vt:lpstr>Qu’est-ce qu’une méthodologie adaptative ?</vt:lpstr>
      <vt:lpstr>Problèmes que pose la méthodologie adaptative</vt:lpstr>
      <vt:lpstr>Plusieurs approches possibles</vt:lpstr>
      <vt:lpstr>La plupart des méthodologies adaptatives aboutissent à...</vt:lpstr>
      <vt:lpstr>Insu et non insu</vt:lpstr>
      <vt:lpstr>Méthodologie séquentielle par groupes</vt:lpstr>
      <vt:lpstr>Méthodologie à plusieurs bras et plusieurs étapes (MAMS)</vt:lpstr>
      <vt:lpstr>Exemple 2 – Avantages et inconvénients de la méthodologie  à plusieurs bras et plusieurs étapes</vt:lpstr>
      <vt:lpstr>Méthodologie de phase II/III combinées</vt:lpstr>
      <vt:lpstr>Avantages et inconvénients de la méthodologie de phase II/III combinées</vt:lpstr>
      <vt:lpstr>Méthodologies adaptatives dans  les maladies rares</vt:lpstr>
      <vt:lpstr>Conclusions (1)</vt:lpstr>
      <vt:lpstr>Conclusions (2)</vt:lpstr>
      <vt:lpstr>Lectures complémentaires (1) :</vt:lpstr>
      <vt:lpstr>Lectures complémentaires (2) :</vt:lpstr>
      <vt:lpstr>PowerPoint Presentation</vt:lpstr>
      <vt:lpstr>Exemple 1 : réestimation de  la taille de l’échantillon (1)</vt:lpstr>
      <vt:lpstr>Exemple 1 : réestimation de  la taille de l’échantillon (2)</vt:lpstr>
      <vt:lpstr>Exemple 2 : randomisation adaptative (1)</vt:lpstr>
      <vt:lpstr>Exemple 2 : randomisation adaptative (2)</vt:lpstr>
    </vt:vector>
  </TitlesOfParts>
  <Company>DIA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Principles of new trial designs</dc:title>
  <dc:creator>Christopher Stiehl</dc:creator>
  <cp:lastModifiedBy>Matthew May</cp:lastModifiedBy>
  <cp:revision>82</cp:revision>
  <dcterms:created xsi:type="dcterms:W3CDTF">2015-06-12T09:49:17Z</dcterms:created>
  <dcterms:modified xsi:type="dcterms:W3CDTF">2016-01-26T09:53:22Z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6C88EB90-9549-4C02-BEA9-8779F70D52B2</vt:lpwstr>
  </property>
  <property fmtid="{D5CDD505-2E9C-101B-9397-08002B2CF9AE}" pid="3" name="ArticulatePath">
    <vt:lpwstr>Presentation-Principles-of-new-trial-designs-v1.1_FR</vt:lpwstr>
  </property>
</Properties>
</file>