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6.xml" ContentType="application/vnd.openxmlformats-officedocument.presentationml.tags+xml"/>
  <Override PartName="/ppt/notesSlides/notesSlide8.xml" ContentType="application/vnd.openxmlformats-officedocument.presentationml.notesSlide+xml"/>
  <Override PartName="/ppt/tags/tag7.xml" ContentType="application/vnd.openxmlformats-officedocument.presentationml.tags+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tags/tag9.xml" ContentType="application/vnd.openxmlformats-officedocument.presentationml.tags+xml"/>
  <Override PartName="/ppt/notesSlides/notesSlide11.xml" ContentType="application/vnd.openxmlformats-officedocument.presentationml.notesSlide+xml"/>
  <Override PartName="/ppt/tags/tag10.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9" r:id="rId2"/>
    <p:sldId id="257" r:id="rId3"/>
    <p:sldId id="268"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y" initials="Kay" lastIdx="1" clrIdx="0"/>
  <p:cmAuthor id="2" name="" initials="" lastIdx="4" clrIdx="1"/>
  <p:cmAuthor id="3" name="Kay Warner" initials="KW" lastIdx="2" clrIdx="2"/>
  <p:cmAuthor id="4" name="Wolf" initials="WRS" lastIdx="3" clrIdx="3"/>
  <p:cmAuthor id="5" name="Tamás Bereczky" initials="BT" lastIdx="1"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1464C"/>
    <a:srgbClr val="551A8B"/>
    <a:srgbClr val="0000EE"/>
    <a:srgbClr val="1A2B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11" autoAdjust="0"/>
    <p:restoredTop sz="70614" autoAdjust="0"/>
  </p:normalViewPr>
  <p:slideViewPr>
    <p:cSldViewPr snapToGrid="0" showGuides="1">
      <p:cViewPr varScale="1">
        <p:scale>
          <a:sx n="76" d="100"/>
          <a:sy n="76" d="100"/>
        </p:scale>
        <p:origin x="-115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2207C4-79E7-4D4A-9824-C84296425590}" type="datetimeFigureOut">
              <a:rPr lang="en-GB" smtClean="0"/>
              <a:t>25/11/2016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B876F7-1113-4945-A7A3-BFAADAE1FF00}" type="slidenum">
              <a:rPr lang="en-GB" smtClean="0"/>
              <a:t>‹nr.›</a:t>
            </a:fld>
            <a:endParaRPr lang="en-GB"/>
          </a:p>
        </p:txBody>
      </p:sp>
    </p:spTree>
    <p:extLst>
      <p:ext uri="{BB962C8B-B14F-4D97-AF65-F5344CB8AC3E}">
        <p14:creationId xmlns:p14="http://schemas.microsoft.com/office/powerpoint/2010/main" val="31573242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charset="0"/>
                <a:cs typeface="Arial" charset="0"/>
              </a:defRPr>
            </a:lvl1pPr>
            <a:lvl2pPr>
              <a:tabLst>
                <a:tab pos="723900" algn="l"/>
                <a:tab pos="1447800" algn="l"/>
                <a:tab pos="2171700" algn="l"/>
                <a:tab pos="2895600" algn="l"/>
              </a:tabLst>
              <a:defRPr>
                <a:solidFill>
                  <a:schemeClr val="bg1"/>
                </a:solidFill>
                <a:latin typeface="Arial" charset="0"/>
                <a:cs typeface="Arial" charset="0"/>
              </a:defRPr>
            </a:lvl2pPr>
            <a:lvl3pPr>
              <a:tabLst>
                <a:tab pos="723900" algn="l"/>
                <a:tab pos="1447800" algn="l"/>
                <a:tab pos="2171700" algn="l"/>
                <a:tab pos="2895600" algn="l"/>
              </a:tabLst>
              <a:defRPr>
                <a:solidFill>
                  <a:schemeClr val="bg1"/>
                </a:solidFill>
                <a:latin typeface="Arial" charset="0"/>
                <a:cs typeface="Arial" charset="0"/>
              </a:defRPr>
            </a:lvl3pPr>
            <a:lvl4pPr>
              <a:tabLst>
                <a:tab pos="723900" algn="l"/>
                <a:tab pos="1447800" algn="l"/>
                <a:tab pos="2171700" algn="l"/>
                <a:tab pos="2895600" algn="l"/>
              </a:tabLst>
              <a:defRPr>
                <a:solidFill>
                  <a:schemeClr val="bg1"/>
                </a:solidFill>
                <a:latin typeface="Arial" charset="0"/>
                <a:cs typeface="Arial" charset="0"/>
              </a:defRPr>
            </a:lvl4pPr>
            <a:lvl5pPr>
              <a:tabLst>
                <a:tab pos="723900" algn="l"/>
                <a:tab pos="1447800" algn="l"/>
                <a:tab pos="2171700" algn="l"/>
                <a:tab pos="28956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algn="l" rtl="0"/>
            <a:fld id="{B0228902-0B65-4B45-9CDB-B47F2B675CA5}" type="slidenum">
              <a:rPr>
                <a:solidFill>
                  <a:srgbClr val="000000"/>
                </a:solidFill>
                <a:latin typeface="Calibri" pitchFamily="32" charset="0"/>
                <a:cs typeface="Arial Unicode MS" charset="0"/>
              </a:rPr>
              <a:pPr/>
              <a:t>2</a:t>
            </a:fld>
            <a:endParaRPr lang="nl-NL" altLang="en-US">
              <a:solidFill>
                <a:srgbClr val="000000"/>
              </a:solidFill>
              <a:latin typeface="Calibri" pitchFamily="32" charset="0"/>
              <a:cs typeface="Arial Unicode MS" charset="0"/>
            </a:endParaRPr>
          </a:p>
        </p:txBody>
      </p:sp>
      <p:sp>
        <p:nvSpPr>
          <p:cNvPr id="48131"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48132" name="Text Box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Er zijn verschillende vormen van klinisch onderzoek. Maar in deze rubriek beperken we ons tot enkele daarvan:</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nl-NL" b="0" i="0" u="none" baseline="0">
                <a:latin typeface="Calibri" pitchFamily="32" charset="0"/>
                <a:ea typeface="SimSun" charset="-122"/>
              </a:rPr>
              <a:t>Niet-gerandomiseerde gecontroleerde klinische studies – dit is onderzoek waarbij de deelnemers worden ingedeeld bij de behandeling via een methode die niet willekeurig is. De onderzoeker bepaalt en regelt de alternatieven. </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nl-NL" b="0" i="0" u="none" baseline="0">
                <a:latin typeface="Calibri" pitchFamily="32" charset="0"/>
                <a:ea typeface="SimSun" charset="-122"/>
              </a:rPr>
              <a:t>Gerandomiseerde gecontroleerde klinische studies – dit is onderzoek waarbij de deelnemers willekeurig worden ingedeeld bij een van de verschillende behandelingen van het onderzoek. Deze klinische studies kunnen zijn:</a:t>
            </a:r>
          </a:p>
          <a:p>
            <a:pPr marL="800100" marR="0" lvl="1"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nl-NL" b="0" i="0" u="none" baseline="0">
                <a:latin typeface="Calibri" pitchFamily="32" charset="0"/>
                <a:ea typeface="SimSun" charset="-122"/>
              </a:rPr>
              <a:t>Parallelle groepen</a:t>
            </a:r>
          </a:p>
          <a:p>
            <a:pPr marL="800100" marR="0" lvl="1"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nl-NL" b="0" i="0" u="none" baseline="0">
                <a:latin typeface="Calibri" pitchFamily="32" charset="0"/>
                <a:ea typeface="SimSun" charset="-122"/>
              </a:rPr>
              <a:t>'Cross-over'</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nl-NL" b="0" i="0" u="none" baseline="0">
                <a:latin typeface="Calibri" pitchFamily="32" charset="0"/>
                <a:ea typeface="SimSun" charset="-122"/>
              </a:rPr>
              <a:t>Enkelblind – een studie waarbij één partij (ofwel de onderzoeker ofwel de deelnemer) niet weet welke medicatie de deelnemer krijgt; ook wel eenzijdig geblindeerde studie genoemd.</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nl-NL" b="0" i="0" u="none" baseline="0">
                <a:latin typeface="Calibri" pitchFamily="32" charset="0"/>
                <a:ea typeface="SimSun" charset="-122"/>
              </a:rPr>
              <a:t>Dubbelblind – een klinische studie waarbij noch de deelnemende personen noch de onderzoek medewerkers weten</a:t>
            </a:r>
            <a:r>
              <a:rPr lang="nl-NL" b="0" i="0" u="none" strike="sngStrike" baseline="0">
                <a:latin typeface="Calibri" pitchFamily="32" charset="0"/>
                <a:ea typeface="SimSun" charset="-122"/>
              </a:rPr>
              <a:t> </a:t>
            </a:r>
            <a:r>
              <a:rPr lang="nl-NL" b="0" i="0" u="none" baseline="0">
                <a:latin typeface="Calibri" pitchFamily="32" charset="0"/>
                <a:ea typeface="SimSun" charset="-122"/>
              </a:rPr>
              <a:t>welke deelnemers de experimentele behandeling krijgen en wie een placebo </a:t>
            </a:r>
            <a:r>
              <a:rPr lang="nl-NL" b="1" i="0" u="none" baseline="0">
                <a:latin typeface="Calibri" pitchFamily="32" charset="0"/>
                <a:ea typeface="SimSun" charset="-122"/>
              </a:rPr>
              <a:t>of vergelijkingsmiddel</a:t>
            </a:r>
            <a:r>
              <a:rPr lang="nl-NL" b="0" i="0" u="none" baseline="0">
                <a:latin typeface="Calibri" pitchFamily="32" charset="0"/>
                <a:ea typeface="SimSun" charset="-122"/>
              </a:rPr>
              <a:t> krijgen. Dubbelblinde klinische studies produceren objectieve resultaten, omdat de verwachtingen van de arts over het experimentele middel niet van invloed zijn op de uitkomst; ook wel dubbelzijdig geblindeerde studie genoemd.</a:t>
            </a:r>
            <a:endParaRPr lang="nl-NL" i="0" dirty="0" smtClean="0"/>
          </a:p>
        </p:txBody>
      </p:sp>
      <p:sp>
        <p:nvSpPr>
          <p:cNvPr id="48133"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algn="r" rtl="0" eaLnBrk="1" hangingPunct="1">
              <a:buSzPct val="100000"/>
            </a:pPr>
            <a:fld id="{5DBD5D49-5F40-4E2E-BFC1-16817BCEC7E6}" type="slidenum">
              <a:rPr sz="1200">
                <a:solidFill>
                  <a:srgbClr val="000000"/>
                </a:solidFill>
                <a:latin typeface="Calibri" pitchFamily="32" charset="0"/>
              </a:rPr>
              <a:pPr algn="r" eaLnBrk="1" hangingPunct="1">
                <a:buSzPct val="100000"/>
              </a:pPr>
              <a:t>2</a:t>
            </a:fld>
            <a:endParaRPr lang="nl-NL" altLang="en-US" sz="1200">
              <a:solidFill>
                <a:srgbClr val="000000"/>
              </a:solidFill>
              <a:latin typeface="Calibri" pitchFamily="32" charset="0"/>
            </a:endParaRPr>
          </a:p>
        </p:txBody>
      </p:sp>
    </p:spTree>
    <p:extLst>
      <p:ext uri="{BB962C8B-B14F-4D97-AF65-F5344CB8AC3E}">
        <p14:creationId xmlns:p14="http://schemas.microsoft.com/office/powerpoint/2010/main" val="36022481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charset="0"/>
                <a:cs typeface="Arial" charset="0"/>
              </a:defRPr>
            </a:lvl1pPr>
            <a:lvl2pPr>
              <a:tabLst>
                <a:tab pos="723900" algn="l"/>
                <a:tab pos="1447800" algn="l"/>
                <a:tab pos="2171700" algn="l"/>
                <a:tab pos="2895600" algn="l"/>
              </a:tabLst>
              <a:defRPr>
                <a:solidFill>
                  <a:schemeClr val="bg1"/>
                </a:solidFill>
                <a:latin typeface="Arial" charset="0"/>
                <a:cs typeface="Arial" charset="0"/>
              </a:defRPr>
            </a:lvl2pPr>
            <a:lvl3pPr>
              <a:tabLst>
                <a:tab pos="723900" algn="l"/>
                <a:tab pos="1447800" algn="l"/>
                <a:tab pos="2171700" algn="l"/>
                <a:tab pos="2895600" algn="l"/>
              </a:tabLst>
              <a:defRPr>
                <a:solidFill>
                  <a:schemeClr val="bg1"/>
                </a:solidFill>
                <a:latin typeface="Arial" charset="0"/>
                <a:cs typeface="Arial" charset="0"/>
              </a:defRPr>
            </a:lvl3pPr>
            <a:lvl4pPr>
              <a:tabLst>
                <a:tab pos="723900" algn="l"/>
                <a:tab pos="1447800" algn="l"/>
                <a:tab pos="2171700" algn="l"/>
                <a:tab pos="2895600" algn="l"/>
              </a:tabLst>
              <a:defRPr>
                <a:solidFill>
                  <a:schemeClr val="bg1"/>
                </a:solidFill>
                <a:latin typeface="Arial" charset="0"/>
                <a:cs typeface="Arial" charset="0"/>
              </a:defRPr>
            </a:lvl4pPr>
            <a:lvl5pPr>
              <a:tabLst>
                <a:tab pos="723900" algn="l"/>
                <a:tab pos="1447800" algn="l"/>
                <a:tab pos="2171700" algn="l"/>
                <a:tab pos="28956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algn="l" rtl="0"/>
            <a:fld id="{C4675F38-22E7-491D-898B-CC1BFB49F579}" type="slidenum">
              <a:rPr>
                <a:solidFill>
                  <a:srgbClr val="000000"/>
                </a:solidFill>
                <a:latin typeface="Calibri" pitchFamily="32" charset="0"/>
                <a:cs typeface="Arial Unicode MS" charset="0"/>
              </a:rPr>
              <a:pPr/>
              <a:t>11</a:t>
            </a:fld>
            <a:endParaRPr lang="nl-NL" altLang="en-US">
              <a:solidFill>
                <a:srgbClr val="000000"/>
              </a:solidFill>
              <a:latin typeface="Calibri" pitchFamily="32" charset="0"/>
              <a:cs typeface="Arial Unicode MS" charset="0"/>
            </a:endParaRPr>
          </a:p>
        </p:txBody>
      </p:sp>
      <p:sp>
        <p:nvSpPr>
          <p:cNvPr id="56323"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6324" name="Text Box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Randomisatie is niet altijd een praktische of ethische manier om deelnemers bij een vergelijkingsgroep in te delen. De redenen liggen voor de hand; bijvoorbeeld omdat we mensen niet kunnen indelen bij het wel of niet dragen van een veiligheidsgordel als we het effect van veiligheidsgordels bij verkeersongelukken willen beoordelen. In dergelijke situaties wordt vaak de methode van </a:t>
            </a:r>
            <a:r>
              <a:rPr lang="nl-NL" b="1" i="0" u="none" baseline="0">
                <a:latin typeface="Calibri" pitchFamily="32" charset="0"/>
                <a:ea typeface="SimSun" charset="-122"/>
              </a:rPr>
              <a:t>'matched pairs' </a:t>
            </a:r>
            <a:r>
              <a:rPr lang="nl-NL" b="0" i="0" u="none" baseline="0">
                <a:latin typeface="Calibri" pitchFamily="32" charset="0"/>
                <a:ea typeface="SimSun" charset="-122"/>
              </a:rPr>
              <a:t>toegepast.</a:t>
            </a: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Deze opzet kan worden gebruikt wanneer het experiment slechts twee behandelscenario's kent en de deelnemers in paren kunnen worden gegroepeerd, gematcht met als doel zo vergelijkbaar mogelijk te zijn om de variabiliteit in de resultaten te reduceren. </a:t>
            </a: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Dit koppelen (matchen) van paren wordt meestal toegepast bij vergelijkende observationele studies, waarbij de personen ofwel door eigen toedoen al zijn ingedeeld bij identificeerbare groepen (bijvoorbeeld dragers en niet-dragers van veiligheidsgordels) ofwel vaste, vooraf gedefinieerde kenmerken hebben die hun groepslidmaatschap bepalen (bijvoorbeeld mannen en vrouwen). Het grootste voordeel van matching is dat vertekeningen (‘bias’) als gevolg van groepsverschillen in de uitgangssituatie tot het minimale beperkt blijven, waardoor er in de groepsvergelijkingen minder variabiliteit en meer precisie is. </a:t>
            </a: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1" i="0" u="none" baseline="0">
                <a:latin typeface="Calibri" pitchFamily="32" charset="0"/>
                <a:ea typeface="SimSun" charset="-122"/>
              </a:rPr>
              <a:t>Voordelen:</a:t>
            </a:r>
            <a:r>
              <a:rPr lang="nl-NL" b="0" i="0" u="none" baseline="0">
                <a:latin typeface="Calibri" pitchFamily="32" charset="0"/>
                <a:ea typeface="SimSun" charset="-122"/>
              </a:rPr>
              <a:t> Er wordt minder variabiliteit gevonden in de resultaten, en het is toepasbaar bij de meeste ziekten.</a:t>
            </a: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1" i="0" u="none" baseline="0">
                <a:latin typeface="Calibri" pitchFamily="32" charset="0"/>
                <a:ea typeface="SimSun" charset="-122"/>
              </a:rPr>
              <a:t>Problemen:</a:t>
            </a:r>
            <a:r>
              <a:rPr lang="nl-NL" b="0" i="0" u="none" baseline="0">
                <a:latin typeface="Calibri" pitchFamily="32" charset="0"/>
                <a:ea typeface="SimSun" charset="-122"/>
              </a:rPr>
              <a:t> Omdat wordt uitgegaan van vergelijkbaarheid binnen de geselecteerde groepen moet de onderzoeker oog houden voor factoren die de resultaten zouden kunnen beïnvloeden.</a:t>
            </a: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p:txBody>
      </p:sp>
      <p:sp>
        <p:nvSpPr>
          <p:cNvPr id="5632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algn="r" rtl="0" eaLnBrk="1" hangingPunct="1">
              <a:buSzPct val="100000"/>
            </a:pPr>
            <a:fld id="{A7704AC2-03D0-49DC-B194-59BC9C7C1C38}" type="slidenum">
              <a:rPr sz="1200">
                <a:solidFill>
                  <a:srgbClr val="000000"/>
                </a:solidFill>
                <a:latin typeface="Calibri" pitchFamily="32" charset="0"/>
              </a:rPr>
              <a:pPr algn="r" eaLnBrk="1" hangingPunct="1">
                <a:buSzPct val="100000"/>
              </a:pPr>
              <a:t>11</a:t>
            </a:fld>
            <a:endParaRPr lang="nl-NL" altLang="en-US" sz="1200">
              <a:solidFill>
                <a:srgbClr val="000000"/>
              </a:solidFill>
              <a:latin typeface="Calibri" pitchFamily="32" charset="0"/>
            </a:endParaRPr>
          </a:p>
        </p:txBody>
      </p:sp>
    </p:spTree>
    <p:extLst>
      <p:ext uri="{BB962C8B-B14F-4D97-AF65-F5344CB8AC3E}">
        <p14:creationId xmlns:p14="http://schemas.microsoft.com/office/powerpoint/2010/main" val="1670147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charset="0"/>
                <a:cs typeface="Arial" charset="0"/>
              </a:defRPr>
            </a:lvl1pPr>
            <a:lvl2pPr>
              <a:tabLst>
                <a:tab pos="723900" algn="l"/>
                <a:tab pos="1447800" algn="l"/>
                <a:tab pos="2171700" algn="l"/>
                <a:tab pos="2895600" algn="l"/>
              </a:tabLst>
              <a:defRPr>
                <a:solidFill>
                  <a:schemeClr val="bg1"/>
                </a:solidFill>
                <a:latin typeface="Arial" charset="0"/>
                <a:cs typeface="Arial" charset="0"/>
              </a:defRPr>
            </a:lvl2pPr>
            <a:lvl3pPr>
              <a:tabLst>
                <a:tab pos="723900" algn="l"/>
                <a:tab pos="1447800" algn="l"/>
                <a:tab pos="2171700" algn="l"/>
                <a:tab pos="2895600" algn="l"/>
              </a:tabLst>
              <a:defRPr>
                <a:solidFill>
                  <a:schemeClr val="bg1"/>
                </a:solidFill>
                <a:latin typeface="Arial" charset="0"/>
                <a:cs typeface="Arial" charset="0"/>
              </a:defRPr>
            </a:lvl3pPr>
            <a:lvl4pPr>
              <a:tabLst>
                <a:tab pos="723900" algn="l"/>
                <a:tab pos="1447800" algn="l"/>
                <a:tab pos="2171700" algn="l"/>
                <a:tab pos="2895600" algn="l"/>
              </a:tabLst>
              <a:defRPr>
                <a:solidFill>
                  <a:schemeClr val="bg1"/>
                </a:solidFill>
                <a:latin typeface="Arial" charset="0"/>
                <a:cs typeface="Arial" charset="0"/>
              </a:defRPr>
            </a:lvl4pPr>
            <a:lvl5pPr>
              <a:tabLst>
                <a:tab pos="723900" algn="l"/>
                <a:tab pos="1447800" algn="l"/>
                <a:tab pos="2171700" algn="l"/>
                <a:tab pos="28956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algn="l" rtl="0"/>
            <a:fld id="{0ECC25C4-3431-487D-83F4-46659A116655}" type="slidenum">
              <a:rPr>
                <a:solidFill>
                  <a:srgbClr val="000000"/>
                </a:solidFill>
                <a:latin typeface="Calibri" pitchFamily="32" charset="0"/>
                <a:cs typeface="Arial Unicode MS" charset="0"/>
              </a:rPr>
              <a:pPr/>
              <a:t>12</a:t>
            </a:fld>
            <a:endParaRPr lang="nl-NL" altLang="en-US">
              <a:solidFill>
                <a:srgbClr val="000000"/>
              </a:solidFill>
              <a:latin typeface="Calibri" pitchFamily="32" charset="0"/>
              <a:cs typeface="Arial Unicode MS" charset="0"/>
            </a:endParaRPr>
          </a:p>
        </p:txBody>
      </p:sp>
      <p:sp>
        <p:nvSpPr>
          <p:cNvPr id="57347"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7348" name="Text Box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Normaal gesproken zouden patiënten willekeurig bij een behandelgroep worden ingedeeld, en hoewel hierbij het algehele evenwicht in stand blijft kan het leiden tot </a:t>
            </a:r>
            <a:r>
              <a:rPr lang="nl-NL" b="1" i="0" u="none" baseline="0">
                <a:latin typeface="Calibri" pitchFamily="32" charset="0"/>
                <a:ea typeface="SimSun" charset="-122"/>
              </a:rPr>
              <a:t>onbalans</a:t>
            </a:r>
            <a:r>
              <a:rPr lang="nl-NL" b="0" i="0" u="none" baseline="0">
                <a:latin typeface="Calibri" pitchFamily="32" charset="0"/>
                <a:ea typeface="SimSun" charset="-122"/>
              </a:rPr>
              <a:t> in subgroepen. Als bijvoorbeeld de meerderheid van de patiënten die het geneesmiddel krijgen man is, of roker, kan de statistische bruikbaarheid (het nut) van de studie afnemen.</a:t>
            </a:r>
          </a:p>
          <a:p>
            <a:pPr algn="l" rtl="0">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a:p>
            <a:pPr algn="l" rtl="0">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De traditionele methode om dit probleem te vermijden is dat deelnemers worden </a:t>
            </a:r>
            <a:r>
              <a:rPr lang="nl-NL" b="1" i="0" u="none" baseline="0">
                <a:latin typeface="Calibri" pitchFamily="32" charset="0"/>
                <a:ea typeface="SimSun" charset="-122"/>
              </a:rPr>
              <a:t>gestratificeerd </a:t>
            </a:r>
            <a:r>
              <a:rPr lang="nl-NL" b="0" i="0" u="none" baseline="0">
                <a:latin typeface="Calibri" pitchFamily="32" charset="0"/>
                <a:ea typeface="SimSun" charset="-122"/>
              </a:rPr>
              <a:t>op basis van een aantal </a:t>
            </a:r>
            <a:r>
              <a:rPr lang="nl-NL" b="1" i="0" u="none" baseline="0">
                <a:latin typeface="Calibri" pitchFamily="32" charset="0"/>
                <a:ea typeface="SimSun" charset="-122"/>
              </a:rPr>
              <a:t>factoren</a:t>
            </a:r>
            <a:r>
              <a:rPr lang="nl-NL" b="0" i="0" u="none" baseline="0">
                <a:latin typeface="Calibri" pitchFamily="32" charset="0"/>
                <a:ea typeface="SimSun" charset="-122"/>
              </a:rPr>
              <a:t> (bijv. leeftijd of rokers en niet-rokers) en dat voor elke groep een afzonderlijke randomisatielijst wordt gebruikt. Elke randomisatielijst zou zo moeten worden opgesteld dat er na elk blok van een aantal patiënten evenveel patiënten in elke behandelgroep zitten.</a:t>
            </a:r>
          </a:p>
        </p:txBody>
      </p:sp>
      <p:sp>
        <p:nvSpPr>
          <p:cNvPr id="57349"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algn="r" rtl="0" eaLnBrk="1" hangingPunct="1">
              <a:buSzPct val="100000"/>
            </a:pPr>
            <a:fld id="{D79F1873-C7CC-4BAF-93EA-0F4D208B3DDB}" type="slidenum">
              <a:rPr sz="1200">
                <a:solidFill>
                  <a:srgbClr val="000000"/>
                </a:solidFill>
                <a:latin typeface="Calibri" pitchFamily="32" charset="0"/>
              </a:rPr>
              <a:pPr algn="r" eaLnBrk="1" hangingPunct="1">
                <a:buSzPct val="100000"/>
              </a:pPr>
              <a:t>12</a:t>
            </a:fld>
            <a:endParaRPr lang="nl-NL" altLang="en-US" sz="1200">
              <a:solidFill>
                <a:srgbClr val="000000"/>
              </a:solidFill>
              <a:latin typeface="Calibri" pitchFamily="32" charset="0"/>
            </a:endParaRPr>
          </a:p>
        </p:txBody>
      </p:sp>
    </p:spTree>
    <p:extLst>
      <p:ext uri="{BB962C8B-B14F-4D97-AF65-F5344CB8AC3E}">
        <p14:creationId xmlns:p14="http://schemas.microsoft.com/office/powerpoint/2010/main" val="38616689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charset="0"/>
                <a:cs typeface="Arial" charset="0"/>
              </a:defRPr>
            </a:lvl1pPr>
            <a:lvl2pPr>
              <a:tabLst>
                <a:tab pos="723900" algn="l"/>
                <a:tab pos="1447800" algn="l"/>
                <a:tab pos="2171700" algn="l"/>
                <a:tab pos="2895600" algn="l"/>
              </a:tabLst>
              <a:defRPr>
                <a:solidFill>
                  <a:schemeClr val="bg1"/>
                </a:solidFill>
                <a:latin typeface="Arial" charset="0"/>
                <a:cs typeface="Arial" charset="0"/>
              </a:defRPr>
            </a:lvl2pPr>
            <a:lvl3pPr>
              <a:tabLst>
                <a:tab pos="723900" algn="l"/>
                <a:tab pos="1447800" algn="l"/>
                <a:tab pos="2171700" algn="l"/>
                <a:tab pos="2895600" algn="l"/>
              </a:tabLst>
              <a:defRPr>
                <a:solidFill>
                  <a:schemeClr val="bg1"/>
                </a:solidFill>
                <a:latin typeface="Arial" charset="0"/>
                <a:cs typeface="Arial" charset="0"/>
              </a:defRPr>
            </a:lvl3pPr>
            <a:lvl4pPr>
              <a:tabLst>
                <a:tab pos="723900" algn="l"/>
                <a:tab pos="1447800" algn="l"/>
                <a:tab pos="2171700" algn="l"/>
                <a:tab pos="2895600" algn="l"/>
              </a:tabLst>
              <a:defRPr>
                <a:solidFill>
                  <a:schemeClr val="bg1"/>
                </a:solidFill>
                <a:latin typeface="Arial" charset="0"/>
                <a:cs typeface="Arial" charset="0"/>
              </a:defRPr>
            </a:lvl4pPr>
            <a:lvl5pPr>
              <a:tabLst>
                <a:tab pos="723900" algn="l"/>
                <a:tab pos="1447800" algn="l"/>
                <a:tab pos="2171700" algn="l"/>
                <a:tab pos="28956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algn="l" rtl="0"/>
            <a:fld id="{57152DD3-D50C-49D2-B5D9-FA18142EDE7E}" type="slidenum">
              <a:rPr>
                <a:solidFill>
                  <a:srgbClr val="000000"/>
                </a:solidFill>
                <a:latin typeface="Calibri" pitchFamily="32" charset="0"/>
                <a:cs typeface="Arial Unicode MS" charset="0"/>
              </a:rPr>
              <a:pPr/>
              <a:t>13</a:t>
            </a:fld>
            <a:endParaRPr lang="nl-NL" altLang="en-US">
              <a:solidFill>
                <a:srgbClr val="000000"/>
              </a:solidFill>
              <a:latin typeface="Calibri" pitchFamily="32" charset="0"/>
              <a:cs typeface="Arial Unicode MS" charset="0"/>
            </a:endParaRPr>
          </a:p>
        </p:txBody>
      </p:sp>
      <p:sp>
        <p:nvSpPr>
          <p:cNvPr id="58371"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8372" name="Text Box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Werken met een </a:t>
            </a:r>
            <a:r>
              <a:rPr lang="nl-NL" b="1" i="0" u="none" baseline="0">
                <a:latin typeface="Calibri" pitchFamily="32" charset="0"/>
                <a:ea typeface="SimSun" charset="-122"/>
              </a:rPr>
              <a:t>clustersteekproef </a:t>
            </a:r>
            <a:r>
              <a:rPr lang="nl-NL" b="0" i="0" u="none" baseline="0">
                <a:latin typeface="Calibri" pitchFamily="32" charset="0"/>
                <a:ea typeface="SimSun" charset="-122"/>
              </a:rPr>
              <a:t>is een steekproefmethode die wordt gebruikt wanneer er sprake is van ‘natuurlijke’ maar betrekkelijk homogene groepen in een populatie. Bij deze methode wordt de totale populatie verdeeld in die groepen (of clusters) en wordt er uit de groepen één willekeurige steekproef geselecteerd. Vervolgens wordt de vereiste informatie verzameld binnen elke geselecteerde groep. Dit kan worden gedaan voor elk element in deze groepen.</a:t>
            </a:r>
          </a:p>
          <a:p>
            <a:pPr algn="l" rtl="0"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a:p>
            <a:pPr algn="l" rtl="0"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De populatie binnen een cluster is idealiter zo heterogeen mogelijk. Elke cluster moet een weerspiegeling in het klein zijn van de totale populatie.</a:t>
            </a:r>
          </a:p>
          <a:p>
            <a:pPr algn="l" rtl="0"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a:p>
            <a:pPr algn="l" rtl="0"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Deze vorm van steekproeven is vaak nuttig voor vraaggesprekken, maar zou ook nuttig kunnen zijn voor klinische studies als er meerdere ziekenhuizen of praktijken zijn die kunnen meedoen aan het onderzoek.</a:t>
            </a:r>
          </a:p>
        </p:txBody>
      </p:sp>
      <p:sp>
        <p:nvSpPr>
          <p:cNvPr id="58373"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algn="r" rtl="0" eaLnBrk="1" hangingPunct="1">
              <a:buSzPct val="100000"/>
            </a:pPr>
            <a:fld id="{C1BDF764-220D-469D-889A-BF7CC09AA023}" type="slidenum">
              <a:rPr sz="1200">
                <a:solidFill>
                  <a:srgbClr val="000000"/>
                </a:solidFill>
                <a:latin typeface="Calibri" pitchFamily="32" charset="0"/>
              </a:rPr>
              <a:pPr algn="r" eaLnBrk="1" hangingPunct="1">
                <a:buSzPct val="100000"/>
              </a:pPr>
              <a:t>13</a:t>
            </a:fld>
            <a:endParaRPr lang="nl-NL" altLang="en-US" sz="1200">
              <a:solidFill>
                <a:srgbClr val="000000"/>
              </a:solidFill>
              <a:latin typeface="Calibri" pitchFamily="32" charset="0"/>
            </a:endParaRPr>
          </a:p>
        </p:txBody>
      </p:sp>
    </p:spTree>
    <p:extLst>
      <p:ext uri="{BB962C8B-B14F-4D97-AF65-F5344CB8AC3E}">
        <p14:creationId xmlns:p14="http://schemas.microsoft.com/office/powerpoint/2010/main" val="675578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charset="0"/>
                <a:cs typeface="Arial" charset="0"/>
              </a:defRPr>
            </a:lvl1pPr>
            <a:lvl2pPr>
              <a:tabLst>
                <a:tab pos="723900" algn="l"/>
                <a:tab pos="1447800" algn="l"/>
                <a:tab pos="2171700" algn="l"/>
                <a:tab pos="2895600" algn="l"/>
              </a:tabLst>
              <a:defRPr>
                <a:solidFill>
                  <a:schemeClr val="bg1"/>
                </a:solidFill>
                <a:latin typeface="Arial" charset="0"/>
                <a:cs typeface="Arial" charset="0"/>
              </a:defRPr>
            </a:lvl2pPr>
            <a:lvl3pPr>
              <a:tabLst>
                <a:tab pos="723900" algn="l"/>
                <a:tab pos="1447800" algn="l"/>
                <a:tab pos="2171700" algn="l"/>
                <a:tab pos="2895600" algn="l"/>
              </a:tabLst>
              <a:defRPr>
                <a:solidFill>
                  <a:schemeClr val="bg1"/>
                </a:solidFill>
                <a:latin typeface="Arial" charset="0"/>
                <a:cs typeface="Arial" charset="0"/>
              </a:defRPr>
            </a:lvl3pPr>
            <a:lvl4pPr>
              <a:tabLst>
                <a:tab pos="723900" algn="l"/>
                <a:tab pos="1447800" algn="l"/>
                <a:tab pos="2171700" algn="l"/>
                <a:tab pos="2895600" algn="l"/>
              </a:tabLst>
              <a:defRPr>
                <a:solidFill>
                  <a:schemeClr val="bg1"/>
                </a:solidFill>
                <a:latin typeface="Arial" charset="0"/>
                <a:cs typeface="Arial" charset="0"/>
              </a:defRPr>
            </a:lvl4pPr>
            <a:lvl5pPr>
              <a:tabLst>
                <a:tab pos="723900" algn="l"/>
                <a:tab pos="1447800" algn="l"/>
                <a:tab pos="2171700" algn="l"/>
                <a:tab pos="28956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algn="l" rtl="0"/>
            <a:fld id="{E01C0CF2-BD3A-491C-95C4-C5080C41879A}" type="slidenum">
              <a:rPr>
                <a:solidFill>
                  <a:srgbClr val="000000"/>
                </a:solidFill>
                <a:latin typeface="Calibri" pitchFamily="32" charset="0"/>
                <a:cs typeface="Arial Unicode MS" charset="0"/>
              </a:rPr>
              <a:pPr/>
              <a:t>3</a:t>
            </a:fld>
            <a:endParaRPr lang="nl-NL" altLang="en-US">
              <a:solidFill>
                <a:srgbClr val="000000"/>
              </a:solidFill>
              <a:latin typeface="Calibri" pitchFamily="32" charset="0"/>
              <a:cs typeface="Arial Unicode MS" charset="0"/>
            </a:endParaRPr>
          </a:p>
        </p:txBody>
      </p:sp>
      <p:sp>
        <p:nvSpPr>
          <p:cNvPr id="59395"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9396" name="Text Box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eaLnBrk="1" hangingPunct="1">
              <a:lnSpc>
                <a:spcPct val="80000"/>
              </a:lnSpc>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sz="1100" b="0" i="0" u="none" baseline="0">
                <a:latin typeface="Calibri" pitchFamily="32" charset="0"/>
                <a:ea typeface="SimSun" charset="-122"/>
              </a:rPr>
              <a:t>In het ontwerp van een klinisch onderzoek kunnen verschillende soorten vergelijkingen worden opgenomen:</a:t>
            </a:r>
          </a:p>
          <a:p>
            <a:pPr algn="l" rtl="0" eaLnBrk="1" hangingPunct="1">
              <a:lnSpc>
                <a:spcPct val="80000"/>
              </a:lnSpc>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sz="1100" dirty="0" smtClean="0">
              <a:latin typeface="Calibri" pitchFamily="32" charset="0"/>
              <a:ea typeface="SimSun" charset="-122"/>
            </a:endParaRPr>
          </a:p>
          <a:p>
            <a:pPr algn="l" rtl="0" eaLnBrk="1" hangingPunct="1">
              <a:lnSpc>
                <a:spcPct val="80000"/>
              </a:lnSpc>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sz="1100" b="0" i="0" u="none" baseline="0">
                <a:latin typeface="Calibri" pitchFamily="32" charset="0"/>
                <a:ea typeface="SimSun" charset="-122"/>
              </a:rPr>
              <a:t>Wanneer een gerandomiseerde gecontroleerde klinische studie als doel heeft aan te tonen dat een behandeling beter is dan een andere, dan wordt er gewerkt met een statistische toets en heet de klinische studie een </a:t>
            </a:r>
            <a:r>
              <a:rPr lang="nl-NL" sz="1100" b="1" i="0" u="none" baseline="0">
                <a:latin typeface="Calibri" pitchFamily="32" charset="0"/>
                <a:ea typeface="SimSun" charset="-122"/>
              </a:rPr>
              <a:t>superioriteitsstudie</a:t>
            </a:r>
            <a:r>
              <a:rPr lang="nl-NL" sz="1100" b="0" i="0" u="none" baseline="0">
                <a:latin typeface="Calibri" pitchFamily="32" charset="0"/>
                <a:ea typeface="SimSun" charset="-122"/>
              </a:rPr>
              <a:t>. Vaak wordt een niet-significante superioriteitstoets verkeerd geïnterpreteerd als bewijs dat er geen verschil is tussen de twee behandelingen. Met statistische methoden kan hoogstens worden aangetoond dat ze gelijkwaardig zijn.  Dit type studie wordt vaak gebruikt om de effectiviteit van een behandeling te toetsen in vergelijking met een placebo.</a:t>
            </a:r>
          </a:p>
          <a:p>
            <a:pPr algn="l" rtl="0" eaLnBrk="1" hangingPunct="1">
              <a:lnSpc>
                <a:spcPct val="80000"/>
              </a:lnSpc>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sz="1100" dirty="0" smtClean="0">
              <a:latin typeface="Calibri" pitchFamily="32" charset="0"/>
              <a:ea typeface="SimSun" charset="-122"/>
            </a:endParaRPr>
          </a:p>
          <a:p>
            <a:pPr algn="l" rtl="0">
              <a:lnSpc>
                <a:spcPct val="80000"/>
              </a:lnSpc>
              <a:spcBef>
                <a:spcPts val="413"/>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sz="1100" b="0" i="0" u="none" baseline="0">
                <a:latin typeface="Calibri" pitchFamily="32" charset="0"/>
                <a:ea typeface="SimSun" charset="-122"/>
              </a:rPr>
              <a:t>In een </a:t>
            </a:r>
            <a:r>
              <a:rPr lang="nl-NL" sz="1100" b="1" i="0" u="none" baseline="0">
                <a:latin typeface="Calibri" pitchFamily="32" charset="0"/>
                <a:ea typeface="SimSun" charset="-122"/>
              </a:rPr>
              <a:t>equivalentiestudie </a:t>
            </a:r>
            <a:r>
              <a:rPr lang="nl-NL" sz="1100" b="0" i="0" u="none" baseline="0">
                <a:latin typeface="Calibri" pitchFamily="32" charset="0"/>
                <a:ea typeface="SimSun" charset="-122"/>
              </a:rPr>
              <a:t>heeft de statistische toets tot doel aan te tonen dat de twee behandelingen niet erg uiteenlopen in hun kenmerken. Deze klinische onderzoeken zijn ontworpen om aan te tonen dat een behandeling even effectief als een andere behandeling.</a:t>
            </a:r>
          </a:p>
          <a:p>
            <a:pPr algn="l" rtl="0" eaLnBrk="1" hangingPunct="1">
              <a:lnSpc>
                <a:spcPct val="80000"/>
              </a:lnSpc>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sz="1100" dirty="0" smtClean="0">
              <a:latin typeface="Calibri" pitchFamily="32" charset="0"/>
              <a:ea typeface="SimSun" charset="-122"/>
            </a:endParaRPr>
          </a:p>
          <a:p>
            <a:pPr algn="l" rtl="0" eaLnBrk="1" hangingPunct="1">
              <a:lnSpc>
                <a:spcPct val="80000"/>
              </a:lnSpc>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sz="1100" b="0" i="0" u="none" baseline="0">
                <a:latin typeface="Calibri" pitchFamily="32" charset="0"/>
                <a:ea typeface="SimSun" charset="-122"/>
              </a:rPr>
              <a:t>Tot slot wordt een </a:t>
            </a:r>
            <a:r>
              <a:rPr lang="nl-NL" sz="1100" b="1" i="0" u="none" baseline="0">
                <a:latin typeface="Calibri" pitchFamily="32" charset="0"/>
                <a:ea typeface="SimSun" charset="-122"/>
              </a:rPr>
              <a:t>non-inferioriteitsstudie</a:t>
            </a:r>
            <a:r>
              <a:rPr lang="nl-NL" sz="1100" b="0" i="0" u="none" baseline="0">
                <a:latin typeface="Calibri" pitchFamily="32" charset="0"/>
                <a:ea typeface="SimSun" charset="-122"/>
              </a:rPr>
              <a:t> ontworpen om aan te tonen dat een behandeling in ieder geval niet (veel) slechter is dan een standaardbehandeling.  Klinische studies waarin non-inferioriteit wordt vergeleken, worden vaak gebruikt voor werkzaamheidsonderzoeken. Het controlemiddel is dan een geneesmiddel dat al verkrijgbaar is.</a:t>
            </a:r>
          </a:p>
          <a:p>
            <a:pPr algn="l" rtl="0" eaLnBrk="1" hangingPunct="1">
              <a:lnSpc>
                <a:spcPct val="80000"/>
              </a:lnSpc>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sz="1100" dirty="0" smtClean="0">
              <a:latin typeface="Calibri" pitchFamily="32" charset="0"/>
              <a:ea typeface="SimSun" charset="-122"/>
            </a:endParaRPr>
          </a:p>
          <a:p>
            <a:pPr algn="l" rtl="0">
              <a:lnSpc>
                <a:spcPct val="80000"/>
              </a:lnSpc>
              <a:spcBef>
                <a:spcPts val="413"/>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sz="1100" b="1" i="0" u="none" baseline="0">
                <a:latin typeface="Calibri" pitchFamily="32" charset="0"/>
                <a:ea typeface="SimSun" charset="-122"/>
              </a:rPr>
              <a:t>Dosis-responsstudies</a:t>
            </a:r>
            <a:r>
              <a:rPr lang="nl-NL" sz="1100" b="0" i="0" u="none" baseline="0">
                <a:latin typeface="Calibri" pitchFamily="32" charset="0"/>
                <a:ea typeface="SimSun" charset="-122"/>
              </a:rPr>
              <a:t> is klinisch onderzoek waarin wordt vastgesteld wat de optimale dosis van een geneesmiddel is. De dosis-respons van een geneesmiddel is van belang voor farmacologie, farmacokinetiek, toxicologie en klinische studie. Dosis-responsstudies kunnen deel uitmaken van een groter onderzoek om nieuwe geneesmiddelen te ontwikkelen of om meer kennis te verwerven over een geneesmiddel dat zichzelf al heeft bewezen.</a:t>
            </a:r>
          </a:p>
          <a:p>
            <a:pPr algn="l" rtl="0" eaLnBrk="1" hangingPunct="1">
              <a:lnSpc>
                <a:spcPct val="80000"/>
              </a:lnSpc>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sz="1100" b="0" i="0" u="none" baseline="0">
                <a:latin typeface="Calibri" pitchFamily="32" charset="0"/>
                <a:ea typeface="SimSun" charset="-122"/>
              </a:rPr>
              <a:t>Dosis-responsstudies bestuderen:</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nl-NL" sz="1100" b="0" i="0" u="none" baseline="0">
                <a:latin typeface="Calibri" pitchFamily="32" charset="0"/>
                <a:ea typeface="SimSun" charset="-122"/>
              </a:rPr>
              <a:t>De vorm en locatie van de dosis-responscurve</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nl-NL" sz="1100" b="0" i="0" u="none" baseline="0">
                <a:latin typeface="Calibri" pitchFamily="32" charset="0"/>
                <a:ea typeface="SimSun" charset="-122"/>
              </a:rPr>
              <a:t>De juiste startdosis</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nl-NL" sz="1100" b="0" i="0" u="none" baseline="0">
                <a:latin typeface="Calibri" pitchFamily="32" charset="0"/>
                <a:ea typeface="SimSun" charset="-122"/>
              </a:rPr>
              <a:t>De optimale strategieën voor individuele dosisaanpassingen</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nl-NL" sz="1100" b="0" i="0" u="none" baseline="0">
                <a:latin typeface="Calibri" pitchFamily="32" charset="0"/>
                <a:ea typeface="SimSun" charset="-122"/>
              </a:rPr>
              <a:t>De maximale dosis waarboven meer voordeel onwaarschijnlijk zou zijn</a:t>
            </a:r>
            <a:endParaRPr lang="nl-NL" sz="1100" i="0" dirty="0" smtClean="0"/>
          </a:p>
        </p:txBody>
      </p:sp>
      <p:sp>
        <p:nvSpPr>
          <p:cNvPr id="59397"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algn="r" rtl="0" eaLnBrk="1" hangingPunct="1">
              <a:buSzPct val="100000"/>
            </a:pPr>
            <a:fld id="{F758D95D-DB6A-4902-B405-8F1E5239C406}" type="slidenum">
              <a:rPr sz="1200">
                <a:solidFill>
                  <a:srgbClr val="000000"/>
                </a:solidFill>
                <a:latin typeface="Calibri" pitchFamily="32" charset="0"/>
              </a:rPr>
              <a:pPr algn="r" eaLnBrk="1" hangingPunct="1">
                <a:buSzPct val="100000"/>
              </a:pPr>
              <a:t>3</a:t>
            </a:fld>
            <a:endParaRPr lang="nl-NL" altLang="en-US" sz="1200">
              <a:solidFill>
                <a:srgbClr val="000000"/>
              </a:solidFill>
              <a:latin typeface="Calibri" pitchFamily="32" charset="0"/>
            </a:endParaRPr>
          </a:p>
        </p:txBody>
      </p:sp>
    </p:spTree>
    <p:extLst>
      <p:ext uri="{BB962C8B-B14F-4D97-AF65-F5344CB8AC3E}">
        <p14:creationId xmlns:p14="http://schemas.microsoft.com/office/powerpoint/2010/main" val="529063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charset="0"/>
                <a:cs typeface="Arial" charset="0"/>
              </a:defRPr>
            </a:lvl1pPr>
            <a:lvl2pPr>
              <a:tabLst>
                <a:tab pos="723900" algn="l"/>
                <a:tab pos="1447800" algn="l"/>
                <a:tab pos="2171700" algn="l"/>
                <a:tab pos="2895600" algn="l"/>
              </a:tabLst>
              <a:defRPr>
                <a:solidFill>
                  <a:schemeClr val="bg1"/>
                </a:solidFill>
                <a:latin typeface="Arial" charset="0"/>
                <a:cs typeface="Arial" charset="0"/>
              </a:defRPr>
            </a:lvl2pPr>
            <a:lvl3pPr>
              <a:tabLst>
                <a:tab pos="723900" algn="l"/>
                <a:tab pos="1447800" algn="l"/>
                <a:tab pos="2171700" algn="l"/>
                <a:tab pos="2895600" algn="l"/>
              </a:tabLst>
              <a:defRPr>
                <a:solidFill>
                  <a:schemeClr val="bg1"/>
                </a:solidFill>
                <a:latin typeface="Arial" charset="0"/>
                <a:cs typeface="Arial" charset="0"/>
              </a:defRPr>
            </a:lvl3pPr>
            <a:lvl4pPr>
              <a:tabLst>
                <a:tab pos="723900" algn="l"/>
                <a:tab pos="1447800" algn="l"/>
                <a:tab pos="2171700" algn="l"/>
                <a:tab pos="2895600" algn="l"/>
              </a:tabLst>
              <a:defRPr>
                <a:solidFill>
                  <a:schemeClr val="bg1"/>
                </a:solidFill>
                <a:latin typeface="Arial" charset="0"/>
                <a:cs typeface="Arial" charset="0"/>
              </a:defRPr>
            </a:lvl4pPr>
            <a:lvl5pPr>
              <a:tabLst>
                <a:tab pos="723900" algn="l"/>
                <a:tab pos="1447800" algn="l"/>
                <a:tab pos="2171700" algn="l"/>
                <a:tab pos="28956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algn="l" rtl="0"/>
            <a:fld id="{C9451DAD-563F-4182-8641-A32E39E8DAF0}" type="slidenum">
              <a:rPr>
                <a:solidFill>
                  <a:srgbClr val="000000"/>
                </a:solidFill>
                <a:latin typeface="Calibri" pitchFamily="32" charset="0"/>
                <a:cs typeface="Arial Unicode MS" charset="0"/>
              </a:rPr>
              <a:pPr/>
              <a:t>4</a:t>
            </a:fld>
            <a:endParaRPr lang="nl-NL" altLang="en-US">
              <a:solidFill>
                <a:srgbClr val="000000"/>
              </a:solidFill>
              <a:latin typeface="Calibri" pitchFamily="32" charset="0"/>
              <a:cs typeface="Arial Unicode MS" charset="0"/>
            </a:endParaRPr>
          </a:p>
        </p:txBody>
      </p:sp>
      <p:sp>
        <p:nvSpPr>
          <p:cNvPr id="49155"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49156" name="Text Box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Wat is </a:t>
            </a:r>
            <a:r>
              <a:rPr lang="nl-NL" b="1" i="0" u="none" baseline="0">
                <a:latin typeface="Calibri" pitchFamily="32" charset="0"/>
                <a:ea typeface="SimSun" charset="-122"/>
              </a:rPr>
              <a:t>randomisatie?</a:t>
            </a: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Randomisatie is het proces waarin iets willekeurig, bij toeval wordt gemaakt. Dat kan worden toegepast bij:</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nl-NL" b="0" i="0" u="none" baseline="0">
                <a:latin typeface="Calibri" pitchFamily="32" charset="0"/>
                <a:ea typeface="SimSun" charset="-122"/>
              </a:rPr>
              <a:t>Selectie van een willekeurige steekproef van een bevolking.</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nl-NL" b="0" i="0" u="none" baseline="0">
                <a:latin typeface="Calibri" pitchFamily="32" charset="0"/>
                <a:ea typeface="SimSun" charset="-122"/>
              </a:rPr>
              <a:t>Eenheden zonder volgorde toewijzen aan verschillende omstandigheden.</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endParaRPr lang="nl-NL" i="0" dirty="0" smtClean="0"/>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In klinische onderzoeken verwijst randomisatie naar het proces waarin een studiedeelnemer wordt toegewezen aan een behandel- of controlegroep (of -arm) waarbij de indeling wordt bepaald door toeval. Deze procedure is in het leven geroepen om vertekening (‘bias’) te verminderen.</a:t>
            </a: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De toewijzing (of indeling) kan worden gedaan op verschillende manieren door gebruik te maken van bijvoorbeeld enveloppen, willekeurige getallen, krasbladen, door de computer gemaakte reeksen en contact via stemcomputers.</a:t>
            </a:r>
          </a:p>
        </p:txBody>
      </p:sp>
      <p:sp>
        <p:nvSpPr>
          <p:cNvPr id="49157"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algn="r" rtl="0" eaLnBrk="1" hangingPunct="1">
              <a:buSzPct val="100000"/>
            </a:pPr>
            <a:fld id="{67E5FCC2-BF27-4960-AE56-2F3AA691FCEB}" type="slidenum">
              <a:rPr sz="1200">
                <a:solidFill>
                  <a:srgbClr val="000000"/>
                </a:solidFill>
                <a:latin typeface="Calibri" pitchFamily="32" charset="0"/>
              </a:rPr>
              <a:pPr algn="r" eaLnBrk="1" hangingPunct="1">
                <a:buSzPct val="100000"/>
              </a:pPr>
              <a:t>4</a:t>
            </a:fld>
            <a:endParaRPr lang="nl-NL" altLang="en-US" sz="1200">
              <a:solidFill>
                <a:srgbClr val="000000"/>
              </a:solidFill>
              <a:latin typeface="Calibri" pitchFamily="32" charset="0"/>
            </a:endParaRPr>
          </a:p>
        </p:txBody>
      </p:sp>
    </p:spTree>
    <p:extLst>
      <p:ext uri="{BB962C8B-B14F-4D97-AF65-F5344CB8AC3E}">
        <p14:creationId xmlns:p14="http://schemas.microsoft.com/office/powerpoint/2010/main" val="295793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charset="0"/>
                <a:cs typeface="Arial" charset="0"/>
              </a:defRPr>
            </a:lvl1pPr>
            <a:lvl2pPr>
              <a:tabLst>
                <a:tab pos="723900" algn="l"/>
                <a:tab pos="1447800" algn="l"/>
                <a:tab pos="2171700" algn="l"/>
                <a:tab pos="2895600" algn="l"/>
              </a:tabLst>
              <a:defRPr>
                <a:solidFill>
                  <a:schemeClr val="bg1"/>
                </a:solidFill>
                <a:latin typeface="Arial" charset="0"/>
                <a:cs typeface="Arial" charset="0"/>
              </a:defRPr>
            </a:lvl2pPr>
            <a:lvl3pPr>
              <a:tabLst>
                <a:tab pos="723900" algn="l"/>
                <a:tab pos="1447800" algn="l"/>
                <a:tab pos="2171700" algn="l"/>
                <a:tab pos="2895600" algn="l"/>
              </a:tabLst>
              <a:defRPr>
                <a:solidFill>
                  <a:schemeClr val="bg1"/>
                </a:solidFill>
                <a:latin typeface="Arial" charset="0"/>
                <a:cs typeface="Arial" charset="0"/>
              </a:defRPr>
            </a:lvl3pPr>
            <a:lvl4pPr>
              <a:tabLst>
                <a:tab pos="723900" algn="l"/>
                <a:tab pos="1447800" algn="l"/>
                <a:tab pos="2171700" algn="l"/>
                <a:tab pos="2895600" algn="l"/>
              </a:tabLst>
              <a:defRPr>
                <a:solidFill>
                  <a:schemeClr val="bg1"/>
                </a:solidFill>
                <a:latin typeface="Arial" charset="0"/>
                <a:cs typeface="Arial" charset="0"/>
              </a:defRPr>
            </a:lvl4pPr>
            <a:lvl5pPr>
              <a:tabLst>
                <a:tab pos="723900" algn="l"/>
                <a:tab pos="1447800" algn="l"/>
                <a:tab pos="2171700" algn="l"/>
                <a:tab pos="28956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algn="l" rtl="0"/>
            <a:fld id="{C35E6323-0D45-4820-8A76-AA3078ACAB7C}" type="slidenum">
              <a:rPr>
                <a:solidFill>
                  <a:srgbClr val="000000"/>
                </a:solidFill>
                <a:latin typeface="Calibri" pitchFamily="32" charset="0"/>
                <a:cs typeface="Arial Unicode MS" charset="0"/>
              </a:rPr>
              <a:pPr/>
              <a:t>5</a:t>
            </a:fld>
            <a:endParaRPr lang="nl-NL" altLang="en-US">
              <a:solidFill>
                <a:srgbClr val="000000"/>
              </a:solidFill>
              <a:latin typeface="Calibri" pitchFamily="32" charset="0"/>
              <a:cs typeface="Arial Unicode MS" charset="0"/>
            </a:endParaRPr>
          </a:p>
        </p:txBody>
      </p:sp>
      <p:sp>
        <p:nvSpPr>
          <p:cNvPr id="50179"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0180" name="Text Box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In een niet-gerandomiseerde klinische studie worden deelnemers ingedeeld bij een controle- of behandelarm via een methode die niet willekeurig is. De onderzoeker bepaalt en regelt de alternatieven. </a:t>
            </a: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Toepassing van een niet-gerandomiseerde gecontroleerde klinische studie is zinnig wanneer randomisatie onethisch zou kunnen zijn, of niet geschikt vanwege wettelijke of politieke belemmeringen of wanneer het niet praktisch is in termen van kosten en uitvoering. </a:t>
            </a: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Er zijn veel verschillende niet-gerandomiseerde gecontroleerde klinische studies die niet de juiste randomisatiestrategie toepassen (ook wel aangeduid als quasi-gerandomiseerde studies). </a:t>
            </a: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Niet-gerandomiseerde gecontroleerde klinische studies kunnen twee groepen bestuderen die niet strikt vergelijkbaar zijn. Echter, de controlegroepen die voor niet-gerandomiseerde klinische studies worden gebruikt kunnen verschillend zijn:</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nl-NL" b="0" i="0" u="none" baseline="0">
                <a:latin typeface="Calibri" pitchFamily="32" charset="0"/>
                <a:ea typeface="SimSun" charset="-122"/>
              </a:rPr>
              <a:t>Gelijktijdige controlegroepen: de deelnemers in de behandel- en controlegroep zijn gematcht op basis van demografische en andere kenmerken. Ze krijgen gelijktijdig een andere behandeling.</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nl-NL" b="0" i="0" u="none" baseline="0">
                <a:latin typeface="Calibri" pitchFamily="32" charset="0"/>
                <a:ea typeface="SimSun" charset="-122"/>
              </a:rPr>
              <a:t>Historische controlegroepen: de onderzoekers vergelijken uitkomsten van een groep deelnemers die een nieuwe behandeling krijgen (experimentele groep) met de uitkomsten van deelnemers die de standaardbehandeling kregen in een eerdere periode (controlegroep). </a:t>
            </a:r>
          </a:p>
        </p:txBody>
      </p:sp>
      <p:sp>
        <p:nvSpPr>
          <p:cNvPr id="50181"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algn="r" rtl="0" eaLnBrk="1" hangingPunct="1">
              <a:buSzPct val="100000"/>
            </a:pPr>
            <a:fld id="{628E3C3B-0E0D-4029-AC36-E675C4F8E031}" type="slidenum">
              <a:rPr sz="1200">
                <a:solidFill>
                  <a:srgbClr val="000000"/>
                </a:solidFill>
                <a:latin typeface="Calibri" pitchFamily="32" charset="0"/>
              </a:rPr>
              <a:pPr algn="r" eaLnBrk="1" hangingPunct="1">
                <a:buSzPct val="100000"/>
              </a:pPr>
              <a:t>5</a:t>
            </a:fld>
            <a:endParaRPr lang="nl-NL" altLang="en-US" sz="1200">
              <a:solidFill>
                <a:srgbClr val="000000"/>
              </a:solidFill>
              <a:latin typeface="Calibri" pitchFamily="32" charset="0"/>
            </a:endParaRPr>
          </a:p>
        </p:txBody>
      </p:sp>
    </p:spTree>
    <p:extLst>
      <p:ext uri="{BB962C8B-B14F-4D97-AF65-F5344CB8AC3E}">
        <p14:creationId xmlns:p14="http://schemas.microsoft.com/office/powerpoint/2010/main" val="3855141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charset="0"/>
                <a:cs typeface="Arial" charset="0"/>
              </a:defRPr>
            </a:lvl1pPr>
            <a:lvl2pPr>
              <a:tabLst>
                <a:tab pos="723900" algn="l"/>
                <a:tab pos="1447800" algn="l"/>
                <a:tab pos="2171700" algn="l"/>
                <a:tab pos="2895600" algn="l"/>
              </a:tabLst>
              <a:defRPr>
                <a:solidFill>
                  <a:schemeClr val="bg1"/>
                </a:solidFill>
                <a:latin typeface="Arial" charset="0"/>
                <a:cs typeface="Arial" charset="0"/>
              </a:defRPr>
            </a:lvl2pPr>
            <a:lvl3pPr>
              <a:tabLst>
                <a:tab pos="723900" algn="l"/>
                <a:tab pos="1447800" algn="l"/>
                <a:tab pos="2171700" algn="l"/>
                <a:tab pos="2895600" algn="l"/>
              </a:tabLst>
              <a:defRPr>
                <a:solidFill>
                  <a:schemeClr val="bg1"/>
                </a:solidFill>
                <a:latin typeface="Arial" charset="0"/>
                <a:cs typeface="Arial" charset="0"/>
              </a:defRPr>
            </a:lvl3pPr>
            <a:lvl4pPr>
              <a:tabLst>
                <a:tab pos="723900" algn="l"/>
                <a:tab pos="1447800" algn="l"/>
                <a:tab pos="2171700" algn="l"/>
                <a:tab pos="2895600" algn="l"/>
              </a:tabLst>
              <a:defRPr>
                <a:solidFill>
                  <a:schemeClr val="bg1"/>
                </a:solidFill>
                <a:latin typeface="Arial" charset="0"/>
                <a:cs typeface="Arial" charset="0"/>
              </a:defRPr>
            </a:lvl4pPr>
            <a:lvl5pPr>
              <a:tabLst>
                <a:tab pos="723900" algn="l"/>
                <a:tab pos="1447800" algn="l"/>
                <a:tab pos="2171700" algn="l"/>
                <a:tab pos="28956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algn="l" rtl="0"/>
            <a:fld id="{587F88DE-62EA-4F41-9A57-6A6F6CF4BEE3}" type="slidenum">
              <a:rPr>
                <a:solidFill>
                  <a:srgbClr val="000000"/>
                </a:solidFill>
                <a:latin typeface="Calibri" pitchFamily="32" charset="0"/>
                <a:cs typeface="Arial Unicode MS" charset="0"/>
              </a:rPr>
              <a:pPr/>
              <a:t>6</a:t>
            </a:fld>
            <a:endParaRPr lang="nl-NL" altLang="en-US">
              <a:solidFill>
                <a:srgbClr val="000000"/>
              </a:solidFill>
              <a:latin typeface="Calibri" pitchFamily="32" charset="0"/>
              <a:cs typeface="Arial Unicode MS" charset="0"/>
            </a:endParaRPr>
          </a:p>
        </p:txBody>
      </p:sp>
      <p:sp>
        <p:nvSpPr>
          <p:cNvPr id="51203"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2" name="Text Box 2"/>
          <p:cNvSpPr txBox="1">
            <a:spLocks noGrp="1" noChangeArrowheads="1"/>
          </p:cNvSpPr>
          <p:nvPr>
            <p:ph type="body" idx="1"/>
          </p:nvPr>
        </p:nvSpPr>
        <p:spPr>
          <a:xfrm>
            <a:off x="685800" y="4343400"/>
            <a:ext cx="5486400" cy="4114800"/>
          </a:xfrm>
          <a:ln/>
        </p:spPr>
        <p:txBody>
          <a:bodyPr/>
          <a:lstStyle/>
          <a:p>
            <a:pPr marL="0" indent="0" algn="l" rtl="0" eaLnBrk="1" hangingPunct="1">
              <a:lnSpc>
                <a:spcPct val="80000"/>
              </a:lnSpc>
              <a:spcBef>
                <a:spcPct val="0"/>
              </a:spcBef>
              <a:buFont typeface="Calibri" panose="020F0502020204030204" pitchFamily="34" charset="0"/>
              <a:buNone/>
              <a:tabLst>
                <a:tab pos="169863" algn="l"/>
                <a:tab pos="1084263" algn="l"/>
                <a:tab pos="1998663" algn="l"/>
                <a:tab pos="2913063" algn="l"/>
                <a:tab pos="3827463" algn="l"/>
                <a:tab pos="4741863" algn="l"/>
                <a:tab pos="5656263" algn="l"/>
                <a:tab pos="6570663" algn="l"/>
                <a:tab pos="7485063" algn="l"/>
                <a:tab pos="8399463" algn="l"/>
                <a:tab pos="9313863" algn="l"/>
                <a:tab pos="10228263" algn="l"/>
              </a:tabLst>
              <a:defRPr/>
            </a:pPr>
            <a:endParaRPr lang="nl-NL" altLang="en-US" sz="1000" b="1" dirty="0" smtClean="0">
              <a:latin typeface="Calibri" panose="020F0502020204030204" pitchFamily="34" charset="0"/>
              <a:ea typeface="SimSun" panose="02010600030101010101" pitchFamily="2" charset="-122"/>
            </a:endParaRPr>
          </a:p>
          <a:p>
            <a:pPr marL="171450" indent="-171450" algn="l" rtl="0" eaLnBrk="1" hangingPunct="1">
              <a:spcBef>
                <a:spcPct val="0"/>
              </a:spcBef>
              <a:buClr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sz="1000" b="1" i="0" u="none" baseline="0">
                <a:latin typeface="Calibri" panose="020F0502020204030204" pitchFamily="34" charset="0"/>
                <a:ea typeface="SimSun" panose="02010600030101010101" pitchFamily="2" charset="-122"/>
              </a:rPr>
              <a:t>Randomisatie</a:t>
            </a:r>
            <a:r>
              <a:rPr lang="nl-NL" sz="1000" b="0" i="0" u="none" baseline="0">
                <a:latin typeface="Calibri" panose="020F0502020204030204" pitchFamily="34" charset="0"/>
                <a:ea typeface="SimSun" panose="02010600030101010101" pitchFamily="2" charset="-122"/>
              </a:rPr>
              <a:t> </a:t>
            </a:r>
            <a:r>
              <a:rPr lang="nl-NL" sz="1000" b="0" i="0" u="none" baseline="0">
                <a:latin typeface="Calibri" pitchFamily="32" charset="0"/>
                <a:ea typeface="SimSun" charset="-122"/>
              </a:rPr>
              <a:t>is het proces waarin iets willekeurig, bij toeval wordt gemaakt. Dat kan worden toegepast bij: Selectie van een willekeurige steekproef van een bevolking; of eenheden zonder volgorde toewijzen aan verschillende omstandigheden. In klinisch onderzoek verwijst randomisatie naar het proces waarin een studiedeelnemer wordt toegewezen aan een behandel- of controlegroep (of -arm) waarbij de indeling wordt bepaald door toeval. Deze procedure is in het leven geroepen om vertekening (‘bias’) te verminderen. De toewijzing (of indeling) kan worden gedaan op verschillende manieren door gebruik te maken van bijvoorbeeld enveloppen, willekeurige getallen, krasbladen, door de computer gemaakte reeksen en contact via stemcomputers.</a:t>
            </a:r>
          </a:p>
          <a:p>
            <a:pPr marL="171450" indent="-171450" algn="l" rtl="0" eaLnBrk="1" hangingPunct="1">
              <a:spcBef>
                <a:spcPct val="0"/>
              </a:spcBef>
              <a:buClr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sz="1000" dirty="0" smtClean="0">
              <a:latin typeface="Calibri" pitchFamily="32" charset="0"/>
              <a:ea typeface="SimSun" charset="-122"/>
            </a:endParaRPr>
          </a:p>
          <a:p>
            <a:pPr marL="171450" indent="-171450" algn="l" rtl="0" eaLnBrk="1" hangingPunct="1">
              <a:spcBef>
                <a:spcPct val="0"/>
              </a:spcBef>
              <a:buClr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sz="1000" b="0" i="0" u="none" baseline="0">
                <a:latin typeface="Calibri" panose="020F0502020204030204" pitchFamily="34" charset="0"/>
                <a:ea typeface="SimSun" panose="02010600030101010101" pitchFamily="2" charset="-122"/>
              </a:rPr>
              <a:t>Door de inclusiecriteria voor de studie is de toewijzing naar geslacht, leeftijd en gezondheidstoestand gelijkelijk verdeeld. Dit neemt de kans op subjectiviteit bij de indeling van deelnemers weg en zorgt meestal voor vergelijkbare groepen, hoewel het toevallige </a:t>
            </a:r>
            <a:r>
              <a:rPr lang="nl-NL" sz="1000" b="1" i="0" u="none" baseline="0">
                <a:latin typeface="Calibri" panose="020F0502020204030204" pitchFamily="34" charset="0"/>
                <a:ea typeface="SimSun" panose="02010600030101010101" pitchFamily="2" charset="-122"/>
              </a:rPr>
              <a:t>vertekening</a:t>
            </a:r>
            <a:r>
              <a:rPr lang="nl-NL" sz="1000" b="0" i="0" u="none" baseline="0">
                <a:latin typeface="Calibri" panose="020F0502020204030204" pitchFamily="34" charset="0"/>
                <a:ea typeface="SimSun" panose="02010600030101010101" pitchFamily="2" charset="-122"/>
              </a:rPr>
              <a:t> (‘bias’) niet helemaal kan wegnemen.</a:t>
            </a:r>
          </a:p>
          <a:p>
            <a:pPr marL="171450" indent="-171450" algn="l" rtl="0" eaLnBrk="1" hangingPunct="1">
              <a:spcBef>
                <a:spcPct val="0"/>
              </a:spcBef>
              <a:buClr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sz="1000" baseline="0" dirty="0" smtClean="0">
              <a:latin typeface="Calibri" panose="020F0502020204030204" pitchFamily="34" charset="0"/>
              <a:ea typeface="SimSun" panose="02010600030101010101" pitchFamily="2" charset="-122"/>
            </a:endParaRPr>
          </a:p>
          <a:p>
            <a:pPr marL="171450" indent="-171450" algn="l" rtl="0" eaLnBrk="1" hangingPunct="1">
              <a:spcBef>
                <a:spcPct val="0"/>
              </a:spcBef>
              <a:buClr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sz="1000" b="0" i="0" u="none" baseline="0">
                <a:latin typeface="Calibri" panose="020F0502020204030204" pitchFamily="34" charset="0"/>
                <a:ea typeface="SimSun" panose="02010600030101010101" pitchFamily="2" charset="-122"/>
              </a:rPr>
              <a:t>Er zijn verschillende </a:t>
            </a:r>
            <a:r>
              <a:rPr lang="nl-NL" sz="1000" b="1" i="0" u="none" baseline="0">
                <a:latin typeface="Calibri" panose="020F0502020204030204" pitchFamily="34" charset="0"/>
                <a:ea typeface="SimSun" panose="02010600030101010101" pitchFamily="2" charset="-122"/>
              </a:rPr>
              <a:t>soorten</a:t>
            </a:r>
            <a:r>
              <a:rPr lang="nl-NL" sz="1000" b="0" i="0" u="none" baseline="0">
                <a:latin typeface="Calibri" panose="020F0502020204030204" pitchFamily="34" charset="0"/>
                <a:ea typeface="SimSun" panose="02010600030101010101" pitchFamily="2" charset="-122"/>
              </a:rPr>
              <a:t> gerandomiseerde klinische studies:</a:t>
            </a:r>
          </a:p>
          <a:p>
            <a:pPr marL="171450" indent="-171450" algn="l" rtl="0" eaLnBrk="1" hangingPunct="1">
              <a:spcBef>
                <a:spcPct val="0"/>
              </a:spcBef>
              <a:buClr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sz="1000" dirty="0" smtClean="0">
              <a:latin typeface="Calibri" panose="020F0502020204030204" pitchFamily="34" charset="0"/>
              <a:ea typeface="SimSun" panose="02010600030101010101" pitchFamily="2" charset="-122"/>
            </a:endParaRPr>
          </a:p>
          <a:p>
            <a:pPr marL="628650" lvl="1" indent="-171450" algn="l" rtl="0" eaLnBrk="1" hangingPunct="1">
              <a:spcBef>
                <a:spcPct val="0"/>
              </a:spcBef>
              <a:buClr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sz="1000" b="0" i="0" u="none" baseline="0">
                <a:latin typeface="Calibri" panose="020F0502020204030204" pitchFamily="34" charset="0"/>
                <a:ea typeface="SimSun" panose="02010600030101010101" pitchFamily="2" charset="-122"/>
              </a:rPr>
              <a:t>Met</a:t>
            </a:r>
            <a:r>
              <a:rPr lang="nl-NL" sz="1000" b="1" i="0" u="none" baseline="0">
                <a:latin typeface="Calibri" panose="020F0502020204030204" pitchFamily="34" charset="0"/>
                <a:ea typeface="SimSun" panose="02010600030101010101" pitchFamily="2" charset="-122"/>
              </a:rPr>
              <a:t> </a:t>
            </a:r>
            <a:r>
              <a:rPr lang="nl-NL" sz="1000" b="0" i="0" u="none" baseline="0">
                <a:latin typeface="Calibri" panose="020F0502020204030204" pitchFamily="34" charset="0"/>
                <a:ea typeface="SimSun" panose="02010600030101010101" pitchFamily="2" charset="-122"/>
              </a:rPr>
              <a:t>een </a:t>
            </a:r>
            <a:r>
              <a:rPr lang="nl-NL" sz="1000" b="1" i="0" u="none" baseline="0">
                <a:latin typeface="Calibri" panose="020F0502020204030204" pitchFamily="34" charset="0"/>
                <a:ea typeface="SimSun" panose="02010600030101010101" pitchFamily="2" charset="-122"/>
              </a:rPr>
              <a:t>factoriële studie</a:t>
            </a:r>
            <a:r>
              <a:rPr lang="nl-NL" sz="1000" b="0" i="0" u="none" baseline="0">
                <a:latin typeface="Calibri" panose="020F0502020204030204" pitchFamily="34" charset="0"/>
                <a:ea typeface="SimSun" panose="02010600030101010101" pitchFamily="2" charset="-122"/>
              </a:rPr>
              <a:t> probeert men twee interventies te evalueren in vergelijking met een controlemiddel in één onderzoek. Elke deelnemer ontvangt twee verschillende geneesmiddelen: </a:t>
            </a:r>
            <a:r>
              <a:rPr lang="nl-NL" sz="1000" b="1" i="0" u="none" baseline="0">
                <a:latin typeface="Calibri" panose="020F0502020204030204" pitchFamily="34" charset="0"/>
                <a:ea typeface="SimSun" panose="02010600030101010101" pitchFamily="2" charset="-122"/>
              </a:rPr>
              <a:t>x</a:t>
            </a:r>
            <a:r>
              <a:rPr lang="nl-NL" sz="1000" b="0" i="0" u="none" baseline="0">
                <a:latin typeface="Calibri" panose="020F0502020204030204" pitchFamily="34" charset="0"/>
                <a:ea typeface="SimSun" panose="02010600030101010101" pitchFamily="2" charset="-122"/>
              </a:rPr>
              <a:t> en </a:t>
            </a:r>
            <a:r>
              <a:rPr lang="nl-NL" sz="1000" b="1" i="0" u="none" baseline="0">
                <a:latin typeface="Calibri" panose="020F0502020204030204" pitchFamily="34" charset="0"/>
                <a:ea typeface="SimSun" panose="02010600030101010101" pitchFamily="2" charset="-122"/>
              </a:rPr>
              <a:t>y</a:t>
            </a:r>
            <a:r>
              <a:rPr lang="nl-NL" sz="1000" b="0" i="0" u="none" baseline="0">
                <a:latin typeface="Calibri" panose="020F0502020204030204" pitchFamily="34" charset="0"/>
                <a:ea typeface="SimSun" panose="02010600030101010101" pitchFamily="2" charset="-122"/>
              </a:rPr>
              <a:t>; </a:t>
            </a:r>
            <a:r>
              <a:rPr lang="nl-NL" sz="1000" b="1" i="0" u="none" baseline="0">
                <a:latin typeface="Calibri" panose="020F0502020204030204" pitchFamily="34" charset="0"/>
                <a:ea typeface="SimSun" panose="02010600030101010101" pitchFamily="2" charset="-122"/>
              </a:rPr>
              <a:t>x</a:t>
            </a:r>
            <a:r>
              <a:rPr lang="nl-NL" sz="1000" b="0" i="0" u="none" baseline="0">
                <a:latin typeface="Calibri" panose="020F0502020204030204" pitchFamily="34" charset="0"/>
                <a:ea typeface="SimSun" panose="02010600030101010101" pitchFamily="2" charset="-122"/>
              </a:rPr>
              <a:t> en </a:t>
            </a:r>
            <a:r>
              <a:rPr lang="nl-NL" sz="1000" b="1" i="0" u="none" baseline="0">
                <a:latin typeface="Calibri" panose="020F0502020204030204" pitchFamily="34" charset="0"/>
                <a:ea typeface="SimSun" panose="02010600030101010101" pitchFamily="2" charset="-122"/>
              </a:rPr>
              <a:t>controlemiddel</a:t>
            </a:r>
            <a:r>
              <a:rPr lang="nl-NL" sz="1000" b="0" i="0" u="none" baseline="0">
                <a:latin typeface="Calibri" panose="020F0502020204030204" pitchFamily="34" charset="0"/>
                <a:ea typeface="SimSun" panose="02010600030101010101" pitchFamily="2" charset="-122"/>
              </a:rPr>
              <a:t>; </a:t>
            </a:r>
            <a:r>
              <a:rPr lang="nl-NL" sz="1000" b="1" i="0" u="none" baseline="0">
                <a:latin typeface="Calibri" panose="020F0502020204030204" pitchFamily="34" charset="0"/>
                <a:ea typeface="SimSun" panose="02010600030101010101" pitchFamily="2" charset="-122"/>
              </a:rPr>
              <a:t>y</a:t>
            </a:r>
            <a:r>
              <a:rPr lang="nl-NL" sz="1000" b="0" i="0" u="none" baseline="0">
                <a:latin typeface="Calibri" panose="020F0502020204030204" pitchFamily="34" charset="0"/>
                <a:ea typeface="SimSun" panose="02010600030101010101" pitchFamily="2" charset="-122"/>
              </a:rPr>
              <a:t> en </a:t>
            </a:r>
            <a:r>
              <a:rPr lang="nl-NL" sz="1000" b="1" i="0" u="none" baseline="0">
                <a:latin typeface="Calibri" panose="020F0502020204030204" pitchFamily="34" charset="0"/>
                <a:ea typeface="SimSun" panose="02010600030101010101" pitchFamily="2" charset="-122"/>
              </a:rPr>
              <a:t>controlemiddel</a:t>
            </a:r>
            <a:r>
              <a:rPr lang="nl-NL" sz="1000" b="0" i="0" u="none" baseline="0">
                <a:latin typeface="Calibri" panose="020F0502020204030204" pitchFamily="34" charset="0"/>
                <a:ea typeface="SimSun" panose="02010600030101010101" pitchFamily="2" charset="-122"/>
              </a:rPr>
              <a:t>; </a:t>
            </a:r>
            <a:r>
              <a:rPr lang="nl-NL" sz="1000" b="1" i="0" u="none" baseline="0">
                <a:latin typeface="Calibri" panose="020F0502020204030204" pitchFamily="34" charset="0"/>
                <a:ea typeface="SimSun" panose="02010600030101010101" pitchFamily="2" charset="-122"/>
              </a:rPr>
              <a:t>controlemiddel </a:t>
            </a:r>
            <a:r>
              <a:rPr lang="nl-NL" sz="1000" b="0" i="0" u="none" baseline="0">
                <a:latin typeface="Calibri" panose="020F0502020204030204" pitchFamily="34" charset="0"/>
                <a:ea typeface="SimSun" panose="02010600030101010101" pitchFamily="2" charset="-122"/>
              </a:rPr>
              <a:t>en </a:t>
            </a:r>
            <a:r>
              <a:rPr lang="nl-NL" sz="1000" b="1" i="0" u="none" baseline="0">
                <a:latin typeface="Calibri" panose="020F0502020204030204" pitchFamily="34" charset="0"/>
                <a:ea typeface="SimSun" panose="02010600030101010101" pitchFamily="2" charset="-122"/>
              </a:rPr>
              <a:t>controlemiddel</a:t>
            </a:r>
            <a:r>
              <a:rPr lang="nl-NL" sz="1000" b="0" i="0" u="none" baseline="0">
                <a:latin typeface="Calibri" panose="020F0502020204030204" pitchFamily="34" charset="0"/>
                <a:ea typeface="SimSun" panose="02010600030101010101" pitchFamily="2" charset="-122"/>
              </a:rPr>
              <a:t>.</a:t>
            </a:r>
          </a:p>
          <a:p>
            <a:pPr marL="628650" lvl="1" indent="-171450" algn="l" rtl="0" eaLnBrk="1" hangingPunct="1">
              <a:spcBef>
                <a:spcPct val="0"/>
              </a:spcBef>
              <a:buClr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sz="1000" dirty="0" smtClean="0">
              <a:latin typeface="Calibri" panose="020F0502020204030204" pitchFamily="34" charset="0"/>
              <a:ea typeface="SimSun" panose="02010600030101010101" pitchFamily="2" charset="-122"/>
            </a:endParaRPr>
          </a:p>
          <a:p>
            <a:pPr marL="628650" lvl="1" indent="-171450" algn="l" rtl="0" eaLnBrk="1" hangingPunct="1">
              <a:spcBef>
                <a:spcPct val="0"/>
              </a:spcBef>
              <a:buClr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sz="1000" b="0" i="0" u="none" baseline="0">
                <a:latin typeface="Calibri" panose="020F0502020204030204" pitchFamily="34" charset="0"/>
                <a:ea typeface="SimSun" panose="02010600030101010101" pitchFamily="2" charset="-122"/>
              </a:rPr>
              <a:t>In </a:t>
            </a:r>
            <a:r>
              <a:rPr lang="nl-NL" sz="1000" b="1" i="0" u="none" baseline="0">
                <a:latin typeface="Calibri" panose="020F0502020204030204" pitchFamily="34" charset="0"/>
                <a:ea typeface="SimSun" panose="02010600030101010101" pitchFamily="2" charset="-122"/>
              </a:rPr>
              <a:t>afbouw onderzoeken (“withdrawal trials”)</a:t>
            </a:r>
            <a:r>
              <a:rPr lang="nl-NL" sz="1000" b="0" i="0" u="none" baseline="0">
                <a:latin typeface="Calibri" panose="020F0502020204030204" pitchFamily="34" charset="0"/>
                <a:ea typeface="SimSun" panose="02010600030101010101" pitchFamily="2" charset="-122"/>
              </a:rPr>
              <a:t> </a:t>
            </a:r>
            <a:r>
              <a:rPr lang="nl-NL" sz="1200" b="0" i="0" u="none" kern="1200" baseline="0">
                <a:solidFill>
                  <a:srgbClr val="000000"/>
                </a:solidFill>
                <a:effectLst/>
                <a:latin typeface="Times New Roman" panose="02020603050405020304" pitchFamily="18" charset="0"/>
                <a:ea typeface="+mn-ea"/>
                <a:cs typeface="+mn-cs"/>
              </a:rPr>
              <a:t>ontvangen deelnemers gedurende een bepaalde periode het onderzoeksmiddel, waarna ze worden gerandomiseerd voor het onderzoeksmiddel of een placebo (stopzetting van de actieve therapie).</a:t>
            </a:r>
          </a:p>
          <a:p>
            <a:pPr marL="628650" lvl="1" indent="-171450" algn="l" rtl="0" eaLnBrk="1" hangingPunct="1">
              <a:spcBef>
                <a:spcPct val="0"/>
              </a:spcBef>
              <a:buClr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sz="1200" b="1" kern="1200" dirty="0" smtClean="0">
              <a:solidFill>
                <a:srgbClr val="000000"/>
              </a:solidFill>
              <a:effectLst/>
              <a:latin typeface="Times New Roman" panose="02020603050405020304" pitchFamily="18" charset="0"/>
              <a:ea typeface="+mn-ea"/>
              <a:cs typeface="+mn-cs"/>
            </a:endParaRPr>
          </a:p>
          <a:p>
            <a:pPr marL="628650" lvl="1" indent="-171450" algn="l" rtl="0" eaLnBrk="1" hangingPunct="1">
              <a:spcBef>
                <a:spcPct val="0"/>
              </a:spcBef>
              <a:buClr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sz="1000" b="0" i="0" u="none" baseline="0">
                <a:latin typeface="Calibri" panose="020F0502020204030204" pitchFamily="34" charset="0"/>
                <a:ea typeface="SimSun" panose="02010600030101010101" pitchFamily="2" charset="-122"/>
              </a:rPr>
              <a:t>In klinische studies met </a:t>
            </a:r>
            <a:r>
              <a:rPr lang="nl-NL" sz="1000" b="1" i="0" u="none" baseline="0">
                <a:latin typeface="Calibri" panose="020F0502020204030204" pitchFamily="34" charset="0"/>
                <a:ea typeface="SimSun" panose="02010600030101010101" pitchFamily="2" charset="-122"/>
              </a:rPr>
              <a:t>parallelle groepen</a:t>
            </a:r>
            <a:r>
              <a:rPr lang="nl-NL" sz="1000" b="0" i="0" u="none" baseline="0">
                <a:latin typeface="Calibri" panose="020F0502020204030204" pitchFamily="34" charset="0"/>
                <a:ea typeface="SimSun" panose="02010600030101010101" pitchFamily="2" charset="-122"/>
              </a:rPr>
              <a:t> wordt elke deelnemer willekeurig ingedeeld bij een groep, en alle deelnemers in de groep krijgen een (of geen) interventie.</a:t>
            </a:r>
          </a:p>
          <a:p>
            <a:pPr marL="628650" lvl="1" indent="-171450" algn="l" rtl="0" eaLnBrk="1" hangingPunct="1">
              <a:spcBef>
                <a:spcPct val="0"/>
              </a:spcBef>
              <a:buClr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sz="1000" b="1" dirty="0" smtClean="0">
              <a:latin typeface="Calibri" panose="020F0502020204030204" pitchFamily="34" charset="0"/>
              <a:ea typeface="SimSun" panose="02010600030101010101" pitchFamily="2" charset="-122"/>
            </a:endParaRPr>
          </a:p>
          <a:p>
            <a:pPr marL="628650" lvl="1" indent="-171450" algn="l" rtl="0" eaLnBrk="1" hangingPunct="1">
              <a:spcBef>
                <a:spcPct val="0"/>
              </a:spcBef>
              <a:buClr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sz="1000" b="0" i="0" u="none" baseline="0">
                <a:latin typeface="Calibri" panose="020F0502020204030204" pitchFamily="34" charset="0"/>
                <a:ea typeface="SimSun" panose="02010600030101010101" pitchFamily="2" charset="-122"/>
              </a:rPr>
              <a:t>In </a:t>
            </a:r>
            <a:r>
              <a:rPr lang="nl-NL" sz="1000" b="1" i="0" u="none" baseline="0">
                <a:latin typeface="Calibri" panose="020F0502020204030204" pitchFamily="34" charset="0"/>
                <a:ea typeface="SimSun" panose="02010600030101010101" pitchFamily="2" charset="-122"/>
              </a:rPr>
              <a:t>'cross-over'-studies</a:t>
            </a:r>
            <a:r>
              <a:rPr lang="nl-NL" sz="1000" b="0" i="0" u="none" baseline="0">
                <a:latin typeface="Calibri" panose="020F0502020204030204" pitchFamily="34" charset="0"/>
                <a:ea typeface="SimSun" panose="02010600030101010101" pitchFamily="2" charset="-122"/>
              </a:rPr>
              <a:t> krijgt elke deelnemer in willekeurige volgorde in de loop van de tijd een (of geen) interventie.</a:t>
            </a:r>
          </a:p>
          <a:p>
            <a:pPr marL="628650" lvl="1" indent="-171450" algn="l" rtl="0" eaLnBrk="1" hangingPunct="1">
              <a:spcBef>
                <a:spcPct val="0"/>
              </a:spcBef>
              <a:buClr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sz="1000" dirty="0" smtClean="0">
              <a:latin typeface="Calibri" panose="020F0502020204030204" pitchFamily="34" charset="0"/>
              <a:ea typeface="SimSun" panose="02010600030101010101" pitchFamily="2" charset="-122"/>
            </a:endParaRPr>
          </a:p>
          <a:p>
            <a:pPr marL="457200" lvl="1" indent="0" algn="l" rtl="0" eaLnBrk="1" hangingPunct="1">
              <a:spcBef>
                <a:spcPct val="0"/>
              </a:spcBef>
              <a:buClrTx/>
              <a:buFont typeface="Arial" panose="020B0604020202020204"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sz="1000" b="0" i="0" u="none" baseline="0">
                <a:latin typeface="Calibri" panose="020F0502020204030204" pitchFamily="34" charset="0"/>
                <a:ea typeface="SimSun" panose="02010600030101010101" pitchFamily="2" charset="-122"/>
              </a:rPr>
              <a:t>Op de volgende dia's bespreken we onderzoeken met parallelle groepen en onderzoeken met een 'cross-over'-opzet.</a:t>
            </a:r>
          </a:p>
        </p:txBody>
      </p:sp>
      <p:sp>
        <p:nvSpPr>
          <p:cNvPr id="5120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algn="r" rtl="0" eaLnBrk="1" hangingPunct="1">
              <a:buSzPct val="100000"/>
            </a:pPr>
            <a:fld id="{F51D3AC3-7E62-4192-9640-1A48105CBFCB}" type="slidenum">
              <a:rPr sz="1200">
                <a:solidFill>
                  <a:srgbClr val="000000"/>
                </a:solidFill>
                <a:latin typeface="Calibri" pitchFamily="32" charset="0"/>
              </a:rPr>
              <a:pPr algn="r" eaLnBrk="1" hangingPunct="1">
                <a:buSzPct val="100000"/>
              </a:pPr>
              <a:t>6</a:t>
            </a:fld>
            <a:endParaRPr lang="nl-NL" altLang="en-US" sz="1200">
              <a:solidFill>
                <a:srgbClr val="000000"/>
              </a:solidFill>
              <a:latin typeface="Calibri" pitchFamily="32" charset="0"/>
            </a:endParaRPr>
          </a:p>
        </p:txBody>
      </p:sp>
    </p:spTree>
    <p:extLst>
      <p:ext uri="{BB962C8B-B14F-4D97-AF65-F5344CB8AC3E}">
        <p14:creationId xmlns:p14="http://schemas.microsoft.com/office/powerpoint/2010/main" val="6900968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charset="0"/>
                <a:cs typeface="Arial" charset="0"/>
              </a:defRPr>
            </a:lvl1pPr>
            <a:lvl2pPr>
              <a:tabLst>
                <a:tab pos="723900" algn="l"/>
                <a:tab pos="1447800" algn="l"/>
                <a:tab pos="2171700" algn="l"/>
                <a:tab pos="2895600" algn="l"/>
              </a:tabLst>
              <a:defRPr>
                <a:solidFill>
                  <a:schemeClr val="bg1"/>
                </a:solidFill>
                <a:latin typeface="Arial" charset="0"/>
                <a:cs typeface="Arial" charset="0"/>
              </a:defRPr>
            </a:lvl2pPr>
            <a:lvl3pPr>
              <a:tabLst>
                <a:tab pos="723900" algn="l"/>
                <a:tab pos="1447800" algn="l"/>
                <a:tab pos="2171700" algn="l"/>
                <a:tab pos="2895600" algn="l"/>
              </a:tabLst>
              <a:defRPr>
                <a:solidFill>
                  <a:schemeClr val="bg1"/>
                </a:solidFill>
                <a:latin typeface="Arial" charset="0"/>
                <a:cs typeface="Arial" charset="0"/>
              </a:defRPr>
            </a:lvl3pPr>
            <a:lvl4pPr>
              <a:tabLst>
                <a:tab pos="723900" algn="l"/>
                <a:tab pos="1447800" algn="l"/>
                <a:tab pos="2171700" algn="l"/>
                <a:tab pos="2895600" algn="l"/>
              </a:tabLst>
              <a:defRPr>
                <a:solidFill>
                  <a:schemeClr val="bg1"/>
                </a:solidFill>
                <a:latin typeface="Arial" charset="0"/>
                <a:cs typeface="Arial" charset="0"/>
              </a:defRPr>
            </a:lvl4pPr>
            <a:lvl5pPr>
              <a:tabLst>
                <a:tab pos="723900" algn="l"/>
                <a:tab pos="1447800" algn="l"/>
                <a:tab pos="2171700" algn="l"/>
                <a:tab pos="28956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algn="l" rtl="0"/>
            <a:fld id="{231406B5-F0A3-4CCA-9DED-2D558C2AE724}" type="slidenum">
              <a:rPr>
                <a:solidFill>
                  <a:srgbClr val="000000"/>
                </a:solidFill>
                <a:latin typeface="Calibri" pitchFamily="32" charset="0"/>
                <a:cs typeface="Arial Unicode MS" charset="0"/>
              </a:rPr>
              <a:pPr/>
              <a:t>7</a:t>
            </a:fld>
            <a:endParaRPr lang="nl-NL" altLang="en-US">
              <a:solidFill>
                <a:srgbClr val="000000"/>
              </a:solidFill>
              <a:latin typeface="Calibri" pitchFamily="32" charset="0"/>
              <a:cs typeface="Arial Unicode MS" charset="0"/>
            </a:endParaRPr>
          </a:p>
        </p:txBody>
      </p:sp>
      <p:sp>
        <p:nvSpPr>
          <p:cNvPr id="52227"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2228" name="Text Box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Er is sprake van </a:t>
            </a:r>
            <a:r>
              <a:rPr lang="nl-NL" b="1" i="0" u="none" baseline="0">
                <a:latin typeface="Calibri" pitchFamily="32" charset="0"/>
                <a:ea typeface="SimSun" charset="-122"/>
              </a:rPr>
              <a:t>studies met parallelle groepen</a:t>
            </a:r>
            <a:r>
              <a:rPr lang="nl-NL" b="0" i="0" u="none" baseline="0">
                <a:latin typeface="Calibri" pitchFamily="32" charset="0"/>
                <a:ea typeface="SimSun" charset="-122"/>
              </a:rPr>
              <a:t> wanneer gedurende een studie twee behandelingen (A en B) zodanig worden gegeven dat de ene groep alleen A krijgt en de andere groep alleen B. Deelnemers worden ingedeeld (gerandomiseerd) bij verschillende studie-armen, maar in elke groep is het aantal ongeveer gelijk.</a:t>
            </a: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Dan worden de statistische gemiddelden van elke groep vergeleken, en onverklaarde afwijkingen/verschillen (dit heet variabiliteit in de statistiek) worden toegeschreven aan verschillen (variatie) tussen patiënten (leeftijd, gewicht, ernst van de ziekte).</a:t>
            </a: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De parallelle opzet is de meest gebruikte opzet voor klinische studies. Bij randomisatie van deelnemers moet echter wel rekening worden gehouden met enkele praktische overwegingen. Zo kunnen ontbrekende gegevens er in de loop van de tijd toe leiden dat sommige deelnemers niet worden meegenomen in de uiteindelijke analyse.</a:t>
            </a: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p:txBody>
      </p:sp>
      <p:sp>
        <p:nvSpPr>
          <p:cNvPr id="52229"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algn="r" rtl="0" eaLnBrk="1" hangingPunct="1">
              <a:buSzPct val="100000"/>
            </a:pPr>
            <a:fld id="{CAC7EA66-C5A0-47C9-A38A-7DAB64E83040}" type="slidenum">
              <a:rPr sz="1200">
                <a:solidFill>
                  <a:srgbClr val="000000"/>
                </a:solidFill>
                <a:latin typeface="Calibri" pitchFamily="32" charset="0"/>
              </a:rPr>
              <a:pPr algn="r" eaLnBrk="1" hangingPunct="1">
                <a:buSzPct val="100000"/>
              </a:pPr>
              <a:t>7</a:t>
            </a:fld>
            <a:endParaRPr lang="nl-NL" altLang="en-US" sz="1200">
              <a:solidFill>
                <a:srgbClr val="000000"/>
              </a:solidFill>
              <a:latin typeface="Calibri" pitchFamily="32" charset="0"/>
            </a:endParaRPr>
          </a:p>
        </p:txBody>
      </p:sp>
    </p:spTree>
    <p:extLst>
      <p:ext uri="{BB962C8B-B14F-4D97-AF65-F5344CB8AC3E}">
        <p14:creationId xmlns:p14="http://schemas.microsoft.com/office/powerpoint/2010/main" val="2088993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charset="0"/>
                <a:cs typeface="Arial" charset="0"/>
              </a:defRPr>
            </a:lvl1pPr>
            <a:lvl2pPr>
              <a:tabLst>
                <a:tab pos="723900" algn="l"/>
                <a:tab pos="1447800" algn="l"/>
                <a:tab pos="2171700" algn="l"/>
                <a:tab pos="2895600" algn="l"/>
              </a:tabLst>
              <a:defRPr>
                <a:solidFill>
                  <a:schemeClr val="bg1"/>
                </a:solidFill>
                <a:latin typeface="Arial" charset="0"/>
                <a:cs typeface="Arial" charset="0"/>
              </a:defRPr>
            </a:lvl2pPr>
            <a:lvl3pPr>
              <a:tabLst>
                <a:tab pos="723900" algn="l"/>
                <a:tab pos="1447800" algn="l"/>
                <a:tab pos="2171700" algn="l"/>
                <a:tab pos="2895600" algn="l"/>
              </a:tabLst>
              <a:defRPr>
                <a:solidFill>
                  <a:schemeClr val="bg1"/>
                </a:solidFill>
                <a:latin typeface="Arial" charset="0"/>
                <a:cs typeface="Arial" charset="0"/>
              </a:defRPr>
            </a:lvl3pPr>
            <a:lvl4pPr>
              <a:tabLst>
                <a:tab pos="723900" algn="l"/>
                <a:tab pos="1447800" algn="l"/>
                <a:tab pos="2171700" algn="l"/>
                <a:tab pos="2895600" algn="l"/>
              </a:tabLst>
              <a:defRPr>
                <a:solidFill>
                  <a:schemeClr val="bg1"/>
                </a:solidFill>
                <a:latin typeface="Arial" charset="0"/>
                <a:cs typeface="Arial" charset="0"/>
              </a:defRPr>
            </a:lvl4pPr>
            <a:lvl5pPr>
              <a:tabLst>
                <a:tab pos="723900" algn="l"/>
                <a:tab pos="1447800" algn="l"/>
                <a:tab pos="2171700" algn="l"/>
                <a:tab pos="28956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algn="l" rtl="0"/>
            <a:fld id="{FAFC498C-9C8C-41CC-BAF0-988C5BACEAEC}" type="slidenum">
              <a:rPr>
                <a:solidFill>
                  <a:srgbClr val="000000"/>
                </a:solidFill>
                <a:latin typeface="Calibri" pitchFamily="32" charset="0"/>
                <a:cs typeface="Arial Unicode MS" charset="0"/>
              </a:rPr>
              <a:pPr/>
              <a:t>8</a:t>
            </a:fld>
            <a:endParaRPr lang="nl-NL" altLang="en-US">
              <a:solidFill>
                <a:srgbClr val="000000"/>
              </a:solidFill>
              <a:latin typeface="Calibri" pitchFamily="32" charset="0"/>
              <a:cs typeface="Arial Unicode MS" charset="0"/>
            </a:endParaRPr>
          </a:p>
        </p:txBody>
      </p:sp>
      <p:sp>
        <p:nvSpPr>
          <p:cNvPr id="53251"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3252" name="Rectangle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nl-NL" altLang="en-US" smtClean="0">
              <a:latin typeface="Times New Roman" pitchFamily="16" charset="0"/>
            </a:endParaRPr>
          </a:p>
        </p:txBody>
      </p:sp>
    </p:spTree>
    <p:extLst>
      <p:ext uri="{BB962C8B-B14F-4D97-AF65-F5344CB8AC3E}">
        <p14:creationId xmlns:p14="http://schemas.microsoft.com/office/powerpoint/2010/main" val="18957510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charset="0"/>
                <a:cs typeface="Arial" charset="0"/>
              </a:defRPr>
            </a:lvl1pPr>
            <a:lvl2pPr>
              <a:tabLst>
                <a:tab pos="723900" algn="l"/>
                <a:tab pos="1447800" algn="l"/>
                <a:tab pos="2171700" algn="l"/>
                <a:tab pos="2895600" algn="l"/>
              </a:tabLst>
              <a:defRPr>
                <a:solidFill>
                  <a:schemeClr val="bg1"/>
                </a:solidFill>
                <a:latin typeface="Arial" charset="0"/>
                <a:cs typeface="Arial" charset="0"/>
              </a:defRPr>
            </a:lvl2pPr>
            <a:lvl3pPr>
              <a:tabLst>
                <a:tab pos="723900" algn="l"/>
                <a:tab pos="1447800" algn="l"/>
                <a:tab pos="2171700" algn="l"/>
                <a:tab pos="2895600" algn="l"/>
              </a:tabLst>
              <a:defRPr>
                <a:solidFill>
                  <a:schemeClr val="bg1"/>
                </a:solidFill>
                <a:latin typeface="Arial" charset="0"/>
                <a:cs typeface="Arial" charset="0"/>
              </a:defRPr>
            </a:lvl3pPr>
            <a:lvl4pPr>
              <a:tabLst>
                <a:tab pos="723900" algn="l"/>
                <a:tab pos="1447800" algn="l"/>
                <a:tab pos="2171700" algn="l"/>
                <a:tab pos="2895600" algn="l"/>
              </a:tabLst>
              <a:defRPr>
                <a:solidFill>
                  <a:schemeClr val="bg1"/>
                </a:solidFill>
                <a:latin typeface="Arial" charset="0"/>
                <a:cs typeface="Arial" charset="0"/>
              </a:defRPr>
            </a:lvl4pPr>
            <a:lvl5pPr>
              <a:tabLst>
                <a:tab pos="723900" algn="l"/>
                <a:tab pos="1447800" algn="l"/>
                <a:tab pos="2171700" algn="l"/>
                <a:tab pos="28956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algn="l" rtl="0"/>
            <a:fld id="{DA778900-B9DB-4AF0-BC12-DD741BB591A6}" type="slidenum">
              <a:rPr>
                <a:solidFill>
                  <a:srgbClr val="000000"/>
                </a:solidFill>
                <a:latin typeface="Calibri" pitchFamily="32" charset="0"/>
                <a:cs typeface="Arial Unicode MS" charset="0"/>
              </a:rPr>
              <a:pPr/>
              <a:t>9</a:t>
            </a:fld>
            <a:endParaRPr lang="nl-NL" altLang="en-US">
              <a:solidFill>
                <a:srgbClr val="000000"/>
              </a:solidFill>
              <a:latin typeface="Calibri" pitchFamily="32" charset="0"/>
              <a:cs typeface="Arial Unicode MS" charset="0"/>
            </a:endParaRPr>
          </a:p>
        </p:txBody>
      </p:sp>
      <p:sp>
        <p:nvSpPr>
          <p:cNvPr id="54275"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4276" name="Text Box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In een </a:t>
            </a:r>
            <a:r>
              <a:rPr lang="nl-NL" b="1" i="0" u="none" baseline="0">
                <a:latin typeface="Calibri" pitchFamily="32" charset="0"/>
                <a:ea typeface="SimSun" charset="-122"/>
              </a:rPr>
              <a:t>'cross-over'-studie </a:t>
            </a:r>
            <a:r>
              <a:rPr lang="nl-NL" b="0" i="0" u="none" baseline="0">
                <a:latin typeface="Calibri" pitchFamily="32" charset="0"/>
                <a:ea typeface="SimSun" charset="-122"/>
              </a:rPr>
              <a:t>krijgen deelnemers een reeks verschillende behandelingen. Bijvoorbeeld: Patiënt X en Y komen via randomisatie in twee verschillende behandelgroepen terecht. Patiënt X ontvangt behandeling A gedurende de eerste periode van de studie; patiënt Y ontvangt behandeling B. Na afloop van de eerste periode is er een uitwasfase. Vervolgens krijgt patiënt X behandeling B gedurende de tweede periode van de studie terwijl patiënt Y behandeling A krijgt. </a:t>
            </a: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baseline="0" dirty="0" smtClean="0">
              <a:latin typeface="Calibri" pitchFamily="32" charset="0"/>
              <a:ea typeface="SimSun" charset="-122"/>
            </a:endParaRP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Elke behandeling start op hetzelfde moment, en elke deelnemer (met een stabiele en chronische ziekte) fungeert als zijn/haar eigen controlegroep. </a:t>
            </a: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nl-NL" b="0" i="0" u="none" baseline="0">
                <a:latin typeface="Calibri" pitchFamily="32" charset="0"/>
                <a:ea typeface="SimSun" charset="-122"/>
              </a:rPr>
              <a:t>De respons per patiënt op verschillende behandelingen wordt vergeleken; normaal gesproken is de variabiliteit in de respons minder dan de variabiliteit bij studies met parallelle groepen. Er zijn ook minder patiënten voor nodig, maar de studie moet wel langere tijd lopen.</a:t>
            </a: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a:p>
            <a:pPr algn="l" rtl="0"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nl-NL" altLang="en-US" dirty="0" smtClean="0">
              <a:latin typeface="Calibri" pitchFamily="32" charset="0"/>
              <a:ea typeface="SimSun" charset="-122"/>
            </a:endParaRPr>
          </a:p>
        </p:txBody>
      </p:sp>
      <p:sp>
        <p:nvSpPr>
          <p:cNvPr id="54277"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algn="r" rtl="0" eaLnBrk="1" hangingPunct="1">
              <a:buSzPct val="100000"/>
            </a:pPr>
            <a:fld id="{5F1C5919-E4AF-4FFE-B3EC-2AB52F84D96E}" type="slidenum">
              <a:rPr sz="1200">
                <a:solidFill>
                  <a:srgbClr val="000000"/>
                </a:solidFill>
                <a:latin typeface="Calibri" pitchFamily="32" charset="0"/>
              </a:rPr>
              <a:pPr algn="r" eaLnBrk="1" hangingPunct="1">
                <a:buSzPct val="100000"/>
              </a:pPr>
              <a:t>9</a:t>
            </a:fld>
            <a:endParaRPr lang="nl-NL" altLang="en-US" sz="1200">
              <a:solidFill>
                <a:srgbClr val="000000"/>
              </a:solidFill>
              <a:latin typeface="Calibri" pitchFamily="32" charset="0"/>
            </a:endParaRPr>
          </a:p>
        </p:txBody>
      </p:sp>
    </p:spTree>
    <p:extLst>
      <p:ext uri="{BB962C8B-B14F-4D97-AF65-F5344CB8AC3E}">
        <p14:creationId xmlns:p14="http://schemas.microsoft.com/office/powerpoint/2010/main" val="2187121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charset="0"/>
                <a:cs typeface="Arial" charset="0"/>
              </a:defRPr>
            </a:lvl1pPr>
            <a:lvl2pPr>
              <a:tabLst>
                <a:tab pos="723900" algn="l"/>
                <a:tab pos="1447800" algn="l"/>
                <a:tab pos="2171700" algn="l"/>
                <a:tab pos="2895600" algn="l"/>
              </a:tabLst>
              <a:defRPr>
                <a:solidFill>
                  <a:schemeClr val="bg1"/>
                </a:solidFill>
                <a:latin typeface="Arial" charset="0"/>
                <a:cs typeface="Arial" charset="0"/>
              </a:defRPr>
            </a:lvl2pPr>
            <a:lvl3pPr>
              <a:tabLst>
                <a:tab pos="723900" algn="l"/>
                <a:tab pos="1447800" algn="l"/>
                <a:tab pos="2171700" algn="l"/>
                <a:tab pos="2895600" algn="l"/>
              </a:tabLst>
              <a:defRPr>
                <a:solidFill>
                  <a:schemeClr val="bg1"/>
                </a:solidFill>
                <a:latin typeface="Arial" charset="0"/>
                <a:cs typeface="Arial" charset="0"/>
              </a:defRPr>
            </a:lvl3pPr>
            <a:lvl4pPr>
              <a:tabLst>
                <a:tab pos="723900" algn="l"/>
                <a:tab pos="1447800" algn="l"/>
                <a:tab pos="2171700" algn="l"/>
                <a:tab pos="2895600" algn="l"/>
              </a:tabLst>
              <a:defRPr>
                <a:solidFill>
                  <a:schemeClr val="bg1"/>
                </a:solidFill>
                <a:latin typeface="Arial" charset="0"/>
                <a:cs typeface="Arial" charset="0"/>
              </a:defRPr>
            </a:lvl4pPr>
            <a:lvl5pPr>
              <a:tabLst>
                <a:tab pos="723900" algn="l"/>
                <a:tab pos="1447800" algn="l"/>
                <a:tab pos="2171700" algn="l"/>
                <a:tab pos="28956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algn="l" rtl="0"/>
            <a:fld id="{F1CC64FE-5304-4F02-9569-7D3E74C880B6}" type="slidenum">
              <a:rPr>
                <a:solidFill>
                  <a:srgbClr val="000000"/>
                </a:solidFill>
                <a:latin typeface="Calibri" pitchFamily="32" charset="0"/>
                <a:cs typeface="Arial Unicode MS" charset="0"/>
              </a:rPr>
              <a:pPr/>
              <a:t>10</a:t>
            </a:fld>
            <a:endParaRPr lang="nl-NL" altLang="en-US">
              <a:solidFill>
                <a:srgbClr val="000000"/>
              </a:solidFill>
              <a:latin typeface="Calibri" pitchFamily="32" charset="0"/>
              <a:cs typeface="Arial Unicode MS" charset="0"/>
            </a:endParaRPr>
          </a:p>
        </p:txBody>
      </p:sp>
      <p:sp>
        <p:nvSpPr>
          <p:cNvPr id="55299"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5300" name="Rectangle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nl-NL" altLang="en-US" smtClean="0">
              <a:latin typeface="Times New Roman" pitchFamily="16" charset="0"/>
            </a:endParaRPr>
          </a:p>
        </p:txBody>
      </p:sp>
    </p:spTree>
    <p:extLst>
      <p:ext uri="{BB962C8B-B14F-4D97-AF65-F5344CB8AC3E}">
        <p14:creationId xmlns:p14="http://schemas.microsoft.com/office/powerpoint/2010/main" val="40801132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63923"/>
            <a:ext cx="7772400" cy="1218344"/>
          </a:xfrm>
          <a:prstGeom prst="rect">
            <a:avLst/>
          </a:prstGeom>
        </p:spPr>
        <p:txBody>
          <a:bodyPr>
            <a:normAutofit/>
          </a:bodyPr>
          <a:lstStyle>
            <a:lvl1pPr>
              <a:defRPr sz="3600" b="1">
                <a:latin typeface="Arial" pitchFamily="34" charset="0"/>
                <a:cs typeface="Arial" pitchFamily="34" charset="0"/>
              </a:defRPr>
            </a:lvl1pPr>
          </a:lstStyle>
          <a:p>
            <a:r>
              <a:rPr lang="en-US" dirty="0" smtClean="0"/>
              <a:t>&lt;Title Case, Arial, 36 pt, Black&gt; &lt;</a:t>
            </a:r>
            <a:r>
              <a:rPr lang="en-US" dirty="0" err="1" smtClean="0"/>
              <a:t>xxxxxxxxCenteredxxxxxxxx</a:t>
            </a:r>
            <a:r>
              <a:rPr lang="en-US" dirty="0" smtClean="0"/>
              <a:t>&gt;</a:t>
            </a:r>
          </a:p>
        </p:txBody>
      </p:sp>
      <p:pic>
        <p:nvPicPr>
          <p:cNvPr id="7" name="Picture 6" descr="header.jpg"/>
          <p:cNvPicPr>
            <a:picLocks noChangeAspect="1"/>
          </p:cNvPicPr>
          <p:nvPr userDrawn="1"/>
        </p:nvPicPr>
        <p:blipFill>
          <a:blip r:embed="rId2" cstate="print"/>
          <a:stretch>
            <a:fillRect/>
          </a:stretch>
        </p:blipFill>
        <p:spPr>
          <a:xfrm>
            <a:off x="0" y="0"/>
            <a:ext cx="9144000" cy="1876370"/>
          </a:xfrm>
          <a:prstGeom prst="rect">
            <a:avLst/>
          </a:prstGeom>
        </p:spPr>
      </p:pic>
      <p:pic>
        <p:nvPicPr>
          <p:cNvPr id="9" name="Picture 8" descr="by-nc-sa.png"/>
          <p:cNvPicPr>
            <a:picLocks noChangeAspect="1"/>
          </p:cNvPicPr>
          <p:nvPr userDrawn="1"/>
        </p:nvPicPr>
        <p:blipFill>
          <a:blip r:embed="rId3" cstate="print"/>
          <a:stretch>
            <a:fillRect/>
          </a:stretch>
        </p:blipFill>
        <p:spPr>
          <a:xfrm>
            <a:off x="3965817" y="6377056"/>
            <a:ext cx="1227411" cy="429442"/>
          </a:xfrm>
          <a:prstGeom prst="rect">
            <a:avLst/>
          </a:prstGeom>
        </p:spPr>
      </p:pic>
      <p:sp>
        <p:nvSpPr>
          <p:cNvPr id="11" name="TextBox 10"/>
          <p:cNvSpPr txBox="1"/>
          <p:nvPr userDrawn="1"/>
        </p:nvSpPr>
        <p:spPr>
          <a:xfrm>
            <a:off x="41097" y="1181529"/>
            <a:ext cx="2527442" cy="430887"/>
          </a:xfrm>
          <a:prstGeom prst="rect">
            <a:avLst/>
          </a:prstGeom>
          <a:noFill/>
        </p:spPr>
        <p:txBody>
          <a:bodyPr wrap="square" rtlCol="0">
            <a:spAutoFit/>
          </a:bodyPr>
          <a:lstStyle/>
          <a:p>
            <a:pPr algn="ctr"/>
            <a:r>
              <a:rPr lang="en-IE" sz="1100" dirty="0" smtClean="0">
                <a:solidFill>
                  <a:srgbClr val="41464C"/>
                </a:solidFill>
              </a:rPr>
              <a:t>European</a:t>
            </a:r>
            <a:r>
              <a:rPr lang="en-IE" sz="1100" dirty="0" smtClean="0"/>
              <a:t> </a:t>
            </a:r>
            <a:r>
              <a:rPr lang="en-IE" sz="1100" dirty="0" smtClean="0">
                <a:solidFill>
                  <a:srgbClr val="1A2B85"/>
                </a:solidFill>
              </a:rPr>
              <a:t>Patients’ Academy </a:t>
            </a:r>
          </a:p>
          <a:p>
            <a:pPr algn="ctr"/>
            <a:r>
              <a:rPr lang="en-IE" sz="1100" dirty="0" smtClean="0">
                <a:solidFill>
                  <a:srgbClr val="41464C"/>
                </a:solidFill>
              </a:rPr>
              <a:t>on Therapeutic Innovation</a:t>
            </a:r>
            <a:endParaRPr lang="en-IE" sz="1100" dirty="0">
              <a:solidFill>
                <a:srgbClr val="41464C"/>
              </a:solidFill>
            </a:endParaRPr>
          </a:p>
        </p:txBody>
      </p:sp>
    </p:spTree>
  </p:cSld>
  <p:clrMapOvr>
    <a:masterClrMapping/>
  </p:clrMapOvr>
  <p:extLst mod="1">
    <p:ext uri="{DCECCB84-F9BA-43D5-87BE-67443E8EF086}">
      <p15:sldGuideLst xmlns:p15="http://schemas.microsoft.com/office/powerpoint/2012/main" xmlns="">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36652" y="1602770"/>
            <a:ext cx="8229600" cy="4523394"/>
          </a:xfrm>
          <a:prstGeom prst="rect">
            <a:avLst/>
          </a:prstGeom>
        </p:spPr>
        <p:txBody>
          <a:bodyPr/>
          <a:lstStyle>
            <a:lvl1pPr>
              <a:spcBef>
                <a:spcPts val="600"/>
              </a:spcBef>
              <a:spcAft>
                <a:spcPts val="600"/>
              </a:spcAft>
              <a:buFont typeface="Wingdings" pitchFamily="2" charset="2"/>
              <a:buChar char="§"/>
              <a:defRPr sz="2400">
                <a:latin typeface="Arial" pitchFamily="34" charset="0"/>
                <a:cs typeface="Arial" pitchFamily="34" charset="0"/>
              </a:defRPr>
            </a:lvl1pPr>
            <a:lvl2pPr>
              <a:spcBef>
                <a:spcPts val="600"/>
              </a:spcBef>
              <a:spcAft>
                <a:spcPts val="600"/>
              </a:spcAft>
              <a:buFont typeface="Wingdings" pitchFamily="2" charset="2"/>
              <a:buChar char="Ø"/>
              <a:defRPr sz="2000">
                <a:latin typeface="Arial" pitchFamily="34" charset="0"/>
                <a:cs typeface="Arial" pitchFamily="34" charset="0"/>
              </a:defRPr>
            </a:lvl2pPr>
            <a:lvl3pPr>
              <a:spcBef>
                <a:spcPts val="600"/>
              </a:spcBef>
              <a:spcAft>
                <a:spcPts val="600"/>
              </a:spcAft>
              <a:buFont typeface="Arial" pitchFamily="34" charset="0"/>
              <a:buChar cha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r>
              <a:rPr lang="en-IE" dirty="0" smtClean="0"/>
              <a:t>First-level pt, sentence case, Arial, 24 pt, black</a:t>
            </a:r>
          </a:p>
          <a:p>
            <a:pPr lvl="1"/>
            <a:r>
              <a:rPr lang="en-IE" dirty="0" smtClean="0"/>
              <a:t>Second-level pt, sentence case, Arial, 20 pt, black</a:t>
            </a:r>
          </a:p>
          <a:p>
            <a:pPr lvl="2"/>
            <a:r>
              <a:rPr lang="en-IE" dirty="0" smtClean="0"/>
              <a:t>Third-level pt, sentence case, Arial, 18 pt, black</a:t>
            </a:r>
          </a:p>
          <a:p>
            <a:r>
              <a:rPr lang="en-IE" dirty="0" smtClean="0"/>
              <a:t>18 pt is the smallest font size permitted.</a:t>
            </a:r>
          </a:p>
        </p:txBody>
      </p:sp>
      <p:sp>
        <p:nvSpPr>
          <p:cNvPr id="11" name="Slide Number Placeholder 5"/>
          <p:cNvSpPr>
            <a:spLocks noGrp="1"/>
          </p:cNvSpPr>
          <p:nvPr>
            <p:ph type="sldNum" sz="quarter" idx="12"/>
          </p:nvPr>
        </p:nvSpPr>
        <p:spPr>
          <a:xfrm>
            <a:off x="6645666" y="6356350"/>
            <a:ext cx="2133600" cy="365125"/>
          </a:xfrm>
          <a:prstGeom prst="rect">
            <a:avLst/>
          </a:prstGeom>
        </p:spPr>
        <p:txBody>
          <a:bodyPr/>
          <a:lstStyle/>
          <a:p>
            <a:fld id="{61FCC69C-9B8E-4208-8737-B4C333BC0DAC}" type="slidenum">
              <a:rPr lang="en-IE" smtClean="0"/>
              <a:t>‹nr.›</a:t>
            </a:fld>
            <a:endParaRPr lang="en-IE" dirty="0"/>
          </a:p>
        </p:txBody>
      </p:sp>
      <p:sp>
        <p:nvSpPr>
          <p:cNvPr id="12" name="Title 1"/>
          <p:cNvSpPr>
            <a:spLocks noGrp="1"/>
          </p:cNvSpPr>
          <p:nvPr>
            <p:ph type="title" hasCustomPrompt="1"/>
          </p:nvPr>
        </p:nvSpPr>
        <p:spPr>
          <a:xfrm>
            <a:off x="442686" y="462336"/>
            <a:ext cx="6508679" cy="945224"/>
          </a:xfrm>
          <a:prstGeom prst="rect">
            <a:avLst/>
          </a:prstGeom>
        </p:spPr>
        <p:txBody>
          <a:bodyPr>
            <a:noAutofit/>
          </a:bodyPr>
          <a:lstStyle>
            <a:lvl1pPr algn="l">
              <a:defRPr sz="2800" b="1">
                <a:latin typeface="Arial" pitchFamily="34" charset="0"/>
                <a:cs typeface="Arial" pitchFamily="34" charset="0"/>
              </a:defRPr>
            </a:lvl1pPr>
          </a:lstStyle>
          <a:p>
            <a:r>
              <a:rPr lang="en-IE" dirty="0" smtClean="0"/>
              <a:t>Titles sentence case, Arial 28pt, Bold, Black</a:t>
            </a:r>
            <a:endParaRPr lang="en-IE" dirty="0"/>
          </a:p>
        </p:txBody>
      </p:sp>
      <p:pic>
        <p:nvPicPr>
          <p:cNvPr id="13" name="Picture 12" descr="strip.png"/>
          <p:cNvPicPr>
            <a:picLocks noChangeAspect="1"/>
          </p:cNvPicPr>
          <p:nvPr userDrawn="1"/>
        </p:nvPicPr>
        <p:blipFill>
          <a:blip r:embed="rId2" cstate="print"/>
          <a:stretch>
            <a:fillRect/>
          </a:stretch>
        </p:blipFill>
        <p:spPr>
          <a:xfrm>
            <a:off x="0" y="0"/>
            <a:ext cx="9144000" cy="295820"/>
          </a:xfrm>
          <a:prstGeom prst="rect">
            <a:avLst/>
          </a:prstGeom>
        </p:spPr>
      </p:pic>
      <p:pic>
        <p:nvPicPr>
          <p:cNvPr id="14" name="Picture 13" descr="logo.png"/>
          <p:cNvPicPr>
            <a:picLocks noChangeAspect="1"/>
          </p:cNvPicPr>
          <p:nvPr userDrawn="1"/>
        </p:nvPicPr>
        <p:blipFill>
          <a:blip r:embed="rId3" cstate="print"/>
          <a:stretch>
            <a:fillRect/>
          </a:stretch>
        </p:blipFill>
        <p:spPr>
          <a:xfrm>
            <a:off x="7428938" y="495341"/>
            <a:ext cx="1227138" cy="669726"/>
          </a:xfrm>
          <a:prstGeom prst="rect">
            <a:avLst/>
          </a:prstGeom>
        </p:spPr>
      </p:pic>
      <p:sp>
        <p:nvSpPr>
          <p:cNvPr id="15" name="TextBox 14"/>
          <p:cNvSpPr txBox="1"/>
          <p:nvPr userDrawn="1"/>
        </p:nvSpPr>
        <p:spPr>
          <a:xfrm>
            <a:off x="7191907" y="1160980"/>
            <a:ext cx="1664413" cy="353943"/>
          </a:xfrm>
          <a:prstGeom prst="rect">
            <a:avLst/>
          </a:prstGeom>
          <a:noFill/>
        </p:spPr>
        <p:txBody>
          <a:bodyPr wrap="square" rtlCol="0">
            <a:spAutoFit/>
          </a:bodyPr>
          <a:lstStyle/>
          <a:p>
            <a:pPr algn="ctr"/>
            <a:r>
              <a:rPr lang="en-IE" sz="850" dirty="0" smtClean="0">
                <a:solidFill>
                  <a:srgbClr val="41464C"/>
                </a:solidFill>
              </a:rPr>
              <a:t>European</a:t>
            </a:r>
            <a:r>
              <a:rPr lang="en-IE" sz="850" dirty="0" smtClean="0"/>
              <a:t> </a:t>
            </a:r>
            <a:r>
              <a:rPr lang="en-IE" sz="850" dirty="0" smtClean="0">
                <a:solidFill>
                  <a:srgbClr val="1A2B85"/>
                </a:solidFill>
              </a:rPr>
              <a:t>Patients’ Academy </a:t>
            </a:r>
          </a:p>
          <a:p>
            <a:pPr algn="ctr"/>
            <a:r>
              <a:rPr lang="en-IE" sz="850" dirty="0" smtClean="0">
                <a:solidFill>
                  <a:srgbClr val="41464C"/>
                </a:solidFill>
              </a:rPr>
              <a:t>on Therapeutic Innovation</a:t>
            </a:r>
            <a:endParaRPr lang="en-IE" sz="850" dirty="0">
              <a:solidFill>
                <a:srgbClr val="41464C"/>
              </a:solidFill>
            </a:endParaRPr>
          </a:p>
        </p:txBody>
      </p:sp>
    </p:spTree>
  </p:cSld>
  <p:clrMapOvr>
    <a:masterClrMapping/>
  </p:clrMapOvr>
  <p:extLst mod="1">
    <p:ext uri="{DCECCB84-F9BA-43D5-87BE-67443E8EF086}">
      <p15:sldGuideLst xmlns:p15="http://schemas.microsoft.com/office/powerpoint/2012/main" xmlns="">
        <p15:guide id="1" orient="horz" pos="2160" userDrawn="1">
          <p15:clr>
            <a:srgbClr val="FBAE40"/>
          </p15:clr>
        </p15:guide>
        <p15:guide id="2" pos="2880" userDrawn="1">
          <p15:clr>
            <a:srgbClr val="FBAE40"/>
          </p15:clr>
        </p15:guide>
        <p15:guide id="3" pos="3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a:xfrm>
            <a:off x="6645666" y="6356350"/>
            <a:ext cx="2133600" cy="365125"/>
          </a:xfrm>
          <a:prstGeom prst="rect">
            <a:avLst/>
          </a:prstGeom>
        </p:spPr>
        <p:txBody>
          <a:bodyPr/>
          <a:lstStyle/>
          <a:p>
            <a:fld id="{61FCC69C-9B8E-4208-8737-B4C333BC0DAC}" type="slidenum">
              <a:rPr lang="en-IE" smtClean="0"/>
              <a:t>‹nr.›</a:t>
            </a:fld>
            <a:endParaRPr lang="en-IE" dirty="0"/>
          </a:p>
        </p:txBody>
      </p:sp>
      <p:sp>
        <p:nvSpPr>
          <p:cNvPr id="12" name="Title 1"/>
          <p:cNvSpPr>
            <a:spLocks noGrp="1"/>
          </p:cNvSpPr>
          <p:nvPr>
            <p:ph type="title" hasCustomPrompt="1"/>
          </p:nvPr>
        </p:nvSpPr>
        <p:spPr>
          <a:xfrm>
            <a:off x="442686" y="462336"/>
            <a:ext cx="6508679" cy="945224"/>
          </a:xfrm>
          <a:prstGeom prst="rect">
            <a:avLst/>
          </a:prstGeom>
        </p:spPr>
        <p:txBody>
          <a:bodyPr>
            <a:noAutofit/>
          </a:bodyPr>
          <a:lstStyle>
            <a:lvl1pPr algn="l">
              <a:defRPr sz="2800" b="1">
                <a:latin typeface="Arial" pitchFamily="34" charset="0"/>
                <a:cs typeface="Arial" pitchFamily="34" charset="0"/>
              </a:defRPr>
            </a:lvl1pPr>
          </a:lstStyle>
          <a:p>
            <a:r>
              <a:rPr lang="en-IE" dirty="0" smtClean="0"/>
              <a:t>Titles sentence case, Arial 28pt, Bold, Black</a:t>
            </a:r>
            <a:endParaRPr lang="en-IE" dirty="0"/>
          </a:p>
        </p:txBody>
      </p:sp>
      <p:pic>
        <p:nvPicPr>
          <p:cNvPr id="13" name="Picture 12" descr="strip.png"/>
          <p:cNvPicPr>
            <a:picLocks noChangeAspect="1"/>
          </p:cNvPicPr>
          <p:nvPr userDrawn="1"/>
        </p:nvPicPr>
        <p:blipFill>
          <a:blip r:embed="rId2" cstate="print"/>
          <a:stretch>
            <a:fillRect/>
          </a:stretch>
        </p:blipFill>
        <p:spPr>
          <a:xfrm>
            <a:off x="0" y="0"/>
            <a:ext cx="9144000" cy="295820"/>
          </a:xfrm>
          <a:prstGeom prst="rect">
            <a:avLst/>
          </a:prstGeom>
        </p:spPr>
      </p:pic>
      <p:pic>
        <p:nvPicPr>
          <p:cNvPr id="14" name="Picture 13" descr="logo.png"/>
          <p:cNvPicPr>
            <a:picLocks noChangeAspect="1"/>
          </p:cNvPicPr>
          <p:nvPr userDrawn="1"/>
        </p:nvPicPr>
        <p:blipFill>
          <a:blip r:embed="rId3" cstate="print"/>
          <a:stretch>
            <a:fillRect/>
          </a:stretch>
        </p:blipFill>
        <p:spPr>
          <a:xfrm>
            <a:off x="7428938" y="495341"/>
            <a:ext cx="1227138" cy="669726"/>
          </a:xfrm>
          <a:prstGeom prst="rect">
            <a:avLst/>
          </a:prstGeom>
        </p:spPr>
      </p:pic>
      <p:sp>
        <p:nvSpPr>
          <p:cNvPr id="15" name="TextBox 14"/>
          <p:cNvSpPr txBox="1"/>
          <p:nvPr userDrawn="1"/>
        </p:nvSpPr>
        <p:spPr>
          <a:xfrm>
            <a:off x="7191907" y="1160980"/>
            <a:ext cx="1664413" cy="353943"/>
          </a:xfrm>
          <a:prstGeom prst="rect">
            <a:avLst/>
          </a:prstGeom>
          <a:noFill/>
        </p:spPr>
        <p:txBody>
          <a:bodyPr wrap="square" rtlCol="0">
            <a:spAutoFit/>
          </a:bodyPr>
          <a:lstStyle/>
          <a:p>
            <a:pPr algn="ctr"/>
            <a:r>
              <a:rPr lang="en-IE" sz="850" dirty="0" smtClean="0">
                <a:solidFill>
                  <a:srgbClr val="41464C"/>
                </a:solidFill>
              </a:rPr>
              <a:t>European</a:t>
            </a:r>
            <a:r>
              <a:rPr lang="en-IE" sz="850" dirty="0" smtClean="0"/>
              <a:t> </a:t>
            </a:r>
            <a:r>
              <a:rPr lang="en-IE" sz="850" dirty="0" smtClean="0">
                <a:solidFill>
                  <a:srgbClr val="1A2B85"/>
                </a:solidFill>
              </a:rPr>
              <a:t>Patients’ Academy </a:t>
            </a:r>
          </a:p>
          <a:p>
            <a:pPr algn="ctr"/>
            <a:r>
              <a:rPr lang="en-IE" sz="850" dirty="0" smtClean="0">
                <a:solidFill>
                  <a:srgbClr val="41464C"/>
                </a:solidFill>
              </a:rPr>
              <a:t>on Therapeutic Innovation</a:t>
            </a:r>
            <a:endParaRPr lang="en-IE" sz="850" dirty="0">
              <a:solidFill>
                <a:srgbClr val="41464C"/>
              </a:solidFill>
            </a:endParaRPr>
          </a:p>
        </p:txBody>
      </p:sp>
    </p:spTree>
    <p:extLst>
      <p:ext uri="{BB962C8B-B14F-4D97-AF65-F5344CB8AC3E}">
        <p14:creationId xmlns:p14="http://schemas.microsoft.com/office/powerpoint/2010/main" val="96273961"/>
      </p:ext>
    </p:extLst>
  </p:cSld>
  <p:clrMapOvr>
    <a:masterClrMapping/>
  </p:clrMapOvr>
  <p:extLst mod="1">
    <p:ext uri="{DCECCB84-F9BA-43D5-87BE-67443E8EF086}">
      <p15:sldGuideLst xmlns:p15="http://schemas.microsoft.com/office/powerpoint/2012/main" xmlns="">
        <p15:guide id="1" orient="horz" pos="2160">
          <p15:clr>
            <a:srgbClr val="FBAE40"/>
          </p15:clr>
        </p15:guide>
        <p15:guide id="2" pos="2880">
          <p15:clr>
            <a:srgbClr val="FBAE40"/>
          </p15:clr>
        </p15:guide>
        <p15:guide id="3" pos="3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36652" y="1602770"/>
            <a:ext cx="3950413" cy="4523394"/>
          </a:xfrm>
          <a:prstGeom prst="rect">
            <a:avLst/>
          </a:prstGeom>
        </p:spPr>
        <p:txBody>
          <a:bodyPr/>
          <a:lstStyle>
            <a:lvl1pPr>
              <a:spcBef>
                <a:spcPts val="600"/>
              </a:spcBef>
              <a:spcAft>
                <a:spcPts val="600"/>
              </a:spcAft>
              <a:buFont typeface="Wingdings" pitchFamily="2" charset="2"/>
              <a:buChar char="§"/>
              <a:defRPr sz="2400">
                <a:latin typeface="Arial" pitchFamily="34" charset="0"/>
                <a:cs typeface="Arial" pitchFamily="34" charset="0"/>
              </a:defRPr>
            </a:lvl1pPr>
            <a:lvl2pPr>
              <a:spcBef>
                <a:spcPts val="600"/>
              </a:spcBef>
              <a:spcAft>
                <a:spcPts val="600"/>
              </a:spcAft>
              <a:buFont typeface="Wingdings" pitchFamily="2" charset="2"/>
              <a:buChar char="Ø"/>
              <a:defRPr sz="2000">
                <a:latin typeface="Arial" pitchFamily="34" charset="0"/>
                <a:cs typeface="Arial" pitchFamily="34" charset="0"/>
              </a:defRPr>
            </a:lvl2pPr>
            <a:lvl3pPr>
              <a:spcBef>
                <a:spcPts val="600"/>
              </a:spcBef>
              <a:spcAft>
                <a:spcPts val="600"/>
              </a:spcAft>
              <a:buFont typeface="Arial" pitchFamily="34" charset="0"/>
              <a:buChar cha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r>
              <a:rPr lang="en-IE" dirty="0" smtClean="0"/>
              <a:t>First-level pt, sentence case, Arial, 24 pt, black</a:t>
            </a:r>
          </a:p>
          <a:p>
            <a:pPr lvl="1"/>
            <a:r>
              <a:rPr lang="en-IE" dirty="0" smtClean="0"/>
              <a:t>Second-level pt, sentence case, Arial, 20 pt, black</a:t>
            </a:r>
          </a:p>
          <a:p>
            <a:pPr lvl="2"/>
            <a:r>
              <a:rPr lang="en-IE" dirty="0" smtClean="0"/>
              <a:t>Third-level pt, sentence case, Arial, 18 pt, black</a:t>
            </a:r>
          </a:p>
          <a:p>
            <a:r>
              <a:rPr lang="en-IE" dirty="0" smtClean="0"/>
              <a:t>18 pt is the smallest font size permitted.</a:t>
            </a:r>
          </a:p>
        </p:txBody>
      </p:sp>
      <p:sp>
        <p:nvSpPr>
          <p:cNvPr id="10" name="Content Placeholder 2"/>
          <p:cNvSpPr>
            <a:spLocks noGrp="1"/>
          </p:cNvSpPr>
          <p:nvPr>
            <p:ph idx="13" hasCustomPrompt="1"/>
          </p:nvPr>
        </p:nvSpPr>
        <p:spPr>
          <a:xfrm>
            <a:off x="4756935" y="1599103"/>
            <a:ext cx="3923011" cy="4523394"/>
          </a:xfrm>
          <a:prstGeom prst="rect">
            <a:avLst/>
          </a:prstGeom>
        </p:spPr>
        <p:txBody>
          <a:bodyPr/>
          <a:lstStyle>
            <a:lvl1pPr>
              <a:spcBef>
                <a:spcPts val="600"/>
              </a:spcBef>
              <a:spcAft>
                <a:spcPts val="600"/>
              </a:spcAft>
              <a:buFont typeface="Wingdings" pitchFamily="2" charset="2"/>
              <a:buChar char="§"/>
              <a:defRPr sz="2400">
                <a:latin typeface="Arial" pitchFamily="34" charset="0"/>
                <a:cs typeface="Arial" pitchFamily="34" charset="0"/>
              </a:defRPr>
            </a:lvl1pPr>
            <a:lvl2pPr>
              <a:spcBef>
                <a:spcPts val="600"/>
              </a:spcBef>
              <a:spcAft>
                <a:spcPts val="600"/>
              </a:spcAft>
              <a:buFont typeface="Wingdings" pitchFamily="2" charset="2"/>
              <a:buChar char="Ø"/>
              <a:defRPr sz="2000">
                <a:latin typeface="Arial" pitchFamily="34" charset="0"/>
                <a:cs typeface="Arial" pitchFamily="34" charset="0"/>
              </a:defRPr>
            </a:lvl2pPr>
            <a:lvl3pPr>
              <a:spcBef>
                <a:spcPts val="600"/>
              </a:spcBef>
              <a:spcAft>
                <a:spcPts val="600"/>
              </a:spcAft>
              <a:buFont typeface="Arial" pitchFamily="34" charset="0"/>
              <a:buChar cha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r>
              <a:rPr lang="en-IE" dirty="0" smtClean="0"/>
              <a:t>First-level pt, sentence case, Arial, 24 pt, black</a:t>
            </a:r>
          </a:p>
          <a:p>
            <a:pPr lvl="1"/>
            <a:r>
              <a:rPr lang="en-IE" dirty="0" smtClean="0"/>
              <a:t>Second-level pt, sentence case, Arial, 20 pt, black</a:t>
            </a:r>
          </a:p>
          <a:p>
            <a:pPr lvl="2"/>
            <a:r>
              <a:rPr lang="en-IE" dirty="0" smtClean="0"/>
              <a:t>Third-level pt, sentence case, Arial, 18 pt, black</a:t>
            </a:r>
          </a:p>
          <a:p>
            <a:r>
              <a:rPr lang="en-IE" dirty="0" smtClean="0"/>
              <a:t>18 pt is the smallest font size permitted.</a:t>
            </a:r>
          </a:p>
        </p:txBody>
      </p:sp>
      <p:sp>
        <p:nvSpPr>
          <p:cNvPr id="11" name="Slide Number Placeholder 5"/>
          <p:cNvSpPr>
            <a:spLocks noGrp="1"/>
          </p:cNvSpPr>
          <p:nvPr>
            <p:ph type="sldNum" sz="quarter" idx="12"/>
          </p:nvPr>
        </p:nvSpPr>
        <p:spPr>
          <a:xfrm>
            <a:off x="6645666" y="6356350"/>
            <a:ext cx="2133600" cy="365125"/>
          </a:xfrm>
          <a:prstGeom prst="rect">
            <a:avLst/>
          </a:prstGeom>
        </p:spPr>
        <p:txBody>
          <a:bodyPr/>
          <a:lstStyle/>
          <a:p>
            <a:fld id="{61FCC69C-9B8E-4208-8737-B4C333BC0DAC}" type="slidenum">
              <a:rPr lang="en-IE" smtClean="0"/>
              <a:t>‹nr.›</a:t>
            </a:fld>
            <a:endParaRPr lang="en-IE" dirty="0"/>
          </a:p>
        </p:txBody>
      </p:sp>
      <p:sp>
        <p:nvSpPr>
          <p:cNvPr id="24" name="Title 1"/>
          <p:cNvSpPr>
            <a:spLocks noGrp="1"/>
          </p:cNvSpPr>
          <p:nvPr>
            <p:ph type="title" hasCustomPrompt="1"/>
          </p:nvPr>
        </p:nvSpPr>
        <p:spPr>
          <a:xfrm>
            <a:off x="442686" y="462336"/>
            <a:ext cx="6508679" cy="945224"/>
          </a:xfrm>
          <a:prstGeom prst="rect">
            <a:avLst/>
          </a:prstGeom>
        </p:spPr>
        <p:txBody>
          <a:bodyPr>
            <a:noAutofit/>
          </a:bodyPr>
          <a:lstStyle>
            <a:lvl1pPr algn="l">
              <a:defRPr sz="2800" b="1">
                <a:latin typeface="Arial" pitchFamily="34" charset="0"/>
                <a:cs typeface="Arial" pitchFamily="34" charset="0"/>
              </a:defRPr>
            </a:lvl1pPr>
          </a:lstStyle>
          <a:p>
            <a:r>
              <a:rPr lang="en-IE" dirty="0" smtClean="0"/>
              <a:t>Titles sentence case, Arial 22pt, Bold, Black</a:t>
            </a:r>
            <a:endParaRPr lang="en-IE" dirty="0"/>
          </a:p>
        </p:txBody>
      </p:sp>
      <p:pic>
        <p:nvPicPr>
          <p:cNvPr id="25" name="Picture 24" descr="strip.png"/>
          <p:cNvPicPr>
            <a:picLocks noChangeAspect="1"/>
          </p:cNvPicPr>
          <p:nvPr userDrawn="1"/>
        </p:nvPicPr>
        <p:blipFill>
          <a:blip r:embed="rId2" cstate="print"/>
          <a:stretch>
            <a:fillRect/>
          </a:stretch>
        </p:blipFill>
        <p:spPr>
          <a:xfrm>
            <a:off x="0" y="0"/>
            <a:ext cx="9144000" cy="295820"/>
          </a:xfrm>
          <a:prstGeom prst="rect">
            <a:avLst/>
          </a:prstGeom>
        </p:spPr>
      </p:pic>
      <p:pic>
        <p:nvPicPr>
          <p:cNvPr id="26" name="Picture 25" descr="logo.png"/>
          <p:cNvPicPr>
            <a:picLocks noChangeAspect="1"/>
          </p:cNvPicPr>
          <p:nvPr userDrawn="1"/>
        </p:nvPicPr>
        <p:blipFill>
          <a:blip r:embed="rId3" cstate="print"/>
          <a:stretch>
            <a:fillRect/>
          </a:stretch>
        </p:blipFill>
        <p:spPr>
          <a:xfrm>
            <a:off x="7428938" y="495341"/>
            <a:ext cx="1227138" cy="669726"/>
          </a:xfrm>
          <a:prstGeom prst="rect">
            <a:avLst/>
          </a:prstGeom>
        </p:spPr>
      </p:pic>
      <p:sp>
        <p:nvSpPr>
          <p:cNvPr id="27" name="TextBox 26"/>
          <p:cNvSpPr txBox="1"/>
          <p:nvPr userDrawn="1"/>
        </p:nvSpPr>
        <p:spPr>
          <a:xfrm>
            <a:off x="7191907" y="1160980"/>
            <a:ext cx="1664413" cy="353943"/>
          </a:xfrm>
          <a:prstGeom prst="rect">
            <a:avLst/>
          </a:prstGeom>
          <a:noFill/>
        </p:spPr>
        <p:txBody>
          <a:bodyPr wrap="square" rtlCol="0">
            <a:spAutoFit/>
          </a:bodyPr>
          <a:lstStyle/>
          <a:p>
            <a:pPr algn="ctr"/>
            <a:r>
              <a:rPr lang="en-IE" sz="850" dirty="0" smtClean="0">
                <a:solidFill>
                  <a:srgbClr val="41464C"/>
                </a:solidFill>
              </a:rPr>
              <a:t>European</a:t>
            </a:r>
            <a:r>
              <a:rPr lang="en-IE" sz="850" dirty="0" smtClean="0"/>
              <a:t> </a:t>
            </a:r>
            <a:r>
              <a:rPr lang="en-IE" sz="850" dirty="0" smtClean="0">
                <a:solidFill>
                  <a:srgbClr val="1A2B85"/>
                </a:solidFill>
              </a:rPr>
              <a:t>Patients’ Academy </a:t>
            </a:r>
          </a:p>
          <a:p>
            <a:pPr algn="ctr"/>
            <a:r>
              <a:rPr lang="en-IE" sz="850" dirty="0" smtClean="0">
                <a:solidFill>
                  <a:srgbClr val="41464C"/>
                </a:solidFill>
              </a:rPr>
              <a:t>on Therapeutic Innovation</a:t>
            </a:r>
            <a:endParaRPr lang="en-IE" sz="850" dirty="0">
              <a:solidFill>
                <a:srgbClr val="41464C"/>
              </a:solidFill>
            </a:endParaRPr>
          </a:p>
        </p:txBody>
      </p:sp>
    </p:spTree>
  </p:cSld>
  <p:clrMapOvr>
    <a:masterClrMapping/>
  </p:clrMapOvr>
  <p:extLst mod="1">
    <p:ext uri="{DCECCB84-F9BA-43D5-87BE-67443E8EF086}">
      <p15:sldGuideLst xmlns:p15="http://schemas.microsoft.com/office/powerpoint/2012/main" xmlns="">
        <p15:guide id="1" orient="horz" pos="2160" userDrawn="1">
          <p15:clr>
            <a:srgbClr val="FBAE40"/>
          </p15:clr>
        </p15:guide>
        <p15:guide id="3" pos="340" userDrawn="1">
          <p15:clr>
            <a:srgbClr val="FBAE40"/>
          </p15:clr>
        </p15:guide>
        <p15:guide id="4" pos="3061"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6553200" y="6356350"/>
            <a:ext cx="2133600" cy="365125"/>
          </a:xfrm>
          <a:prstGeom prst="rect">
            <a:avLst/>
          </a:prstGeom>
        </p:spPr>
        <p:txBody>
          <a:bodyPr/>
          <a:lstStyle>
            <a:lvl1pPr algn="r">
              <a:defRPr/>
            </a:lvl1pPr>
          </a:lstStyle>
          <a:p>
            <a:fld id="{61FCC69C-9B8E-4208-8737-B4C333BC0DAC}" type="slidenum">
              <a:rPr lang="en-IE" smtClean="0"/>
              <a:pPr/>
              <a:t>‹nr.›</a:t>
            </a:fld>
            <a:endParaRPr lang="en-I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1"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8.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5.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6.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rtl="0"/>
            <a:r>
              <a:rPr lang="nl-NL" b="1" i="0" u="none" baseline="0"/>
              <a:t>Ontwerp van klinische studies</a:t>
            </a:r>
            <a:endParaRPr lang="nl-NL" dirty="0"/>
          </a:p>
        </p:txBody>
      </p:sp>
    </p:spTree>
    <p:extLst>
      <p:ext uri="{BB962C8B-B14F-4D97-AF65-F5344CB8AC3E}">
        <p14:creationId xmlns:p14="http://schemas.microsoft.com/office/powerpoint/2010/main" val="32516271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46" name="Group 2"/>
          <p:cNvGraphicFramePr>
            <a:graphicFrameLocks noGrp="1"/>
          </p:cNvGraphicFramePr>
          <p:nvPr>
            <p:extLst>
              <p:ext uri="{D42A27DB-BD31-4B8C-83A1-F6EECF244321}">
                <p14:modId xmlns:p14="http://schemas.microsoft.com/office/powerpoint/2010/main" val="180883640"/>
              </p:ext>
            </p:extLst>
          </p:nvPr>
        </p:nvGraphicFramePr>
        <p:xfrm>
          <a:off x="753034" y="1936376"/>
          <a:ext cx="7691719" cy="4034118"/>
        </p:xfrm>
        <a:graphic>
          <a:graphicData uri="http://schemas.openxmlformats.org/drawingml/2006/table">
            <a:tbl>
              <a:tblPr>
                <a:tableStyleId>{3C2FFA5D-87B4-456A-9821-1D502468CF0F}</a:tableStyleId>
              </a:tblPr>
              <a:tblGrid>
                <a:gridCol w="3846697"/>
                <a:gridCol w="3845022"/>
              </a:tblGrid>
              <a:tr h="649348">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400" b="1" i="0" u="none" strike="noStrike" cap="none" normalizeH="0" baseline="0">
                          <a:ln>
                            <a:noFill/>
                          </a:ln>
                          <a:effectLst/>
                        </a:rPr>
                        <a:t>Voordelen</a:t>
                      </a:r>
                      <a:endParaRPr kumimoji="0" lang="nl-NL" altLang="en-US" sz="2400" b="1"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25" marB="45725"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400" b="1" i="0" u="none" strike="noStrike" cap="none" normalizeH="0" baseline="0">
                          <a:ln>
                            <a:noFill/>
                          </a:ln>
                          <a:effectLst/>
                        </a:rPr>
                        <a:t>Problemen</a:t>
                      </a:r>
                      <a:endParaRPr kumimoji="0" lang="nl-NL" altLang="en-US" sz="2400" b="1"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25" marB="45725" horzOverflow="overflow"/>
                </a:tc>
              </a:tr>
              <a:tr h="2213905">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400" b="0" i="0" u="none" strike="noStrike" cap="none" normalizeH="0" baseline="0">
                          <a:ln>
                            <a:noFill/>
                          </a:ln>
                          <a:effectLst/>
                        </a:rPr>
                        <a:t>Lage variantie (weinig verschillen) omdat de behandel- en controlegroep gelijk is (dezelfde persoon)</a:t>
                      </a:r>
                      <a:endParaRPr kumimoji="0" lang="nl-NL"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25" marB="45725"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400" b="0" i="0" u="none" strike="noStrike" cap="none" normalizeH="0" baseline="0">
                          <a:ln>
                            <a:noFill/>
                          </a:ln>
                          <a:effectLst/>
                        </a:rPr>
                        <a:t>Kan alleen worden gebruikt bij chronische ziekten omdat de behandelingen na elkaar worden ingezet</a:t>
                      </a:r>
                      <a:endParaRPr kumimoji="0" lang="nl-NL"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25" marB="45725" horzOverflow="overflow"/>
                </a:tc>
              </a:tr>
              <a:tr h="1170865">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400" b="0" i="0" u="none" strike="noStrike" cap="none" normalizeH="0" baseline="0">
                          <a:ln>
                            <a:noFill/>
                          </a:ln>
                          <a:effectLst/>
                        </a:rPr>
                        <a:t>Kan meerdere behandeling omvatten</a:t>
                      </a:r>
                      <a:endParaRPr kumimoji="0" lang="nl-NL" altLang="en-US" sz="2400" b="0" i="0" u="none" strike="noStrike" cap="none" normalizeH="0" baseline="0" smtClean="0">
                        <a:ln>
                          <a:noFill/>
                        </a:ln>
                        <a:solidFill>
                          <a:srgbClr val="000000"/>
                        </a:solidFill>
                        <a:effectLst/>
                        <a:latin typeface="Arial" panose="020B0604020202020204" pitchFamily="34" charset="0"/>
                        <a:cs typeface="Arial" panose="020B0604020202020204" pitchFamily="34" charset="0"/>
                      </a:endParaRPr>
                    </a:p>
                  </a:txBody>
                  <a:tcPr marT="45725" marB="45725"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nl-NL"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25" marB="45725" horzOverflow="overflow"/>
                </a:tc>
              </a:tr>
            </a:tbl>
          </a:graphicData>
        </a:graphic>
      </p:graphicFrame>
      <p:sp>
        <p:nvSpPr>
          <p:cNvPr id="6" name="Slide Number Placeholder 5"/>
          <p:cNvSpPr>
            <a:spLocks noGrp="1"/>
          </p:cNvSpPr>
          <p:nvPr>
            <p:ph type="sldNum" sz="quarter" idx="12"/>
          </p:nvPr>
        </p:nvSpPr>
        <p:spPr/>
        <p:txBody>
          <a:bodyPr/>
          <a:lstStyle/>
          <a:p>
            <a:pPr algn="r" rtl="0"/>
            <a:fld id="{43EED5B2-BE6F-42E2-BFCA-C6ED7A0327A7}" type="slidenum">
              <a:rPr>
                <a:latin typeface="Arial" panose="020B0604020202020204" pitchFamily="34" charset="0"/>
                <a:cs typeface="Arial" panose="020B0604020202020204" pitchFamily="34" charset="0"/>
              </a:rPr>
              <a:pPr/>
              <a:t>10</a:t>
            </a:fld>
            <a:endParaRPr lang="nl-NL" altLang="de-DE">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pPr algn="l" rtl="0"/>
            <a:r>
              <a:rPr lang="nl-NL" b="1" i="0" u="none" baseline="0"/>
              <a:t>Evaluatie van 'cross-over'-studies</a:t>
            </a:r>
            <a:endParaRPr lang="nl-NL" altLang="en-US" dirty="0"/>
          </a:p>
        </p:txBody>
      </p:sp>
    </p:spTree>
    <p:custDataLst>
      <p:tags r:id="rId1"/>
    </p:custDataLst>
    <p:extLst>
      <p:ext uri="{BB962C8B-B14F-4D97-AF65-F5344CB8AC3E}">
        <p14:creationId xmlns:p14="http://schemas.microsoft.com/office/powerpoint/2010/main" val="15064828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lgn="r" rtl="0"/>
            <a:fld id="{43EED5B2-BE6F-42E2-BFCA-C6ED7A0327A7}" type="slidenum">
              <a:rPr>
                <a:latin typeface="Arial" panose="020B0604020202020204" pitchFamily="34" charset="0"/>
                <a:cs typeface="Arial" panose="020B0604020202020204" pitchFamily="34" charset="0"/>
              </a:rPr>
              <a:pPr/>
              <a:t>11</a:t>
            </a:fld>
            <a:endParaRPr lang="nl-NL" altLang="de-DE">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pPr algn="l" rtl="0"/>
            <a:r>
              <a:rPr lang="nl-NL" b="1" i="0" u="none" baseline="0"/>
              <a:t>'Matched pair'-studie</a:t>
            </a:r>
            <a:endParaRPr lang="nl-NL" altLang="en-US"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491258"/>
            <a:ext cx="9144000" cy="3875484"/>
          </a:xfrm>
          <a:prstGeom prst="rect">
            <a:avLst/>
          </a:prstGeom>
        </p:spPr>
      </p:pic>
    </p:spTree>
    <p:custDataLst>
      <p:tags r:id="rId1"/>
    </p:custDataLst>
    <p:extLst>
      <p:ext uri="{BB962C8B-B14F-4D97-AF65-F5344CB8AC3E}">
        <p14:creationId xmlns:p14="http://schemas.microsoft.com/office/powerpoint/2010/main" val="141096471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795" name="Group 3"/>
          <p:cNvGraphicFramePr>
            <a:graphicFrameLocks noGrp="1"/>
          </p:cNvGraphicFramePr>
          <p:nvPr>
            <p:extLst>
              <p:ext uri="{D42A27DB-BD31-4B8C-83A1-F6EECF244321}">
                <p14:modId xmlns:p14="http://schemas.microsoft.com/office/powerpoint/2010/main" val="4036003052"/>
              </p:ext>
            </p:extLst>
          </p:nvPr>
        </p:nvGraphicFramePr>
        <p:xfrm>
          <a:off x="1486853" y="4283077"/>
          <a:ext cx="6194425" cy="2693850"/>
        </p:xfrm>
        <a:graphic>
          <a:graphicData uri="http://schemas.openxmlformats.org/drawingml/2006/table">
            <a:tbl>
              <a:tblPr>
                <a:tableStyleId>{3C2FFA5D-87B4-456A-9821-1D502468CF0F}</a:tableStyleId>
              </a:tblPr>
              <a:tblGrid>
                <a:gridCol w="1547812"/>
                <a:gridCol w="1547813"/>
                <a:gridCol w="1550987"/>
                <a:gridCol w="1547813"/>
              </a:tblGrid>
              <a:tr h="417435">
                <a:tc gridSpan="2">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1" i="0" u="none" strike="noStrike" cap="none" normalizeH="0" baseline="0">
                          <a:ln>
                            <a:noFill/>
                          </a:ln>
                          <a:effectLst/>
                        </a:rPr>
                        <a:t>Rokers</a:t>
                      </a:r>
                      <a:endParaRPr kumimoji="0" lang="nl-NL" altLang="en-US" sz="2000" b="1"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c hMerge="1">
                  <a:txBody>
                    <a:bodyPr/>
                    <a:lstStyle/>
                    <a:p>
                      <a:endParaRPr lang="nl-NL"/>
                    </a:p>
                  </a:txBody>
                  <a:tcPr/>
                </a:tc>
                <a:tc gridSpan="2">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1" i="0" u="none" strike="noStrike" cap="none" normalizeH="0" baseline="0">
                          <a:ln>
                            <a:noFill/>
                          </a:ln>
                          <a:effectLst/>
                        </a:rPr>
                        <a:t>Niet-rokers</a:t>
                      </a:r>
                      <a:endParaRPr kumimoji="0" lang="nl-NL" altLang="en-US" sz="2000" b="1"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c hMerge="1">
                  <a:txBody>
                    <a:bodyPr/>
                    <a:lstStyle/>
                    <a:p>
                      <a:endParaRPr lang="nl-NL"/>
                    </a:p>
                  </a:txBody>
                  <a:tcPr/>
                </a:tc>
              </a:tr>
              <a:tr h="713099">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1" i="0" u="none" strike="noStrike" cap="none" normalizeH="0" baseline="0">
                          <a:ln>
                            <a:noFill/>
                          </a:ln>
                          <a:effectLst/>
                        </a:rPr>
                        <a:t>Aantal deelnemers</a:t>
                      </a:r>
                      <a:endParaRPr kumimoji="0" lang="nl-NL" altLang="en-US" sz="2000" b="1"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1" i="0" u="none" strike="noStrike" cap="none" normalizeH="0" baseline="0">
                          <a:ln>
                            <a:noFill/>
                          </a:ln>
                          <a:effectLst/>
                        </a:rPr>
                        <a:t>Willekeurige arm/groep</a:t>
                      </a:r>
                      <a:endParaRPr kumimoji="0" lang="nl-NL" altLang="en-US" sz="2000" b="1"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1" i="0" u="none" strike="noStrike" cap="none" normalizeH="0" baseline="0">
                          <a:ln>
                            <a:noFill/>
                          </a:ln>
                          <a:effectLst/>
                        </a:rPr>
                        <a:t>Aantal deelnemers</a:t>
                      </a:r>
                      <a:endParaRPr kumimoji="0" lang="nl-NL" altLang="en-US" sz="2000" b="1"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1" i="0" u="none" strike="noStrike" cap="none" normalizeH="0" baseline="0">
                          <a:ln>
                            <a:noFill/>
                          </a:ln>
                          <a:effectLst/>
                        </a:rPr>
                        <a:t>Willekeurige arm/groep</a:t>
                      </a:r>
                      <a:endParaRPr kumimoji="0" lang="nl-NL" altLang="en-US" sz="2000" b="1"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r>
              <a:tr h="417435">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0" i="0" u="none" strike="noStrike" cap="none" normalizeH="0" baseline="0">
                          <a:ln>
                            <a:noFill/>
                          </a:ln>
                          <a:effectLst/>
                        </a:rPr>
                        <a:t>001</a:t>
                      </a:r>
                      <a:endParaRPr kumimoji="0" lang="nl-NL" altLang="en-US" sz="20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0" i="0" u="none" strike="noStrike" cap="none" normalizeH="0" baseline="0">
                          <a:ln>
                            <a:noFill/>
                          </a:ln>
                          <a:effectLst/>
                        </a:rPr>
                        <a:t>A</a:t>
                      </a:r>
                      <a:endParaRPr kumimoji="0" lang="nl-NL" altLang="en-US" sz="2000" b="0" i="0" u="none" strike="noStrike" cap="none" normalizeH="0" baseline="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0" i="0" u="none" strike="noStrike" cap="none" normalizeH="0" baseline="0">
                          <a:ln>
                            <a:noFill/>
                          </a:ln>
                          <a:effectLst/>
                        </a:rPr>
                        <a:t>003</a:t>
                      </a:r>
                      <a:endParaRPr kumimoji="0" lang="nl-NL" altLang="en-US" sz="20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0" i="0" u="none" strike="noStrike" cap="none" normalizeH="0" baseline="0">
                          <a:ln>
                            <a:noFill/>
                          </a:ln>
                          <a:effectLst/>
                        </a:rPr>
                        <a:t>B</a:t>
                      </a:r>
                      <a:endParaRPr kumimoji="0" lang="nl-NL" altLang="en-US" sz="20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r>
              <a:tr h="417435">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0" i="0" u="none" strike="noStrike" cap="none" normalizeH="0" baseline="0">
                          <a:ln>
                            <a:noFill/>
                          </a:ln>
                          <a:effectLst/>
                        </a:rPr>
                        <a:t>002</a:t>
                      </a:r>
                      <a:endParaRPr kumimoji="0" lang="nl-NL" altLang="en-US" sz="2000" b="0" i="0" u="none" strike="noStrike" cap="none" normalizeH="0" baseline="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0" i="0" u="none" strike="noStrike" cap="none" normalizeH="0" baseline="0">
                          <a:ln>
                            <a:noFill/>
                          </a:ln>
                          <a:effectLst/>
                        </a:rPr>
                        <a:t>B</a:t>
                      </a:r>
                      <a:endParaRPr kumimoji="0" lang="nl-NL" altLang="en-US" sz="2000" b="0" i="0" u="none" strike="noStrike" cap="none" normalizeH="0" baseline="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0" i="0" u="none" strike="noStrike" cap="none" normalizeH="0" baseline="0">
                          <a:ln>
                            <a:noFill/>
                          </a:ln>
                          <a:effectLst/>
                        </a:rPr>
                        <a:t>005</a:t>
                      </a:r>
                      <a:endParaRPr kumimoji="0" lang="nl-NL" altLang="en-US" sz="20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0" i="0" u="none" strike="noStrike" cap="none" normalizeH="0" baseline="0">
                          <a:ln>
                            <a:noFill/>
                          </a:ln>
                          <a:effectLst/>
                        </a:rPr>
                        <a:t>A</a:t>
                      </a:r>
                      <a:endParaRPr kumimoji="0" lang="nl-NL" altLang="en-US" sz="20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r>
              <a:tr h="417435">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0" i="0" u="none" strike="noStrike" cap="none" normalizeH="0" baseline="0">
                          <a:ln>
                            <a:noFill/>
                          </a:ln>
                          <a:effectLst/>
                        </a:rPr>
                        <a:t>004</a:t>
                      </a:r>
                      <a:endParaRPr kumimoji="0" lang="nl-NL" altLang="en-US" sz="2000" b="0" i="0" u="none" strike="noStrike" cap="none" normalizeH="0" baseline="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0" i="0" u="none" strike="noStrike" cap="none" normalizeH="0" baseline="0">
                          <a:ln>
                            <a:noFill/>
                          </a:ln>
                          <a:effectLst/>
                        </a:rPr>
                        <a:t>B</a:t>
                      </a:r>
                      <a:endParaRPr kumimoji="0" lang="nl-NL" altLang="en-US" sz="2000" b="0" i="0" u="none" strike="noStrike" cap="none" normalizeH="0" baseline="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0" i="0" u="none" strike="noStrike" cap="none" normalizeH="0" baseline="0">
                          <a:ln>
                            <a:noFill/>
                          </a:ln>
                          <a:effectLst/>
                        </a:rPr>
                        <a:t>006</a:t>
                      </a:r>
                      <a:endParaRPr kumimoji="0" lang="nl-NL" altLang="en-US" sz="20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000" b="0" i="0" u="none" strike="noStrike" cap="none" normalizeH="0" baseline="0">
                          <a:ln>
                            <a:noFill/>
                          </a:ln>
                          <a:effectLst/>
                        </a:rPr>
                        <a:t>B</a:t>
                      </a:r>
                      <a:endParaRPr kumimoji="0" lang="nl-NL" altLang="en-US" sz="20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1" marB="45711" horzOverflow="overflow"/>
                </a:tc>
              </a:tr>
            </a:tbl>
          </a:graphicData>
        </a:graphic>
      </p:graphicFrame>
      <p:sp>
        <p:nvSpPr>
          <p:cNvPr id="7" name="Content Placeholder 6"/>
          <p:cNvSpPr>
            <a:spLocks noGrp="1"/>
          </p:cNvSpPr>
          <p:nvPr>
            <p:ph idx="1"/>
          </p:nvPr>
        </p:nvSpPr>
        <p:spPr>
          <a:xfrm>
            <a:off x="436652" y="1339723"/>
            <a:ext cx="8229600" cy="4523394"/>
          </a:xfrm>
        </p:spPr>
        <p:txBody>
          <a:bodyPr/>
          <a:lstStyle/>
          <a:p>
            <a:pPr algn="l" rtl="0"/>
            <a:r>
              <a:rPr lang="nl-NL" b="0" i="0" u="none" baseline="0" dirty="0"/>
              <a:t>Stratificatie zorgt voor </a:t>
            </a:r>
            <a:r>
              <a:rPr lang="nl-NL" b="1" i="0" u="none" baseline="0" dirty="0"/>
              <a:t>evenwichtige </a:t>
            </a:r>
            <a:r>
              <a:rPr lang="nl-NL" b="0" i="0" u="none" baseline="0" dirty="0"/>
              <a:t>verdeling binnen elke combinatie.</a:t>
            </a:r>
          </a:p>
          <a:p>
            <a:pPr algn="l" rtl="0"/>
            <a:r>
              <a:rPr lang="nl-NL" b="0" i="0" u="none" baseline="0" dirty="0"/>
              <a:t>Onderzoeken kunnen </a:t>
            </a:r>
            <a:r>
              <a:rPr lang="nl-NL" b="1" i="0" u="none" baseline="0" dirty="0"/>
              <a:t>gestratificeerd</a:t>
            </a:r>
            <a:r>
              <a:rPr lang="nl-NL" b="0" i="0" u="none" baseline="0" dirty="0"/>
              <a:t> zijn op basis van meer dan één factor, bijvoorbeeld leeftijd en geslacht.</a:t>
            </a:r>
          </a:p>
          <a:p>
            <a:pPr algn="l" rtl="0"/>
            <a:r>
              <a:rPr lang="nl-NL" b="0" i="0" u="none" baseline="0" dirty="0"/>
              <a:t>Algemene </a:t>
            </a:r>
            <a:r>
              <a:rPr lang="nl-NL" b="1" i="0" u="none" baseline="0" dirty="0"/>
              <a:t>stratificatiefactoren</a:t>
            </a:r>
            <a:r>
              <a:rPr lang="nl-NL" b="0" i="0" u="none" baseline="0" dirty="0"/>
              <a:t> zijn locatie, leeftijdsgroepen, eerdere blootstelling, geslacht en manier van leven. </a:t>
            </a:r>
          </a:p>
        </p:txBody>
      </p:sp>
      <p:sp>
        <p:nvSpPr>
          <p:cNvPr id="10" name="Slide Number Placeholder 9"/>
          <p:cNvSpPr>
            <a:spLocks noGrp="1"/>
          </p:cNvSpPr>
          <p:nvPr>
            <p:ph type="sldNum" sz="quarter" idx="12"/>
          </p:nvPr>
        </p:nvSpPr>
        <p:spPr/>
        <p:txBody>
          <a:bodyPr/>
          <a:lstStyle/>
          <a:p>
            <a:pPr algn="r" rtl="0"/>
            <a:fld id="{0592B73C-D9A0-4CD4-8397-C0FF3CD8DDE1}" type="slidenum">
              <a:rPr>
                <a:latin typeface="Arial" panose="020B0604020202020204" pitchFamily="34" charset="0"/>
                <a:cs typeface="Arial" panose="020B0604020202020204" pitchFamily="34" charset="0"/>
              </a:rPr>
              <a:pPr/>
              <a:t>12</a:t>
            </a:fld>
            <a:endParaRPr lang="nl-NL" altLang="de-DE" dirty="0">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pPr algn="l" rtl="0"/>
            <a:r>
              <a:rPr lang="nl-NL" b="1" i="0" u="none" baseline="0"/>
              <a:t>Randomisatie met behulp van stratificatie</a:t>
            </a:r>
            <a:endParaRPr lang="nl-NL" altLang="en-US" dirty="0"/>
          </a:p>
        </p:txBody>
      </p:sp>
    </p:spTree>
    <p:custDataLst>
      <p:tags r:id="rId1"/>
    </p:custDataLst>
    <p:extLst>
      <p:ext uri="{BB962C8B-B14F-4D97-AF65-F5344CB8AC3E}">
        <p14:creationId xmlns:p14="http://schemas.microsoft.com/office/powerpoint/2010/main" val="225893432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algn="l" rtl="0"/>
            <a:r>
              <a:rPr lang="nl-NL" b="0" i="0" u="none" baseline="0"/>
              <a:t>Geschikte geografische gebieden vinden (verzorgingsgebied, stad, land enz.).</a:t>
            </a:r>
          </a:p>
          <a:p>
            <a:pPr algn="l" rtl="0"/>
            <a:r>
              <a:rPr lang="nl-NL" b="0" i="0" u="none" baseline="0"/>
              <a:t>Een aantal van deze geografische gebieden willekeurig kiezen.</a:t>
            </a:r>
          </a:p>
          <a:p>
            <a:pPr algn="l" rtl="0"/>
            <a:r>
              <a:rPr lang="nl-NL" b="0" i="0" u="none" baseline="0"/>
              <a:t>Voor elk van deze gekozen geografische gebieden een proportionele substeekproef kiezen uit de leden van de studiepopulatie in dat gebied.</a:t>
            </a:r>
          </a:p>
          <a:p>
            <a:pPr algn="l" rtl="0"/>
            <a:r>
              <a:rPr lang="nl-NL" b="0" i="0" u="none" baseline="0"/>
              <a:t>Deze substeekproeven samenvoegen tot één steekproef.</a:t>
            </a:r>
          </a:p>
        </p:txBody>
      </p:sp>
      <p:sp>
        <p:nvSpPr>
          <p:cNvPr id="10" name="Slide Number Placeholder 9"/>
          <p:cNvSpPr>
            <a:spLocks noGrp="1"/>
          </p:cNvSpPr>
          <p:nvPr>
            <p:ph type="sldNum" sz="quarter" idx="12"/>
          </p:nvPr>
        </p:nvSpPr>
        <p:spPr/>
        <p:txBody>
          <a:bodyPr/>
          <a:lstStyle/>
          <a:p>
            <a:pPr algn="r" rtl="0"/>
            <a:fld id="{0592B73C-D9A0-4CD4-8397-C0FF3CD8DDE1}" type="slidenum">
              <a:rPr>
                <a:latin typeface="Arial" panose="020B0604020202020204" pitchFamily="34" charset="0"/>
                <a:cs typeface="Arial" panose="020B0604020202020204" pitchFamily="34" charset="0"/>
              </a:rPr>
              <a:pPr/>
              <a:t>13</a:t>
            </a:fld>
            <a:endParaRPr lang="nl-NL" altLang="de-DE">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pPr algn="l" rtl="0"/>
            <a:r>
              <a:rPr lang="nl-NL" b="1" i="0" u="none" baseline="0"/>
              <a:t>Randomisatie met behulp van clustersteekproeven</a:t>
            </a:r>
            <a:endParaRPr lang="nl-NL" altLang="en-US" dirty="0"/>
          </a:p>
        </p:txBody>
      </p:sp>
    </p:spTree>
    <p:custDataLst>
      <p:tags r:id="rId1"/>
    </p:custDataLst>
    <p:extLst>
      <p:ext uri="{BB962C8B-B14F-4D97-AF65-F5344CB8AC3E}">
        <p14:creationId xmlns:p14="http://schemas.microsoft.com/office/powerpoint/2010/main" val="1782777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algn="l" rtl="0"/>
            <a:r>
              <a:rPr lang="nl-NL" b="0" i="0" u="none" baseline="0"/>
              <a:t>Klinische studies kunnen op verschillende manieren worden ontworpen:</a:t>
            </a:r>
          </a:p>
          <a:p>
            <a:pPr lvl="1" algn="l" rtl="0"/>
            <a:r>
              <a:rPr lang="nl-NL" b="0" i="0" u="none" baseline="0"/>
              <a:t>Niet-gerandomiseerde gecontroleerde klinische studie</a:t>
            </a:r>
          </a:p>
          <a:p>
            <a:pPr lvl="1" algn="l" rtl="0"/>
            <a:r>
              <a:rPr lang="nl-NL" b="0" i="0" u="none" baseline="0"/>
              <a:t>Gerandomiseerde gecontroleerde studie </a:t>
            </a:r>
          </a:p>
          <a:p>
            <a:pPr lvl="2" algn="l" rtl="0"/>
            <a:r>
              <a:rPr lang="nl-NL" b="0" i="0" u="none" baseline="0"/>
              <a:t>Parallelle groepen</a:t>
            </a:r>
          </a:p>
          <a:p>
            <a:pPr lvl="2" algn="l" rtl="0"/>
            <a:r>
              <a:rPr lang="nl-NL" b="0" i="0" u="none" baseline="0"/>
              <a:t>'Cross-over'</a:t>
            </a:r>
          </a:p>
          <a:p>
            <a:pPr lvl="1" algn="l" rtl="0"/>
            <a:r>
              <a:rPr lang="nl-NL" b="0" i="0" u="none" baseline="0"/>
              <a:t>Enkel- of dubbelblind</a:t>
            </a:r>
          </a:p>
          <a:p>
            <a:pPr lvl="1" algn="l" rtl="0"/>
            <a:r>
              <a:rPr lang="nl-NL" b="0" i="0" u="none" baseline="0"/>
              <a:t>Superioriteits- of non-inferioriteitsstudie</a:t>
            </a:r>
          </a:p>
        </p:txBody>
      </p:sp>
      <p:sp>
        <p:nvSpPr>
          <p:cNvPr id="12" name="Slide Number Placeholder 11"/>
          <p:cNvSpPr>
            <a:spLocks noGrp="1"/>
          </p:cNvSpPr>
          <p:nvPr>
            <p:ph type="sldNum" sz="quarter" idx="12"/>
          </p:nvPr>
        </p:nvSpPr>
        <p:spPr/>
        <p:txBody>
          <a:bodyPr/>
          <a:lstStyle/>
          <a:p>
            <a:pPr algn="r" rtl="0"/>
            <a:fld id="{0592B73C-D9A0-4CD4-8397-C0FF3CD8DDE1}" type="slidenum">
              <a:rPr>
                <a:latin typeface="Arial" panose="020B0604020202020204" pitchFamily="34" charset="0"/>
                <a:cs typeface="Arial" panose="020B0604020202020204" pitchFamily="34" charset="0"/>
              </a:rPr>
              <a:pPr/>
              <a:t>2</a:t>
            </a:fld>
            <a:endParaRPr lang="nl-NL" altLang="de-DE">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pPr algn="l" rtl="0"/>
            <a:r>
              <a:rPr lang="nl-NL" b="1" i="0" u="none" baseline="0"/>
              <a:t>Soorten klinische studies</a:t>
            </a:r>
            <a:endParaRPr lang="nl-NL" altLang="en-US" dirty="0"/>
          </a:p>
        </p:txBody>
      </p:sp>
    </p:spTree>
    <p:extLst>
      <p:ext uri="{BB962C8B-B14F-4D97-AF65-F5344CB8AC3E}">
        <p14:creationId xmlns:p14="http://schemas.microsoft.com/office/powerpoint/2010/main" val="27621075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49178" y="1277093"/>
            <a:ext cx="8229600" cy="4523394"/>
          </a:xfrm>
        </p:spPr>
        <p:txBody>
          <a:bodyPr/>
          <a:lstStyle/>
          <a:p>
            <a:pPr algn="l" rtl="0"/>
            <a:r>
              <a:rPr lang="nl-NL" b="0" i="0" u="none" baseline="0" dirty="0"/>
              <a:t>In het ontwerp van een klinisch onderzoek kunnen verschillende soorten vergelijkingen worden opgenomen:</a:t>
            </a:r>
          </a:p>
          <a:p>
            <a:pPr lvl="1" algn="l" rtl="0"/>
            <a:r>
              <a:rPr lang="nl-NL" b="1" i="0" u="none" baseline="0" dirty="0"/>
              <a:t>Vergelijkende klinische onderzoeken</a:t>
            </a:r>
            <a:r>
              <a:rPr lang="nl-NL" b="0" i="0" u="none" baseline="0" dirty="0"/>
              <a:t> die </a:t>
            </a:r>
            <a:r>
              <a:rPr lang="nl-NL" b="1" i="0" u="none" baseline="0" dirty="0"/>
              <a:t>superioriteit </a:t>
            </a:r>
            <a:r>
              <a:rPr lang="nl-NL" b="0" i="0" u="none" baseline="0" dirty="0"/>
              <a:t>bestuderen, laten zien dat het onderzoeksmiddel beter is dan het controlemiddel.</a:t>
            </a:r>
          </a:p>
          <a:p>
            <a:pPr lvl="1" algn="l" rtl="0"/>
            <a:r>
              <a:rPr lang="nl-NL" b="1" i="0" u="none" baseline="0" dirty="0"/>
              <a:t>Vergelijkende klinische onderzoeken</a:t>
            </a:r>
            <a:r>
              <a:rPr lang="nl-NL" b="0" i="0" u="none" baseline="0" dirty="0"/>
              <a:t> die </a:t>
            </a:r>
            <a:r>
              <a:rPr lang="nl-NL" b="1" i="0" u="none" baseline="0" dirty="0"/>
              <a:t>equivalentie </a:t>
            </a:r>
            <a:r>
              <a:rPr lang="nl-NL" b="0" i="0" u="none" baseline="0" dirty="0"/>
              <a:t>bestuderen, laten zien dat het eindpunt vergelijkbaar is met het controlemiddel (niet slechter, niet beter).</a:t>
            </a:r>
          </a:p>
          <a:p>
            <a:pPr lvl="1" algn="l" rtl="0"/>
            <a:r>
              <a:rPr lang="nl-NL" b="1" i="0" u="none" baseline="0" dirty="0"/>
              <a:t>Vergelijkende klinische onderzoeken</a:t>
            </a:r>
            <a:r>
              <a:rPr lang="nl-NL" b="0" i="0" u="none" baseline="0" dirty="0"/>
              <a:t> die </a:t>
            </a:r>
            <a:r>
              <a:rPr lang="nl-NL" b="1" i="0" u="none" baseline="0" dirty="0"/>
              <a:t>non-inferioriteit </a:t>
            </a:r>
            <a:r>
              <a:rPr lang="nl-NL" b="0" i="0" u="none" baseline="0" dirty="0"/>
              <a:t>bestuderen, laten zien dat het onderzoeksmiddel niet slechter is dan het controlemiddel.</a:t>
            </a:r>
          </a:p>
          <a:p>
            <a:pPr lvl="1" algn="l" rtl="0"/>
            <a:r>
              <a:rPr lang="nl-NL" b="1" i="0" u="none" baseline="0" dirty="0"/>
              <a:t>Klinische studies die dosis-responsrelaties</a:t>
            </a:r>
            <a:r>
              <a:rPr lang="nl-NL" b="0" i="0" u="none" baseline="0" dirty="0"/>
              <a:t> bestuderen laten de parameters zien van verschillende doses zoals startdosis en maximale dosis.</a:t>
            </a:r>
            <a:endParaRPr lang="nl-NL" altLang="en-US" dirty="0"/>
          </a:p>
        </p:txBody>
      </p:sp>
      <p:sp>
        <p:nvSpPr>
          <p:cNvPr id="10" name="Slide Number Placeholder 9"/>
          <p:cNvSpPr>
            <a:spLocks noGrp="1"/>
          </p:cNvSpPr>
          <p:nvPr>
            <p:ph type="sldNum" sz="quarter" idx="12"/>
          </p:nvPr>
        </p:nvSpPr>
        <p:spPr/>
        <p:txBody>
          <a:bodyPr/>
          <a:lstStyle/>
          <a:p>
            <a:pPr algn="r" rtl="0"/>
            <a:fld id="{0592B73C-D9A0-4CD4-8397-C0FF3CD8DDE1}" type="slidenum">
              <a:rPr>
                <a:latin typeface="Arial" panose="020B0604020202020204" pitchFamily="34" charset="0"/>
                <a:cs typeface="Arial" panose="020B0604020202020204" pitchFamily="34" charset="0"/>
              </a:rPr>
              <a:pPr/>
              <a:t>3</a:t>
            </a:fld>
            <a:endParaRPr lang="nl-NL" altLang="de-DE">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pPr algn="l" rtl="0"/>
            <a:r>
              <a:rPr lang="nl-NL" b="1" i="0" u="none" baseline="0"/>
              <a:t>Vergelijkingen</a:t>
            </a:r>
            <a:endParaRPr lang="nl-NL" altLang="en-US" dirty="0"/>
          </a:p>
        </p:txBody>
      </p:sp>
    </p:spTree>
    <p:custDataLst>
      <p:tags r:id="rId1"/>
    </p:custDataLst>
    <p:extLst>
      <p:ext uri="{BB962C8B-B14F-4D97-AF65-F5344CB8AC3E}">
        <p14:creationId xmlns:p14="http://schemas.microsoft.com/office/powerpoint/2010/main" val="180757207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algn="l" rtl="0"/>
            <a:r>
              <a:rPr lang="nl-NL" b="0" i="0" u="none" baseline="0"/>
              <a:t>Randomisatie is het proces waarin een studiedeelnemer willekeurig wordt toegewezen aan een behandel- of controlegroep.</a:t>
            </a:r>
          </a:p>
          <a:p>
            <a:pPr algn="l" rtl="0"/>
            <a:r>
              <a:rPr lang="nl-NL" b="0" i="0" u="none" baseline="0"/>
              <a:t>Er worden verschillende methoden ingezet voor de randomisatie (gesloten enveloppen, computerreeksen, willekeurige getallen).</a:t>
            </a:r>
          </a:p>
          <a:p>
            <a:pPr algn="l" rtl="0"/>
            <a:r>
              <a:rPr lang="nl-NL" b="0" i="0" u="none" baseline="0"/>
              <a:t>Randomisatie bestaat uit twee onderdelen: </a:t>
            </a:r>
          </a:p>
          <a:p>
            <a:pPr marL="914400" lvl="1" indent="-457200" algn="l" rtl="0">
              <a:buFont typeface="+mj-lt"/>
              <a:buAutoNum type="alphaLcParenR"/>
            </a:pPr>
            <a:r>
              <a:rPr lang="nl-NL" b="0" i="0" u="none" baseline="0"/>
              <a:t>genereren van een willekeurige reeks</a:t>
            </a:r>
          </a:p>
          <a:p>
            <a:pPr marL="914400" lvl="1" indent="-457200" algn="l" rtl="0">
              <a:buFont typeface="+mj-lt"/>
              <a:buAutoNum type="alphaLcParenR"/>
            </a:pPr>
            <a:r>
              <a:rPr lang="nl-NL" b="0" i="0" u="none" baseline="0"/>
              <a:t>implementatie van de willekeurige reeks, bij voorkeur zodanig dat deelnemers zich niet bewust zijn van de reeks</a:t>
            </a:r>
            <a:endParaRPr lang="nl-NL" altLang="en-US" dirty="0"/>
          </a:p>
        </p:txBody>
      </p:sp>
      <p:sp>
        <p:nvSpPr>
          <p:cNvPr id="10" name="Slide Number Placeholder 9"/>
          <p:cNvSpPr>
            <a:spLocks noGrp="1"/>
          </p:cNvSpPr>
          <p:nvPr>
            <p:ph type="sldNum" sz="quarter" idx="12"/>
          </p:nvPr>
        </p:nvSpPr>
        <p:spPr/>
        <p:txBody>
          <a:bodyPr/>
          <a:lstStyle/>
          <a:p>
            <a:pPr algn="r" rtl="0"/>
            <a:fld id="{0592B73C-D9A0-4CD4-8397-C0FF3CD8DDE1}" type="slidenum">
              <a:rPr>
                <a:latin typeface="Arial" panose="020B0604020202020204" pitchFamily="34" charset="0"/>
                <a:cs typeface="Arial" panose="020B0604020202020204" pitchFamily="34" charset="0"/>
              </a:rPr>
              <a:pPr/>
              <a:t>4</a:t>
            </a:fld>
            <a:endParaRPr lang="nl-NL" altLang="de-DE">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pPr algn="l" rtl="0"/>
            <a:r>
              <a:rPr lang="nl-NL" b="1" i="0" u="none" baseline="0"/>
              <a:t>Randomisatie in klinische onderzoeken</a:t>
            </a:r>
            <a:endParaRPr lang="nl-NL" altLang="en-US" dirty="0"/>
          </a:p>
        </p:txBody>
      </p:sp>
    </p:spTree>
    <p:custDataLst>
      <p:tags r:id="rId1"/>
    </p:custDataLst>
    <p:extLst>
      <p:ext uri="{BB962C8B-B14F-4D97-AF65-F5344CB8AC3E}">
        <p14:creationId xmlns:p14="http://schemas.microsoft.com/office/powerpoint/2010/main" val="321765818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algn="l" rtl="0"/>
            <a:r>
              <a:rPr lang="nl-NL" b="0" i="0" u="none" baseline="0"/>
              <a:t>Deelnemers worden door de onderzoeker ingedeeld bij een behandel- of controlegroep.</a:t>
            </a:r>
          </a:p>
          <a:p>
            <a:pPr algn="l" rtl="0"/>
            <a:r>
              <a:rPr lang="nl-NL" b="0" i="0" u="none" baseline="0"/>
              <a:t>Controlegroepen in niet-gerandomiseerde klinische studies:</a:t>
            </a:r>
          </a:p>
          <a:p>
            <a:pPr lvl="1" algn="l" rtl="0"/>
            <a:r>
              <a:rPr lang="nl-NL" b="0" i="0" u="none" baseline="0"/>
              <a:t>Gelijktijdige controlegroepen: deelnemers wordt gematcht op basis van demografische gegevens.</a:t>
            </a:r>
          </a:p>
          <a:p>
            <a:pPr lvl="1" algn="l" rtl="0"/>
            <a:r>
              <a:rPr lang="nl-NL" b="0" i="0" u="none" baseline="0"/>
              <a:t>Historische controlegroepen: alle deelnemers ontvangen het te bestuderen middel; de resultaten worden vergeleken met ofwel het verleden van de patiënt (bijvoorbeeld een patiënt met een chronische ziekte) ofwel een eerdere gebruikte controlegroep.</a:t>
            </a:r>
            <a:endParaRPr lang="nl-NL" altLang="en-US" dirty="0"/>
          </a:p>
        </p:txBody>
      </p:sp>
      <p:sp>
        <p:nvSpPr>
          <p:cNvPr id="10" name="Slide Number Placeholder 9"/>
          <p:cNvSpPr>
            <a:spLocks noGrp="1"/>
          </p:cNvSpPr>
          <p:nvPr>
            <p:ph type="sldNum" sz="quarter" idx="12"/>
          </p:nvPr>
        </p:nvSpPr>
        <p:spPr/>
        <p:txBody>
          <a:bodyPr/>
          <a:lstStyle/>
          <a:p>
            <a:pPr algn="r" rtl="0"/>
            <a:fld id="{0592B73C-D9A0-4CD4-8397-C0FF3CD8DDE1}" type="slidenum">
              <a:rPr>
                <a:latin typeface="Arial" panose="020B0604020202020204" pitchFamily="34" charset="0"/>
                <a:cs typeface="Arial" panose="020B0604020202020204" pitchFamily="34" charset="0"/>
              </a:rPr>
              <a:pPr/>
              <a:t>5</a:t>
            </a:fld>
            <a:endParaRPr lang="nl-NL" altLang="de-DE">
              <a:latin typeface="Arial" panose="020B0604020202020204" pitchFamily="34" charset="0"/>
              <a:cs typeface="Arial" panose="020B0604020202020204" pitchFamily="34" charset="0"/>
            </a:endParaRPr>
          </a:p>
        </p:txBody>
      </p:sp>
      <p:sp>
        <p:nvSpPr>
          <p:cNvPr id="4" name="Title 3"/>
          <p:cNvSpPr>
            <a:spLocks noGrp="1"/>
          </p:cNvSpPr>
          <p:nvPr>
            <p:ph type="title"/>
          </p:nvPr>
        </p:nvSpPr>
        <p:spPr>
          <a:xfrm>
            <a:off x="442686" y="462336"/>
            <a:ext cx="7085456" cy="945224"/>
          </a:xfrm>
        </p:spPr>
        <p:txBody>
          <a:bodyPr/>
          <a:lstStyle/>
          <a:p>
            <a:pPr algn="l" rtl="0"/>
            <a:r>
              <a:rPr lang="nl-NL" b="1" i="0" u="none" baseline="0" dirty="0"/>
              <a:t>Niet-gerandomiseerde gecontroleerde klinische onderzoeken</a:t>
            </a:r>
            <a:endParaRPr lang="nl-NL" altLang="en-US" dirty="0"/>
          </a:p>
        </p:txBody>
      </p:sp>
    </p:spTree>
    <p:custDataLst>
      <p:tags r:id="rId1"/>
    </p:custDataLst>
    <p:extLst>
      <p:ext uri="{BB962C8B-B14F-4D97-AF65-F5344CB8AC3E}">
        <p14:creationId xmlns:p14="http://schemas.microsoft.com/office/powerpoint/2010/main" val="74336969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algn="l" rtl="0"/>
            <a:r>
              <a:rPr lang="nl-NL" b="0" i="0" u="none" baseline="0"/>
              <a:t>Deelnemers worden willekeurig verdeeld over behandel- en controlegroepen.</a:t>
            </a:r>
          </a:p>
          <a:p>
            <a:pPr algn="l" rtl="0"/>
            <a:r>
              <a:rPr lang="nl-NL" b="0" i="0" u="none" baseline="0"/>
              <a:t>Randomisatie neemt de kans op vertekening (‘bias’) weg.</a:t>
            </a:r>
          </a:p>
          <a:p>
            <a:pPr algn="l" rtl="0"/>
            <a:r>
              <a:rPr lang="nl-NL" b="0" i="0" u="none" baseline="0"/>
              <a:t>Er zijn verschillende soorten ontwerpen voor gerandomiseerde klinische onderzoeken:</a:t>
            </a:r>
          </a:p>
          <a:p>
            <a:pPr marL="914400" lvl="1" indent="-457200" algn="l" rtl="0">
              <a:buFont typeface="+mj-lt"/>
              <a:buAutoNum type="arabicPeriod"/>
            </a:pPr>
            <a:r>
              <a:rPr lang="nl-NL" b="0" i="0" u="none" baseline="0"/>
              <a:t>Factoriële klinische studies</a:t>
            </a:r>
          </a:p>
          <a:p>
            <a:pPr marL="914400" lvl="1" indent="-457200" algn="l" rtl="0">
              <a:buFont typeface="+mj-lt"/>
              <a:buAutoNum type="arabicPeriod"/>
            </a:pPr>
            <a:r>
              <a:rPr lang="nl-NL" b="0" i="0" u="none" baseline="0"/>
              <a:t>Afbouw onderzoeken (“withdrawal trials”) </a:t>
            </a:r>
          </a:p>
          <a:p>
            <a:pPr marL="914400" lvl="1" indent="-457200" algn="l" rtl="0">
              <a:buFont typeface="+mj-lt"/>
              <a:buAutoNum type="arabicPeriod"/>
            </a:pPr>
            <a:r>
              <a:rPr lang="nl-NL" b="0" i="0" u="none" baseline="0"/>
              <a:t>Klinische studies met parallelle groepen</a:t>
            </a:r>
          </a:p>
          <a:p>
            <a:pPr marL="914400" lvl="1" indent="-457200" algn="l" rtl="0">
              <a:buFont typeface="+mj-lt"/>
              <a:buAutoNum type="arabicPeriod"/>
            </a:pPr>
            <a:r>
              <a:rPr lang="nl-NL" b="0" i="0" u="none" baseline="0"/>
              <a:t>'Cross-over'-studies</a:t>
            </a:r>
          </a:p>
        </p:txBody>
      </p:sp>
      <p:sp>
        <p:nvSpPr>
          <p:cNvPr id="10" name="Slide Number Placeholder 9"/>
          <p:cNvSpPr>
            <a:spLocks noGrp="1"/>
          </p:cNvSpPr>
          <p:nvPr>
            <p:ph type="sldNum" sz="quarter" idx="12"/>
          </p:nvPr>
        </p:nvSpPr>
        <p:spPr/>
        <p:txBody>
          <a:bodyPr/>
          <a:lstStyle/>
          <a:p>
            <a:pPr algn="r" rtl="0"/>
            <a:fld id="{0592B73C-D9A0-4CD4-8397-C0FF3CD8DDE1}" type="slidenum">
              <a:rPr>
                <a:latin typeface="Arial" panose="020B0604020202020204" pitchFamily="34" charset="0"/>
                <a:cs typeface="Arial" panose="020B0604020202020204" pitchFamily="34" charset="0"/>
              </a:rPr>
              <a:pPr/>
              <a:t>6</a:t>
            </a:fld>
            <a:endParaRPr lang="nl-NL" altLang="de-DE">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pPr algn="l" rtl="0"/>
            <a:r>
              <a:rPr lang="nl-NL" b="1" i="0" u="none" baseline="0"/>
              <a:t>Gerandomiseerde gecontroleerde klinische onderzoeken</a:t>
            </a:r>
            <a:endParaRPr lang="nl-NL" altLang="en-US" dirty="0"/>
          </a:p>
        </p:txBody>
      </p:sp>
    </p:spTree>
    <p:extLst>
      <p:ext uri="{BB962C8B-B14F-4D97-AF65-F5344CB8AC3E}">
        <p14:creationId xmlns:p14="http://schemas.microsoft.com/office/powerpoint/2010/main" val="369753460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lgn="r" rtl="0"/>
            <a:fld id="{43EED5B2-BE6F-42E2-BFCA-C6ED7A0327A7}" type="slidenum">
              <a:rPr>
                <a:latin typeface="Arial" panose="020B0604020202020204" pitchFamily="34" charset="0"/>
                <a:cs typeface="Arial" panose="020B0604020202020204" pitchFamily="34" charset="0"/>
              </a:rPr>
              <a:pPr/>
              <a:t>7</a:t>
            </a:fld>
            <a:endParaRPr lang="nl-NL" altLang="de-DE" dirty="0">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pPr algn="l" rtl="0"/>
            <a:r>
              <a:rPr lang="nl-NL" b="1" i="0" u="none" baseline="0"/>
              <a:t>Onderzoeken met parallelle groepen</a:t>
            </a:r>
            <a:endParaRPr lang="nl-NL" altLang="en-US"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491258"/>
            <a:ext cx="9144000" cy="3875484"/>
          </a:xfrm>
          <a:prstGeom prst="rect">
            <a:avLst/>
          </a:prstGeom>
        </p:spPr>
      </p:pic>
    </p:spTree>
    <p:custDataLst>
      <p:tags r:id="rId1"/>
    </p:custDataLst>
    <p:extLst>
      <p:ext uri="{BB962C8B-B14F-4D97-AF65-F5344CB8AC3E}">
        <p14:creationId xmlns:p14="http://schemas.microsoft.com/office/powerpoint/2010/main" val="423009249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698" name="Group 2"/>
          <p:cNvGraphicFramePr>
            <a:graphicFrameLocks noGrp="1"/>
          </p:cNvGraphicFramePr>
          <p:nvPr>
            <p:extLst>
              <p:ext uri="{D42A27DB-BD31-4B8C-83A1-F6EECF244321}">
                <p14:modId xmlns:p14="http://schemas.microsoft.com/office/powerpoint/2010/main" val="827161633"/>
              </p:ext>
            </p:extLst>
          </p:nvPr>
        </p:nvGraphicFramePr>
        <p:xfrm>
          <a:off x="735106" y="1972683"/>
          <a:ext cx="7888941" cy="4096322"/>
        </p:xfrm>
        <a:graphic>
          <a:graphicData uri="http://schemas.openxmlformats.org/drawingml/2006/table">
            <a:tbl>
              <a:tblPr>
                <a:tableStyleId>{3C2FFA5D-87B4-456A-9821-1D502468CF0F}</a:tableStyleId>
              </a:tblPr>
              <a:tblGrid>
                <a:gridCol w="3962988"/>
                <a:gridCol w="3925953"/>
              </a:tblGrid>
              <a:tr h="464424">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400" b="1" i="0" u="none" strike="noStrike" cap="none" normalizeH="0" baseline="0">
                          <a:ln>
                            <a:noFill/>
                          </a:ln>
                          <a:effectLst/>
                        </a:rPr>
                        <a:t>Voordelen</a:t>
                      </a:r>
                      <a:endParaRPr kumimoji="0" lang="nl-NL" altLang="en-US" sz="2400" b="1"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2" marB="45712"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400" b="1" i="0" u="none" strike="noStrike" cap="none" normalizeH="0" baseline="0">
                          <a:ln>
                            <a:noFill/>
                          </a:ln>
                          <a:effectLst/>
                        </a:rPr>
                        <a:t>Problemen</a:t>
                      </a:r>
                      <a:endParaRPr kumimoji="0" lang="nl-NL" altLang="en-US" sz="2400" b="1"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2" marB="45712" horzOverflow="overflow"/>
                </a:tc>
              </a:tr>
              <a:tr h="1210421">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400" b="0" i="0" u="none" strike="noStrike" cap="none" normalizeH="0" baseline="0">
                          <a:ln>
                            <a:noFill/>
                          </a:ln>
                          <a:effectLst/>
                        </a:rPr>
                        <a:t>Kan worden gebruikt bij vrijwel elke ziekte</a:t>
                      </a:r>
                      <a:endParaRPr kumimoji="0" lang="nl-NL"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2" marB="45712"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400" b="0" i="0" u="none" strike="noStrike" cap="none" normalizeH="0" baseline="0">
                          <a:ln>
                            <a:noFill/>
                          </a:ln>
                          <a:effectLst/>
                        </a:rPr>
                        <a:t>Homogenisatie van de groepen (vooral bij gebruik van verschillende geografische locaties)</a:t>
                      </a:r>
                      <a:endParaRPr kumimoji="0" lang="nl-NL"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2" marB="45712" horzOverflow="overflow"/>
                </a:tc>
              </a:tr>
              <a:tr h="1210421">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400" b="0" i="0" u="none" strike="noStrike" cap="none" normalizeH="0" baseline="0">
                          <a:ln>
                            <a:noFill/>
                          </a:ln>
                          <a:effectLst/>
                        </a:rPr>
                        <a:t>Er kan met meerdere groepen tegelijkertijd worden gewerkt</a:t>
                      </a:r>
                      <a:endParaRPr kumimoji="0" lang="nl-NL"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2" marB="45712"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nl-NL"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2" marB="45712" horzOverflow="overflow"/>
                </a:tc>
              </a:tr>
              <a:tr h="837422">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nl-NL" sz="2400" b="0" i="0" u="none" strike="noStrike" cap="none" normalizeH="0" baseline="0">
                          <a:ln>
                            <a:noFill/>
                          </a:ln>
                          <a:effectLst/>
                        </a:rPr>
                        <a:t>Groepen kunnen zich op andere locaties bevinden</a:t>
                      </a:r>
                      <a:endParaRPr kumimoji="0" lang="nl-NL"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2" marB="45712" horzOverflow="overflow"/>
                </a:tc>
                <a:tc>
                  <a:txBody>
                    <a:bodyPr/>
                    <a:lstStyle>
                      <a:lvl1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Arial" panose="020B0604020202020204" pitchFamily="34" charset="0"/>
                        </a:defRPr>
                      </a:lvl1pPr>
                      <a:lvl2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panose="020B0604020202020204" pitchFamily="34" charset="0"/>
                          <a:cs typeface="Arial" panose="020B0604020202020204" pitchFamily="34"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Arial" panose="020B0604020202020204" pitchFamily="34"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nl-NL"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endParaRPr>
                    </a:p>
                  </a:txBody>
                  <a:tcPr marT="45712" marB="45712" horzOverflow="overflow"/>
                </a:tc>
              </a:tr>
            </a:tbl>
          </a:graphicData>
        </a:graphic>
      </p:graphicFrame>
      <p:sp>
        <p:nvSpPr>
          <p:cNvPr id="6" name="Slide Number Placeholder 5"/>
          <p:cNvSpPr>
            <a:spLocks noGrp="1"/>
          </p:cNvSpPr>
          <p:nvPr>
            <p:ph type="sldNum" sz="quarter" idx="12"/>
          </p:nvPr>
        </p:nvSpPr>
        <p:spPr/>
        <p:txBody>
          <a:bodyPr/>
          <a:lstStyle/>
          <a:p>
            <a:pPr algn="r" rtl="0"/>
            <a:fld id="{43EED5B2-BE6F-42E2-BFCA-C6ED7A0327A7}" type="slidenum">
              <a:rPr>
                <a:latin typeface="Arial" panose="020B0604020202020204" pitchFamily="34" charset="0"/>
                <a:cs typeface="Arial" panose="020B0604020202020204" pitchFamily="34" charset="0"/>
              </a:rPr>
              <a:pPr/>
              <a:t>8</a:t>
            </a:fld>
            <a:endParaRPr lang="nl-NL" altLang="de-DE" dirty="0">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pPr algn="l" rtl="0"/>
            <a:r>
              <a:rPr lang="nl-NL" b="1" i="0" u="none" baseline="0"/>
              <a:t>Evaluatie van studies met parallelle groepen</a:t>
            </a:r>
            <a:endParaRPr lang="nl-NL" altLang="en-US" dirty="0"/>
          </a:p>
        </p:txBody>
      </p:sp>
    </p:spTree>
    <p:extLst>
      <p:ext uri="{BB962C8B-B14F-4D97-AF65-F5344CB8AC3E}">
        <p14:creationId xmlns:p14="http://schemas.microsoft.com/office/powerpoint/2010/main" val="82742035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lgn="r" rtl="0"/>
            <a:fld id="{43EED5B2-BE6F-42E2-BFCA-C6ED7A0327A7}" type="slidenum">
              <a:rPr>
                <a:latin typeface="Arial" panose="020B0604020202020204" pitchFamily="34" charset="0"/>
                <a:cs typeface="Arial" panose="020B0604020202020204" pitchFamily="34" charset="0"/>
              </a:rPr>
              <a:pPr/>
              <a:t>9</a:t>
            </a:fld>
            <a:endParaRPr lang="nl-NL" altLang="de-DE">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pPr algn="l" rtl="0"/>
            <a:r>
              <a:rPr lang="nl-NL" b="1" i="0" u="none" baseline="0"/>
              <a:t>'Cross-over'-studies (2 x 2)</a:t>
            </a:r>
            <a:endParaRPr lang="nl-NL" altLang="en-US"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491258"/>
            <a:ext cx="9144000" cy="3875484"/>
          </a:xfrm>
          <a:prstGeom prst="rect">
            <a:avLst/>
          </a:prstGeom>
        </p:spPr>
      </p:pic>
    </p:spTree>
    <p:custDataLst>
      <p:tags r:id="rId1"/>
    </p:custDataLst>
    <p:extLst>
      <p:ext uri="{BB962C8B-B14F-4D97-AF65-F5344CB8AC3E}">
        <p14:creationId xmlns:p14="http://schemas.microsoft.com/office/powerpoint/2010/main" val="207202971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3"/>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resentation2" id="{803C65CB-58D1-49EA-8498-ACB91A425E31}" vid="{5CEE224E-556F-4839-966E-71C6B381BE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eupati-toolbox-powerpoint-template_FINAL</Template>
  <TotalTime>23</TotalTime>
  <Words>2437</Words>
  <Application>Microsoft Office PowerPoint</Application>
  <PresentationFormat>Diavoorstelling (4:3)</PresentationFormat>
  <Paragraphs>191</Paragraphs>
  <Slides>13</Slides>
  <Notes>12</Notes>
  <HiddenSlides>0</HiddenSlides>
  <MMClips>0</MMClips>
  <ScaleCrop>false</ScaleCrop>
  <HeadingPairs>
    <vt:vector size="4" baseType="variant">
      <vt:variant>
        <vt:lpstr>Thema</vt:lpstr>
      </vt:variant>
      <vt:variant>
        <vt:i4>1</vt:i4>
      </vt:variant>
      <vt:variant>
        <vt:lpstr>Diatitels</vt:lpstr>
      </vt:variant>
      <vt:variant>
        <vt:i4>13</vt:i4>
      </vt:variant>
    </vt:vector>
  </HeadingPairs>
  <TitlesOfParts>
    <vt:vector size="14" baseType="lpstr">
      <vt:lpstr>Office Theme</vt:lpstr>
      <vt:lpstr>Ontwerp van klinische studies</vt:lpstr>
      <vt:lpstr>Soorten klinische studies</vt:lpstr>
      <vt:lpstr>Vergelijkingen</vt:lpstr>
      <vt:lpstr>Randomisatie in klinische onderzoeken</vt:lpstr>
      <vt:lpstr>Niet-gerandomiseerde gecontroleerde klinische onderzoeken</vt:lpstr>
      <vt:lpstr>Gerandomiseerde gecontroleerde klinische onderzoeken</vt:lpstr>
      <vt:lpstr>Onderzoeken met parallelle groepen</vt:lpstr>
      <vt:lpstr>Evaluatie van studies met parallelle groepen</vt:lpstr>
      <vt:lpstr>'Cross-over'-studies (2 x 2)</vt:lpstr>
      <vt:lpstr>Evaluatie van 'cross-over'-studies</vt:lpstr>
      <vt:lpstr>'Matched pair'-studie</vt:lpstr>
      <vt:lpstr>Randomisatie met behulp van stratificatie</vt:lpstr>
      <vt:lpstr>Randomisatie met behulp van clustersteekproeven</vt:lpstr>
    </vt:vector>
  </TitlesOfParts>
  <Company>DIA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Trial design types</dc:title>
  <dc:creator>Christopher Stiehl</dc:creator>
  <cp:lastModifiedBy>Wilkens c.s.</cp:lastModifiedBy>
  <cp:revision>28</cp:revision>
  <dcterms:created xsi:type="dcterms:W3CDTF">2015-06-12T14:42:14Z</dcterms:created>
  <dcterms:modified xsi:type="dcterms:W3CDTF">2016-11-25T15:37:30Z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5D22D107-1C51-49AD-AA56-34886C68DEA1</vt:lpwstr>
  </property>
  <property fmtid="{D5CDD505-2E9C-101B-9397-08002B2CF9AE}" pid="3" name="ArticulatePath">
    <vt:lpwstr>Presentation-Clinical-Trial-Design-Types-v1_EN</vt:lpwstr>
  </property>
</Properties>
</file>