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y" initials="Kay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3FF"/>
    <a:srgbClr val="41464C"/>
    <a:srgbClr val="551A8B"/>
    <a:srgbClr val="0000EE"/>
    <a:srgbClr val="1A2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63304" autoAdjust="0"/>
  </p:normalViewPr>
  <p:slideViewPr>
    <p:cSldViewPr snapToGrid="0" showGuides="1">
      <p:cViewPr varScale="1">
        <p:scale>
          <a:sx n="63" d="100"/>
          <a:sy n="63" d="100"/>
        </p:scale>
        <p:origin x="90" y="6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207C4-79E7-4D4A-9824-C84296425590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876F7-1113-4945-A7A3-BFAADAE1FF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32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здоровье и хорошее состояние организма оказывает влияние множество факторов, и те из них, которые вызывают плохое здоровье, инвалидность, заболевания или смерть, известны как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риска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Фактор риска — это свойство, состояние или поведение, которое увеличивает вероятность появления болезни или травмы. Нередко говорят об отдельных факторах риска, однако на практике они не встречаются по отдельности. Они часто сосуществуют и взаимодействуют. Например, отсутствие физической активности со временем вызовет появление лишнего веса, повышенное давление и высокий уровень холестерина в крови. Эти факторы в совокупности повышают вероятность возникновения хронических сердечных заболеваний и других проблем со здоровьем. Старение населения и увеличение продолжительности жизни привели к росту долгосрочных (хронических) заболеваний и нарушений, требующих дорогостоящего лечения.   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Спрос на медицинское обслуживание возрастает, и бюджет отрасли оказывается под растущим давлением, которое она не всегда может выдержать.  Важно, чтобы мы, являясь членами общества и пользователями услуг систем здравоохранения, понимали причины и факторы риска болезней и принимали активное участие в доступных программах профилактики и лечения, позволяющих экономить денежные средства. 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768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целом, факторы риска можно разделить на следующие группы: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поведенческие,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физиологические,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демографические,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связанные с окружающей средой,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генетические.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Рассмотрим их более подробно.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749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Поведенческие факторы риска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Поведенческие факторы риска обычно относятся к действиям, которые совершает человек по своему усмотрению. Поэтому такие факторы могут быть устранены или уменьшены изменением образа жизни или привычек поведения. В качестве примеров можно привести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курение табака,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злоупотребление алкоголем,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образ питания,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отсутствие физической активности;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долговременное пребывание на солнце без надлежащей защиты,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отсутствие ряда вакцинаций,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незащищенные половые контакты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993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Физиологические факторы риска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Физиологические факторы риска связаны с организмом или биологическими особенностями человека. На них могут оказывать воздействие наследственность, образ жизни и многие другие факторы. В качестве примеров можно привести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повышенный вес или ожирение,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высокое артериальное давление,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высокий уровень холестерина в крови, 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высокое содержание сахара (глюкозы) в крови.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597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Демографические факторы риска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Демографические факторы относятся к населению в целом. В качестве примеров можно привести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возраст,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подгруппы населения в зависимости от рода занятий, религиозной принадлежности или уровня дохода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509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риска, связанные с окружающей средой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риска, связанные с окружающей средой, охватывают широкий круг явлений, таких как социальные, экономические, культурные и политические факторы, а также факторы физического, химического и биологического характера. В качестве примеров можно привести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доступ к чистой воде и санитарным условиям,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риски на рабочем месте,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загрязнение воздуха,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социальная среда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25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Генетические факторы риска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Генетические факторы риска связаны с генами человека. Ряд болезней, таких как муковисцидоз и мышечная дистрофия, вызваны «генетическим строением» организма . Многие другие болезни, такие как астма или диабет, отражают взаимодействие генов человека и факторов, связанных с окружающей средой. Ряд заболеваний, например, серповидно-клеточная анемия, чаще встречаются у представителей определенных подгрупп населения.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646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Глобальные риски смертности и демографические факторы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2004 году количество смертей по какой бы то ни было причине во всем мире составило 59 миллионов человек.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таблице ниже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таблице ниже приведены десять самых распространенных факторов риска, которые вызвали большую часть всего количества смертных случаев в 2004 году по данным Всемирной организации здравоохранения (ВОЗ). Все шесть ведущих факторов риска, находящихся в начале этого рейтинга, связаны с потенциальным развитием продолжительных заболеваний, таких как болезни сердца, диабет и рак.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Таблица: Данные ВОЗ о 10 главных факторов риска, вызывающих смертность, по состоянию на 2004 год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в вышеприведенной таблице расположатся по-другому, если принять во внимание доход и другие демографические факторы.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60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Доход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стран с высоким и средним уровнем дохода самыми важными факторами риска являются те, что связаны с долговременными заболеваниями, тогда как в странах с низким уровнем дохода гораздо больше распространены такие факторы риска, как неполноценное питание детей и незащищенные половые контакты.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79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Возраст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риска для здоровья также меняются в зависимости от возраста. Ряд факторов риска, таких как неполноценное питание и задымленность помещений из-за использования твердых видов топлива, воздействуют почти исключительно на детей. Факторы риска, действующие на взрослых, также заметно меняются в зависимости от возраста.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Незащищенные половые контакты и вещества, вызывающие зависимость (алкоголь и табак) являются причинами большинства болезней у молодых людей.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риска, вызывающие продолжительные заболевания и онкологию, действуют в основном на людей более зрелого возраста.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92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риска для здоровья по-разному проявляются у мужчин и женщин.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мужчины подвергаются большему риску пострадать от факторов, связанных с веществами, вызывающими зависимость.  Женщины нередко страдают от недостатка железа во время беременности.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 smtClean="0"/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Сокращение воздействия факторов риска</a:t>
            </a: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Сокращение существующих факторов риска и их воздействия может значительно улучшить уровень здоровья и увеличить продолжительность жизни людей на много лет. Это позволило бы сократить расходы на здравоохранение. Информационный бюллетень проекта SCORE можно рассматривать в качестве примера тому, каким значительным бывает воздействие существующих факторов риска на уровень здоровья и продолжительность жизни людей.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5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363923"/>
            <a:ext cx="7772400" cy="12183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&lt;Title Case, Arial, 36 pt, Black&gt; &lt;</a:t>
            </a:r>
            <a:r>
              <a:rPr lang="en-US" dirty="0" err="1" smtClean="0"/>
              <a:t>xxxxxxxxCenteredxxxxxxxx</a:t>
            </a:r>
            <a:r>
              <a:rPr lang="en-US" dirty="0" smtClean="0"/>
              <a:t>&gt;</a:t>
            </a:r>
          </a:p>
        </p:txBody>
      </p:sp>
      <p:pic>
        <p:nvPicPr>
          <p:cNvPr id="7" name="Picture 6" descr="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76370"/>
          </a:xfrm>
          <a:prstGeom prst="rect">
            <a:avLst/>
          </a:prstGeom>
        </p:spPr>
      </p:pic>
      <p:pic>
        <p:nvPicPr>
          <p:cNvPr id="9" name="Picture 8" descr="by-nc-s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65817" y="6377056"/>
            <a:ext cx="1227411" cy="42944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1097" y="1181529"/>
            <a:ext cx="25274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41464C"/>
                </a:solidFill>
              </a:rPr>
              <a:t>Европейская</a:t>
            </a:r>
            <a:r>
              <a:rPr lang="ru-ru" sz="1100" dirty="0" smtClean="0"/>
              <a:t> </a:t>
            </a:r>
            <a:r>
              <a:rPr lang="ru-ru" sz="1100" dirty="0" smtClean="0">
                <a:solidFill>
                  <a:srgbClr val="1A2B85"/>
                </a:solidFill>
              </a:rPr>
              <a:t>академия пациентов</a:t>
            </a:r>
          </a:p>
          <a:p>
            <a:pPr algn="ctr"/>
            <a:r>
              <a:rPr lang="ru-ru" sz="1100" dirty="0" smtClean="0">
                <a:solidFill>
                  <a:srgbClr val="41464C"/>
                </a:solidFill>
              </a:rPr>
              <a:t>в поддержку терапевтических инноваций</a:t>
            </a:r>
            <a:endParaRPr lang="en-IE" sz="1100" dirty="0">
              <a:solidFill>
                <a:srgbClr val="41464C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652" y="1602770"/>
            <a:ext cx="8229600" cy="4523394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 sz="2000">
                <a:latin typeface="Arial" pitchFamily="34" charset="0"/>
                <a:cs typeface="Arial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IE" dirty="0" smtClean="0"/>
              <a:t>First-level pt, sentence case, Arial, 24 pt, black</a:t>
            </a:r>
          </a:p>
          <a:p>
            <a:pPr lvl="1"/>
            <a:r>
              <a:rPr lang="en-IE" dirty="0" smtClean="0"/>
              <a:t>Second-level pt, sentence case, Arial, 20 pt, black</a:t>
            </a:r>
          </a:p>
          <a:p>
            <a:pPr lvl="2"/>
            <a:r>
              <a:rPr lang="en-IE" dirty="0" smtClean="0"/>
              <a:t>Third-level pt, sentence case, Arial, 18 pt, black</a:t>
            </a:r>
          </a:p>
          <a:p>
            <a:r>
              <a:rPr lang="en-IE" dirty="0" smtClean="0"/>
              <a:t>18 pt is the smallest font size permitted.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5666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FCC69C-9B8E-4208-8737-B4C333BC0DAC}" type="slidenum">
              <a:rPr lang="en-IE" smtClean="0"/>
              <a:t>‹#›</a:t>
            </a:fld>
            <a:endParaRPr lang="en-IE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42686" y="462336"/>
            <a:ext cx="6508679" cy="94522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IE" dirty="0" smtClean="0"/>
              <a:t>Titles sentence case, Arial 28pt, Bold, Black</a:t>
            </a:r>
            <a:endParaRPr lang="en-IE" dirty="0"/>
          </a:p>
        </p:txBody>
      </p:sp>
      <p:pic>
        <p:nvPicPr>
          <p:cNvPr id="13" name="Picture 12" descr="stri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95820"/>
          </a:xfrm>
          <a:prstGeom prst="rect">
            <a:avLst/>
          </a:prstGeom>
        </p:spPr>
      </p:pic>
      <p:pic>
        <p:nvPicPr>
          <p:cNvPr id="14" name="Picture 13" descr="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428938" y="495341"/>
            <a:ext cx="1227138" cy="66972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7191907" y="1160980"/>
            <a:ext cx="16644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50" dirty="0" smtClean="0">
                <a:solidFill>
                  <a:srgbClr val="41464C"/>
                </a:solidFill>
              </a:rPr>
              <a:t>Европейская</a:t>
            </a:r>
            <a:r>
              <a:rPr lang="ru-ru" sz="850" dirty="0" smtClean="0"/>
              <a:t> </a:t>
            </a:r>
            <a:r>
              <a:rPr lang="ru-ru" sz="850" dirty="0" smtClean="0">
                <a:solidFill>
                  <a:srgbClr val="1A2B85"/>
                </a:solidFill>
              </a:rPr>
              <a:t>академия пациентов </a:t>
            </a:r>
          </a:p>
          <a:p>
            <a:pPr algn="ctr"/>
            <a:r>
              <a:rPr lang="ru-ru" sz="850" dirty="0" smtClean="0">
                <a:solidFill>
                  <a:srgbClr val="41464C"/>
                </a:solidFill>
              </a:rPr>
              <a:t>в поддержку терапевтических инноваций</a:t>
            </a:r>
            <a:endParaRPr lang="en-IE" sz="850" dirty="0">
              <a:solidFill>
                <a:srgbClr val="41464C"/>
              </a:solidFill>
            </a:endParaRP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3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652" y="1602770"/>
            <a:ext cx="3950413" cy="4523394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 sz="2000">
                <a:latin typeface="Arial" pitchFamily="34" charset="0"/>
                <a:cs typeface="Arial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IE" dirty="0" smtClean="0"/>
              <a:t>First-level pt, sentence case, Arial, 24 pt, black</a:t>
            </a:r>
          </a:p>
          <a:p>
            <a:pPr lvl="1"/>
            <a:r>
              <a:rPr lang="en-IE" dirty="0" smtClean="0"/>
              <a:t>Second-level pt, sentence case, Arial, 20 pt, black</a:t>
            </a:r>
          </a:p>
          <a:p>
            <a:pPr lvl="2"/>
            <a:r>
              <a:rPr lang="en-IE" dirty="0" smtClean="0"/>
              <a:t>Third-level pt, sentence case, Arial, 18 pt, black</a:t>
            </a:r>
          </a:p>
          <a:p>
            <a:r>
              <a:rPr lang="en-IE" dirty="0" smtClean="0"/>
              <a:t>18 pt is the smallest font size permitted.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56935" y="1599103"/>
            <a:ext cx="3923011" cy="4523394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 sz="2000">
                <a:latin typeface="Arial" pitchFamily="34" charset="0"/>
                <a:cs typeface="Arial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IE" dirty="0" smtClean="0"/>
              <a:t>First-level pt, sentence case, Arial, 24 pt, black</a:t>
            </a:r>
          </a:p>
          <a:p>
            <a:pPr lvl="1"/>
            <a:r>
              <a:rPr lang="en-IE" dirty="0" smtClean="0"/>
              <a:t>Second-level pt, sentence case, Arial, 20 pt, black</a:t>
            </a:r>
          </a:p>
          <a:p>
            <a:pPr lvl="2"/>
            <a:r>
              <a:rPr lang="en-IE" dirty="0" smtClean="0"/>
              <a:t>Third-level pt, sentence case, Arial, 18 pt, black</a:t>
            </a:r>
          </a:p>
          <a:p>
            <a:r>
              <a:rPr lang="en-IE" dirty="0" smtClean="0"/>
              <a:t>18 pt is the smallest font size permitted.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5666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FCC69C-9B8E-4208-8737-B4C333BC0DAC}" type="slidenum">
              <a:rPr lang="en-IE" smtClean="0"/>
              <a:t>‹#›</a:t>
            </a:fld>
            <a:endParaRPr lang="en-IE" dirty="0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442686" y="462336"/>
            <a:ext cx="6508679" cy="94522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IE" dirty="0" smtClean="0"/>
              <a:t>Titles sentence case, Arial 22pt, Bold, Black</a:t>
            </a:r>
            <a:endParaRPr lang="en-IE" dirty="0"/>
          </a:p>
        </p:txBody>
      </p:sp>
      <p:pic>
        <p:nvPicPr>
          <p:cNvPr id="25" name="Picture 24" descr="stri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95820"/>
          </a:xfrm>
          <a:prstGeom prst="rect">
            <a:avLst/>
          </a:prstGeom>
        </p:spPr>
      </p:pic>
      <p:pic>
        <p:nvPicPr>
          <p:cNvPr id="26" name="Picture 25" descr="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428938" y="495341"/>
            <a:ext cx="1227138" cy="669726"/>
          </a:xfrm>
          <a:prstGeom prst="rect">
            <a:avLst/>
          </a:prstGeom>
        </p:spPr>
      </p:pic>
      <p:sp>
        <p:nvSpPr>
          <p:cNvPr id="27" name="TextBox 26"/>
          <p:cNvSpPr txBox="1"/>
          <p:nvPr userDrawn="1"/>
        </p:nvSpPr>
        <p:spPr>
          <a:xfrm>
            <a:off x="7191907" y="1160980"/>
            <a:ext cx="16644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50" dirty="0" smtClean="0">
                <a:solidFill>
                  <a:srgbClr val="41464C"/>
                </a:solidFill>
              </a:rPr>
              <a:t>Европейская</a:t>
            </a:r>
            <a:r>
              <a:rPr lang="ru-ru" sz="850" dirty="0" smtClean="0"/>
              <a:t> </a:t>
            </a:r>
            <a:r>
              <a:rPr lang="ru-ru" sz="850" dirty="0" smtClean="0">
                <a:solidFill>
                  <a:srgbClr val="1A2B85"/>
                </a:solidFill>
              </a:rPr>
              <a:t>академия пациентов </a:t>
            </a:r>
          </a:p>
          <a:p>
            <a:pPr algn="ctr"/>
            <a:r>
              <a:rPr lang="ru-ru" sz="850" dirty="0" smtClean="0">
                <a:solidFill>
                  <a:srgbClr val="41464C"/>
                </a:solidFill>
              </a:rPr>
              <a:t>в поддержку терапевтических инноваций</a:t>
            </a:r>
            <a:endParaRPr lang="en-IE" sz="850" dirty="0">
              <a:solidFill>
                <a:srgbClr val="41464C"/>
              </a:solidFill>
            </a:endParaRP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340" userDrawn="1">
          <p15:clr>
            <a:srgbClr val="FBAE40"/>
          </p15:clr>
        </p15:guide>
        <p15:guide id="4" pos="306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61FCC69C-9B8E-4208-8737-B4C333BC0DAC}" type="slidenum">
              <a:rPr lang="en-IE" smtClean="0"/>
              <a:pPr/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Факторы риска для здоровья и возникновения заболеваний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195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здоровье и хорошее состояние организма оказывает влияние множество факторов, и те из них, которые вызывают плохое здоровье, инвалидность, заболевания или смерть, известны как </a:t>
            </a:r>
            <a:r>
              <a:rPr lang="ru-ru" b="1" dirty="0"/>
              <a:t>факторы риска</a:t>
            </a:r>
            <a:r>
              <a:rPr lang="ru-ru" dirty="0"/>
              <a:t>. </a:t>
            </a:r>
            <a:endParaRPr lang="en-GB" dirty="0" smtClean="0"/>
          </a:p>
          <a:p>
            <a:r>
              <a:rPr lang="ru-ru" dirty="0"/>
              <a:t>Фактор риска — это свойство, состояние или поведение, которое увеличивает вероятность появления болезни или травмы. Нередко говорят об отдельных факторах риска, однако на практике они не встречаются по отдельности. Они часто сосуществуют и взаимодействуют. </a:t>
            </a:r>
            <a:endParaRPr lang="en-GB" dirty="0" smtClean="0"/>
          </a:p>
          <a:p>
            <a:r>
              <a:rPr lang="ru-ru" dirty="0" smtClean="0"/>
              <a:t>Важно, чтобы мы понимали причины и факторы риска болезней и принимали активное участие в доступных программах профилактики и лечения, позволяющих экономить денежные средства. 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Обзор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7083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целом, факторы риска можно разделить на следующие группы:</a:t>
            </a:r>
            <a:endParaRPr lang="de-CH" dirty="0"/>
          </a:p>
          <a:p>
            <a:pPr lvl="1"/>
            <a:r>
              <a:rPr lang="ru-ru" dirty="0"/>
              <a:t>поведенческие,</a:t>
            </a:r>
            <a:endParaRPr lang="de-CH" dirty="0"/>
          </a:p>
          <a:p>
            <a:pPr lvl="1"/>
            <a:r>
              <a:rPr lang="ru-ru" dirty="0"/>
              <a:t>физиологические,</a:t>
            </a:r>
            <a:endParaRPr lang="de-CH" dirty="0"/>
          </a:p>
          <a:p>
            <a:pPr lvl="1"/>
            <a:r>
              <a:rPr lang="ru-ru" dirty="0"/>
              <a:t>демографические,</a:t>
            </a:r>
            <a:endParaRPr lang="de-CH" dirty="0"/>
          </a:p>
          <a:p>
            <a:pPr lvl="1"/>
            <a:r>
              <a:rPr lang="ru-ru" dirty="0"/>
              <a:t>связанные с окружающей средой,</a:t>
            </a:r>
            <a:endParaRPr lang="de-CH" dirty="0"/>
          </a:p>
          <a:p>
            <a:pPr lvl="1"/>
            <a:r>
              <a:rPr lang="ru-ru" dirty="0" smtClean="0"/>
              <a:t>генетические.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Категории факторов риска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4263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Поведенческие факторы риска обычно относятся к действиям, которые совершает человек по своему усмотрению. Поэтому такие факторы могут быть устранены или уменьшены изменением образа жизни или привычек поведения. В качестве примеров можно привести</a:t>
            </a:r>
            <a:endParaRPr lang="de-CH" dirty="0"/>
          </a:p>
          <a:p>
            <a:pPr lvl="1"/>
            <a:r>
              <a:rPr lang="ru-ru" dirty="0"/>
              <a:t>курение табака,</a:t>
            </a:r>
            <a:endParaRPr lang="de-CH" dirty="0"/>
          </a:p>
          <a:p>
            <a:pPr lvl="1"/>
            <a:r>
              <a:rPr lang="ru-ru" dirty="0"/>
              <a:t>злоупотребление алкоголем,</a:t>
            </a:r>
            <a:endParaRPr lang="de-CH" dirty="0"/>
          </a:p>
          <a:p>
            <a:pPr lvl="1"/>
            <a:r>
              <a:rPr lang="ru-ru" dirty="0"/>
              <a:t>образ питания,</a:t>
            </a:r>
            <a:endParaRPr lang="de-CH" dirty="0"/>
          </a:p>
          <a:p>
            <a:pPr lvl="1"/>
            <a:r>
              <a:rPr lang="ru-ru" dirty="0"/>
              <a:t>отсутствие физической активности;</a:t>
            </a:r>
            <a:endParaRPr lang="de-CH" dirty="0"/>
          </a:p>
          <a:p>
            <a:pPr lvl="1"/>
            <a:r>
              <a:rPr lang="ru-ru" dirty="0"/>
              <a:t>долговременное пребывание на солнце без надлежащей защиты,</a:t>
            </a:r>
            <a:endParaRPr lang="de-CH" dirty="0"/>
          </a:p>
          <a:p>
            <a:pPr lvl="1"/>
            <a:r>
              <a:rPr lang="ru-ru" dirty="0"/>
              <a:t>отсутствие ряда вакцинаций,</a:t>
            </a:r>
            <a:endParaRPr lang="de-CH" dirty="0"/>
          </a:p>
          <a:p>
            <a:pPr lvl="1"/>
            <a:r>
              <a:rPr lang="ru-ru" dirty="0"/>
              <a:t>незащищенные половые контакты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Поведенческие факторы риска</a:t>
            </a:r>
            <a:br>
        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6898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Физиологические факторы риска связаны с организмом или биологическими особенностями человека. На них могут оказывать воздействие наследственность, образ жизни и многие другие факторы. В качестве примеров можно привести</a:t>
            </a:r>
            <a:endParaRPr lang="de-CH" dirty="0"/>
          </a:p>
          <a:p>
            <a:pPr lvl="1"/>
            <a:r>
              <a:rPr lang="ru-ru" dirty="0"/>
              <a:t>повышенный вес или ожирение,</a:t>
            </a:r>
            <a:endParaRPr lang="de-CH" dirty="0"/>
          </a:p>
          <a:p>
            <a:pPr lvl="1"/>
            <a:r>
              <a:rPr lang="ru-ru" dirty="0"/>
              <a:t>высокое артериальное давление,</a:t>
            </a:r>
            <a:endParaRPr lang="de-CH" dirty="0"/>
          </a:p>
          <a:p>
            <a:pPr lvl="1"/>
            <a:r>
              <a:rPr lang="ru-ru" dirty="0"/>
              <a:t>высокий уровень холестерина в крови, </a:t>
            </a:r>
            <a:endParaRPr lang="de-CH" dirty="0"/>
          </a:p>
          <a:p>
            <a:pPr lvl="1"/>
            <a:r>
              <a:rPr lang="ru-ru" dirty="0"/>
              <a:t>высокое содержание сахара (глюкозы) в крови.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Физиологические факторы риска</a:t>
            </a:r>
            <a:br>
        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72073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Демографические факторы относятся к населению в целом. В качестве примеров можно привести</a:t>
            </a:r>
            <a:endParaRPr lang="de-CH" dirty="0"/>
          </a:p>
          <a:p>
            <a:pPr lvl="1"/>
            <a:r>
              <a:rPr lang="ru-ru" dirty="0"/>
              <a:t>возраст,</a:t>
            </a:r>
            <a:endParaRPr lang="de-CH" dirty="0"/>
          </a:p>
          <a:p>
            <a:pPr lvl="1"/>
            <a:r>
              <a:rPr lang="ru-ru" dirty="0"/>
              <a:t>пол,</a:t>
            </a:r>
            <a:endParaRPr lang="de-CH" dirty="0"/>
          </a:p>
          <a:p>
            <a:pPr lvl="1"/>
            <a:r>
              <a:rPr lang="ru-ru" dirty="0"/>
              <a:t>подгруппы населения в зависимости от рода занятий, религиозной принадлежности или уровня дохода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Демографические факторы риска</a:t>
            </a:r>
            <a:br>
        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18909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Факторы риска, связанные с окружающей средой, охватывают широкий круг явлений, таких как социальные, экономические, культурные и политические факторы, а также факторы физического, химического и биологического характера. В качестве примеров можно привести</a:t>
            </a:r>
            <a:endParaRPr lang="de-CH" dirty="0"/>
          </a:p>
          <a:p>
            <a:pPr lvl="1"/>
            <a:r>
              <a:rPr lang="ru-ru" dirty="0"/>
              <a:t>доступ к чистой воде и санитарным условиям,</a:t>
            </a:r>
            <a:endParaRPr lang="de-CH" dirty="0"/>
          </a:p>
          <a:p>
            <a:pPr lvl="1"/>
            <a:r>
              <a:rPr lang="ru-ru" dirty="0"/>
              <a:t>риски на рабочем месте,</a:t>
            </a:r>
            <a:endParaRPr lang="de-CH" dirty="0"/>
          </a:p>
          <a:p>
            <a:pPr lvl="1"/>
            <a:r>
              <a:rPr lang="ru-ru" dirty="0"/>
              <a:t>загрязнение воздуха,</a:t>
            </a:r>
            <a:endParaRPr lang="de-CH" dirty="0"/>
          </a:p>
          <a:p>
            <a:pPr lvl="1"/>
            <a:r>
              <a:rPr lang="ru-ru" dirty="0"/>
              <a:t>социальная среда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 риска, связанные с окружающей средой</a:t>
            </a:r>
            <a:br>
        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6304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Генетические факторы риска связаны с генами человека. </a:t>
            </a:r>
            <a:endParaRPr lang="en-GB" dirty="0" smtClean="0"/>
          </a:p>
          <a:p>
            <a:r>
              <a:rPr lang="ru-ru" dirty="0" smtClean="0"/>
              <a:t>Ряд болезней, таких как муковисцидоз и мышечная дистрофия, вызваны «генетическим строением» организма . </a:t>
            </a:r>
            <a:endParaRPr lang="en-GB" dirty="0" smtClean="0"/>
          </a:p>
          <a:p>
            <a:r>
              <a:rPr lang="ru-ru" dirty="0" smtClean="0"/>
              <a:t>Многие другие болезни, такие как астма или диабет, отражают взаимодействие генов человека и факторов, связанных с окружающей средой. </a:t>
            </a:r>
            <a:endParaRPr lang="en-GB" dirty="0" smtClean="0"/>
          </a:p>
          <a:p>
            <a:r>
              <a:rPr lang="ru-ru" dirty="0" smtClean="0"/>
              <a:t>Ряд заболеваний, например, серповидно-клеточная анемия, чаще встречаются у представителей определенных подгрупп населения.</a:t>
            </a:r>
            <a:endParaRPr lang="de-CH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Генетические факторы риска</a:t>
            </a:r>
            <a:br>
        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83409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Глобальные риски смертности и демографические факторы (1)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431823"/>
              </p:ext>
            </p:extLst>
          </p:nvPr>
        </p:nvGraphicFramePr>
        <p:xfrm>
          <a:off x="478971" y="1737361"/>
          <a:ext cx="8186059" cy="461898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91734"/>
                <a:gridCol w="3865639"/>
                <a:gridCol w="2728686"/>
              </a:tblGrid>
              <a:tr h="4199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Место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Фактор риска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% от всего количества смертей</a:t>
                      </a:r>
                    </a:p>
                  </a:txBody>
                  <a:tcPr marL="65866" marR="65866" marT="0" marB="0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Высокое артериальное давление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12.8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Курение табака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8.7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Высокое содержание глюкозы в крови.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5.8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Отсутствие физической активности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5.5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Повышенный вес и ожирение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Высокий уровень холестерина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4.5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Незащищенные половые контакты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4.0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Употребление алкоголя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3.8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Дефицит массы тела у детей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3.8</a:t>
                      </a:r>
                    </a:p>
                  </a:txBody>
                  <a:tcPr marL="65866" marR="65866" marT="0" marB="0" anchor="ctr" horzOverflow="overflow"/>
                </a:tc>
              </a:tr>
              <a:tr h="419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Задымленность помещений в результате использования твердых видов топлива</a:t>
                      </a:r>
                    </a:p>
                  </a:txBody>
                  <a:tcPr marL="65866" marR="6586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itchFamily="34" charset="0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65866" marR="65866" marT="0" marB="0" anchor="ctr" horzOverflow="overflow"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488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Доход</a:t>
            </a:r>
          </a:p>
          <a:p>
            <a:r>
              <a:rPr lang="ru-ru" dirty="0" smtClean="0"/>
              <a:t>Для стран с высоким и средним уровнем дохода самыми важными факторами риска являются те, что связаны с долговременными заболеваниями, тогда как в странах с низким уровнем дохода гораздо больше распространены такие факторы риска, как неполноценное питание детей и незащищенные половые контакты.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Глобальные риски смертности и демографические факторы (2)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0460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Возраст</a:t>
            </a:r>
          </a:p>
          <a:p>
            <a:r>
              <a:rPr lang="ru-ru" dirty="0" smtClean="0"/>
              <a:t>Факторы риска для здоровья также меняются в зависимости от возраста. Ряд факторов риска, таких как неполноценное питание и задымленность помещений из-за использования твердых видов топлива, воздействуют почти исключительно на детей. Факторы риска, действующие на взрослых, также заметно меняются в зависимости от возраста.</a:t>
            </a:r>
            <a:endParaRPr lang="de-CH" dirty="0"/>
          </a:p>
          <a:p>
            <a:pPr lvl="1"/>
            <a:r>
              <a:rPr lang="ru-ru" dirty="0"/>
              <a:t>Незащищенные половые контакты и вещества, вызывающие зависимость (алкоголь и табак) являются причинами большинства болезней у молодых людей.</a:t>
            </a:r>
            <a:endParaRPr lang="de-CH" dirty="0"/>
          </a:p>
          <a:p>
            <a:pPr lvl="1"/>
            <a:r>
              <a:rPr lang="ru-ru" dirty="0"/>
              <a:t>Факторы риска, вызывающие продолжительные заболевания и онкологию, действуют в основном на людей более зрелого возраста.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Глобальные риски смертности и демографические факторы (3)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75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Пол</a:t>
            </a:r>
            <a:endParaRPr lang="de-CH" b="1" dirty="0" smtClean="0"/>
          </a:p>
          <a:p>
            <a:r>
              <a:rPr lang="ru-ru" dirty="0" smtClean="0"/>
              <a:t>Факторы риска для здоровья по-разному проявляются у мужчин и женщин. </a:t>
            </a:r>
            <a:r>
              <a:rPr lang="ru-ru" dirty="0"/>
              <a:t>Например, мужчины подвергаются большему риску пострадать от факторов, связанных с веществами, вызывающими зависимость.  Женщины нередко страдают от недостатка железа во время беременности.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ru-ru" b="1" dirty="0" smtClean="0"/>
              <a:t>Сокращение воздействия факторов риска</a:t>
            </a:r>
          </a:p>
          <a:p>
            <a:r>
              <a:rPr lang="ru-ru" dirty="0"/>
              <a:t>Сокращение существующих факторов риска и их воздействия может значительно улучшить уровень здоровья и увеличить продолжительность жизни людей на много лет. 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Глобальные риски смертности и демографические факторы (4)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IE" smtClean="0"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35473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03C65CB-58D1-49EA-8498-ACB91A425E31}" vid="{5CEE224E-556F-4839-966E-71C6B381BE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eupati-toolbox-powerpoint-template_FINAL</Template>
  <TotalTime>0</TotalTime>
  <Words>1478</Words>
  <Application>Microsoft Office PowerPoint</Application>
  <PresentationFormat>On-screen Show (4:3)</PresentationFormat>
  <Paragraphs>178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Microsoft YaHei</vt:lpstr>
      <vt:lpstr>Arial</vt:lpstr>
      <vt:lpstr>Calibri</vt:lpstr>
      <vt:lpstr>Wingdings</vt:lpstr>
      <vt:lpstr>Office Theme</vt:lpstr>
      <vt:lpstr>Risk Factors in Health and Disease</vt:lpstr>
      <vt:lpstr>Overview</vt:lpstr>
      <vt:lpstr>Risk factor categories</vt:lpstr>
      <vt:lpstr>Behavioural risk factors </vt:lpstr>
      <vt:lpstr>Psychological risk factors </vt:lpstr>
      <vt:lpstr>Demographic risk factors </vt:lpstr>
      <vt:lpstr>Environmental risk factors </vt:lpstr>
      <vt:lpstr>Genetic risk factors </vt:lpstr>
      <vt:lpstr>Global risks for mortality and demographic factors (1)</vt:lpstr>
      <vt:lpstr>Global risks for mortality and demographic factors (2)</vt:lpstr>
      <vt:lpstr>Global risks for mortality and demographic factors (3)</vt:lpstr>
      <vt:lpstr>Global risks for mortality and demographic factors (4)</vt:lpstr>
    </vt:vector>
  </TitlesOfParts>
  <Company>DIA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Factors in Health and Disease</dc:title>
  <dc:creator>Christopher Stiehl</dc:creator>
  <cp:lastModifiedBy>Christopher Stiehl</cp:lastModifiedBy>
  <cp:revision>14</cp:revision>
  <dcterms:created xsi:type="dcterms:W3CDTF">2015-07-08T08:16:33Z</dcterms:created>
  <dcterms:modified xsi:type="dcterms:W3CDTF">2015-07-10T13:20:32Z</dcterms:modified>
</cp:coreProperties>
</file>