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 initials="Ka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E3FF"/>
    <a:srgbClr val="41464C"/>
    <a:srgbClr val="551A8B"/>
    <a:srgbClr val="0000EE"/>
    <a:srgbClr val="1A2B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63304" autoAdjust="0"/>
  </p:normalViewPr>
  <p:slideViewPr>
    <p:cSldViewPr snapToGrid="0" showGuides="1">
      <p:cViewPr varScale="1">
        <p:scale>
          <a:sx n="70" d="100"/>
          <a:sy n="70" d="100"/>
        </p:scale>
        <p:origin x="960" y="66"/>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207C4-79E7-4D4A-9824-C84296425590}" type="datetimeFigureOut">
              <a:rPr lang="en-GB" smtClean="0"/>
              <a:t>15/01/2016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876F7-1113-4945-A7A3-BFAADAE1FF00}" type="slidenum">
              <a:rPr lang="en-GB" smtClean="0"/>
              <a:t>‹#›</a:t>
            </a:fld>
            <a:endParaRPr lang="en-GB"/>
          </a:p>
        </p:txBody>
      </p:sp>
    </p:spTree>
    <p:extLst>
      <p:ext uri="{BB962C8B-B14F-4D97-AF65-F5344CB8AC3E}">
        <p14:creationId xmlns:p14="http://schemas.microsoft.com/office/powerpoint/2010/main" val="315732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La santé et le bien-être peuvent être affectés par de nombreux facteurs ; ceux qui peuvent favoriser des problèmes de santé, des handicaps, des maladies ou le décès sont appelés </a:t>
            </a:r>
            <a:r>
              <a:rPr lang="fr-FR" sz="1200" b="1" kern="1200" dirty="0" smtClean="0">
                <a:solidFill>
                  <a:schemeClr val="tx1"/>
                </a:solidFill>
                <a:effectLst/>
                <a:latin typeface="+mn-lt"/>
                <a:ea typeface="+mn-ea"/>
                <a:cs typeface="+mn-cs"/>
              </a:rPr>
              <a:t>facteurs de risque</a:t>
            </a:r>
            <a:r>
              <a:rPr lang="fr-FR" sz="1200" kern="1200" dirty="0" smtClean="0">
                <a:solidFill>
                  <a:schemeClr val="tx1"/>
                </a:solidFill>
                <a:effectLst/>
                <a:latin typeface="+mn-lt"/>
                <a:ea typeface="+mn-ea"/>
                <a:cs typeface="+mn-cs"/>
              </a:rPr>
              <a:t>.  Un facteur de risque est une caractéristique, un état ou un comportement qui augmente la probabilité de maladie ou de dommage corporel. Les facteurs de risque sont souvent présentés individuellement, toutefois dans la pratique, ils ne se présentent pas seuls. Ils coexistent souvent et sont en interaction les uns avec les autres. Ainsi une sédentarité prolongée engendre prise de poids, hypertension et hypercholestérolémie. Conjointement, ces facteurs augmentent significativement le risque de maladie cardiaque chronique et d'autres problèmes médicaux. Le vieillissement de la population et l'allongement de l'espérance de vie ont entraîné une augmentation des maladies chroniques (de longue durée), coûteuses à soigner, et des invalidités.   </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demande de soins est en augmentation, ce qui met le secteur médical sous une pression budgétaire constante qui n'est pas toujours satisfaite.  Il est important que notre société et que les utilisateurs des systèmes de santé comprennent les causes et les facteurs de risque des maladies, afin de participer activement aux programmes avantageux de prévention et de traitement qui sont actuellement proposés. </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2</a:t>
            </a:fld>
            <a:endParaRPr lang="en-GB"/>
          </a:p>
        </p:txBody>
      </p:sp>
    </p:spTree>
    <p:extLst>
      <p:ext uri="{BB962C8B-B14F-4D97-AF65-F5344CB8AC3E}">
        <p14:creationId xmlns:p14="http://schemas.microsoft.com/office/powerpoint/2010/main" val="375176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Les facteurs de risque sont généralement subdivisés en différentes catégories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Comportementaux</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Physiologiques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Démographiques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Environnementaux</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Génétiques</a:t>
            </a:r>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Ils sont décrits en détail ci-après.</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3</a:t>
            </a:fld>
            <a:endParaRPr lang="en-GB"/>
          </a:p>
        </p:txBody>
      </p:sp>
    </p:spTree>
    <p:extLst>
      <p:ext uri="{BB962C8B-B14F-4D97-AF65-F5344CB8AC3E}">
        <p14:creationId xmlns:p14="http://schemas.microsoft.com/office/powerpoint/2010/main" val="50174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Facteurs de risque comportementaux</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comportementaux sont habituellement liés à des activités choisies par l'individu. Ils peuvent de ce fait être éliminés ou diminués par des choix de vie ou des changements de comportement. Exemples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Tabagisme</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Consommation excessive d'alcool</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Choix nutritionnels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Sédentarité</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Exposition prolongée au soleil sans protection adéquate</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Absence de certains vaccins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Rapports sexuels non protégés</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4</a:t>
            </a:fld>
            <a:endParaRPr lang="en-GB"/>
          </a:p>
        </p:txBody>
      </p:sp>
    </p:spTree>
    <p:extLst>
      <p:ext uri="{BB962C8B-B14F-4D97-AF65-F5344CB8AC3E}">
        <p14:creationId xmlns:p14="http://schemas.microsoft.com/office/powerpoint/2010/main" val="2431993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Facteurs de risque physiologiques</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physiologiques sont liés à l'organisme ou à la biologie d'un individu. Ils peuvent être influencés par une association de facteurs génétiques, comportementaux et d'autres facteurs plus généraux. Exemples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Surpoids ou obésité</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Hypertension</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Hypercholestérolémie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Hyperglycémie (sucre dans le sang)</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5</a:t>
            </a:fld>
            <a:endParaRPr lang="en-GB"/>
          </a:p>
        </p:txBody>
      </p:sp>
    </p:spTree>
    <p:extLst>
      <p:ext uri="{BB962C8B-B14F-4D97-AF65-F5344CB8AC3E}">
        <p14:creationId xmlns:p14="http://schemas.microsoft.com/office/powerpoint/2010/main" val="549597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Facteurs de risque démographiques</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démographiques sont liés à la population globale. Exemples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Âge</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Sexe</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Sous-groupes de population, notamment profession, religion ou revenus</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6</a:t>
            </a:fld>
            <a:endParaRPr lang="en-GB"/>
          </a:p>
        </p:txBody>
      </p:sp>
    </p:spTree>
    <p:extLst>
      <p:ext uri="{BB962C8B-B14F-4D97-AF65-F5344CB8AC3E}">
        <p14:creationId xmlns:p14="http://schemas.microsoft.com/office/powerpoint/2010/main" val="4184509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Facteurs de risque environnementaux</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environnementaux touchent des domaines très divers : sociaux, économiques, culturels et politiques, ainsi que physiques, chimiques et biologiques. Exemples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Accès à l'eau potable et à des installations sanitaires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Risques sur le lieu de travail</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Pollution de l'air</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Contextes sociaux</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7</a:t>
            </a:fld>
            <a:endParaRPr lang="en-GB"/>
          </a:p>
        </p:txBody>
      </p:sp>
    </p:spTree>
    <p:extLst>
      <p:ext uri="{BB962C8B-B14F-4D97-AF65-F5344CB8AC3E}">
        <p14:creationId xmlns:p14="http://schemas.microsoft.com/office/powerpoint/2010/main" val="4207725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Facteurs de risque génétiques</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génétiques sont liés au patrimoine génétique d'un individu. Certaines maladies, comme la mucoviscidose ou la dystrophie musculaire, sont uniquement d'origine génétique. Beaucoup d'autres maladies, comme l'asthme ou le diabète, sont liées à l'interaction entre les gènes d'un individu et certains facteurs environnementaux. D'autres maladies, comme la drépanocytose, ont une prévalence supérieure dans certains sous-groupes de population.</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8</a:t>
            </a:fld>
            <a:endParaRPr lang="en-GB"/>
          </a:p>
        </p:txBody>
      </p:sp>
    </p:spTree>
    <p:extLst>
      <p:ext uri="{BB962C8B-B14F-4D97-AF65-F5344CB8AC3E}">
        <p14:creationId xmlns:p14="http://schemas.microsoft.com/office/powerpoint/2010/main" val="3357646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Risques de mortalité et facteurs démographiques dans le monde</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nombre total de décès dans le monde, toutes causes confondues, s'élevait en 2004 à 59 millions.</a:t>
            </a:r>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tableau ci-dessous</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montre les dix facteurs de risque les plus fréquents, responsables d'une part importante du nombre total de décès dans le monde en 2004 selon les chiffres de l'Organisation mondiale de la santé (OMS). Les six principaux facteurs de risque sont tous liés au développement potentiel de maladies de longue durée, comme les maladies cardiaques, le diabète et le cancer.</a:t>
            </a:r>
          </a:p>
          <a:p>
            <a:endParaRPr lang="en-GB"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Tableau : Chiffres de l'OMS concernant les 10 principaux facteurs de risque de mortalité (décès), 2004</a:t>
            </a:r>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classement indiqué dans le tableau ci-dessus est différent lorsque les revenus et d'autres facteurs démographiques sont pris en compte.</a:t>
            </a:r>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9</a:t>
            </a:fld>
            <a:endParaRPr lang="en-GB"/>
          </a:p>
        </p:txBody>
      </p:sp>
    </p:spTree>
    <p:extLst>
      <p:ext uri="{BB962C8B-B14F-4D97-AF65-F5344CB8AC3E}">
        <p14:creationId xmlns:p14="http://schemas.microsoft.com/office/powerpoint/2010/main" val="46160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Revenus</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Dans les pays à revenus élevés et moyens, les facteurs de risque les plus importants sont liés aux maladies de longue durée, tandis que dans les pays à faibles revenus, les facteurs comme la malnutrition des enfants et les rapports sexuels non protégés sont beaucoup plus répandus.</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10</a:t>
            </a:fld>
            <a:endParaRPr lang="en-GB"/>
          </a:p>
        </p:txBody>
      </p:sp>
    </p:spTree>
    <p:extLst>
      <p:ext uri="{BB962C8B-B14F-4D97-AF65-F5344CB8AC3E}">
        <p14:creationId xmlns:p14="http://schemas.microsoft.com/office/powerpoint/2010/main" val="3204379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Âge</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Les facteurs de risque changent également avec l'âge. Certains facteurs de risque affectent presque exclusivement les enfants, comme la malnutrition et l'intoxication domestique par la fumée de combustion de carburants solides. Chez les adultes, les différences sont considérables en fonction de l'âge :</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les rapports sexuels non protégés et les substances addictives (comme le tabac et l'alcool) sont à l'origine de la majorité des problèmes de santé des jeunes adultes.</a:t>
            </a:r>
            <a:endParaRPr lang="de-CH"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smtClean="0">
                <a:solidFill>
                  <a:schemeClr val="tx1"/>
                </a:solidFill>
                <a:effectLst/>
                <a:latin typeface="+mn-lt"/>
                <a:ea typeface="+mn-ea"/>
                <a:cs typeface="+mn-cs"/>
              </a:rPr>
              <a:t>Les facteurs de risque de maladies de longue durée et de cancer concernent principalement les autres adultes.</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11</a:t>
            </a:fld>
            <a:endParaRPr lang="en-GB"/>
          </a:p>
        </p:txBody>
      </p:sp>
    </p:spTree>
    <p:extLst>
      <p:ext uri="{BB962C8B-B14F-4D97-AF65-F5344CB8AC3E}">
        <p14:creationId xmlns:p14="http://schemas.microsoft.com/office/powerpoint/2010/main" val="398689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Sexe</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Il existe également des différences selon le sexe. Chez les hommes par exemple, les facteurs de risque associés aux substances addictives sont beaucoup plus importants.  Les femmes sont davantage prédisposées à une carence en fer pendant la grossesse.</a:t>
            </a:r>
            <a:endParaRPr lang="de-CH" sz="1200" kern="1200" dirty="0" smtClean="0">
              <a:solidFill>
                <a:schemeClr val="tx1"/>
              </a:solidFill>
              <a:effectLst/>
              <a:latin typeface="+mn-lt"/>
              <a:ea typeface="+mn-ea"/>
              <a:cs typeface="+mn-cs"/>
            </a:endParaRPr>
          </a:p>
          <a:p>
            <a:endParaRPr lang="en-GB" dirty="0" smtClean="0"/>
          </a:p>
          <a:p>
            <a:r>
              <a:rPr lang="fr-FR" sz="1200" b="1" kern="1200" dirty="0" smtClean="0">
                <a:solidFill>
                  <a:schemeClr val="tx1"/>
                </a:solidFill>
                <a:effectLst/>
                <a:latin typeface="+mn-lt"/>
                <a:ea typeface="+mn-ea"/>
                <a:cs typeface="+mn-cs"/>
              </a:rPr>
              <a:t>Réduction de l'exposition aux facteurs de risque</a:t>
            </a:r>
          </a:p>
          <a:p>
            <a:endParaRPr lang="de-CH"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réduction du contact (exposition) avec des facteurs de risque pourrait largement améliorer la santé dans le monde et allonger l'espérance de vie de plusieurs années. Cela permettrait ainsi de réduire les coûts médicaux. Voir également la fiche de données du Projet SCORE à titre d'exemple de la façon dont la diminution des facteurs de risque pourrait largement améliorer la santé et la durée de vie.</a:t>
            </a:r>
            <a:endParaRPr lang="de-CH"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12</a:t>
            </a:fld>
            <a:endParaRPr lang="en-GB"/>
          </a:p>
        </p:txBody>
      </p:sp>
    </p:spTree>
    <p:extLst>
      <p:ext uri="{BB962C8B-B14F-4D97-AF65-F5344CB8AC3E}">
        <p14:creationId xmlns:p14="http://schemas.microsoft.com/office/powerpoint/2010/main" val="3214957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63923"/>
            <a:ext cx="7772400" cy="1218344"/>
          </a:xfrm>
          <a:prstGeom prst="rect">
            <a:avLst/>
          </a:prstGeom>
        </p:spPr>
        <p:txBody>
          <a:bodyPr>
            <a:normAutofit/>
          </a:bodyPr>
          <a:lstStyle>
            <a:lvl1pPr>
              <a:defRPr sz="3600" b="1">
                <a:latin typeface="Arial" pitchFamily="34" charset="0"/>
                <a:cs typeface="Arial" pitchFamily="34" charset="0"/>
              </a:defRPr>
            </a:lvl1pPr>
          </a:lstStyle>
          <a:p>
            <a:r>
              <a:rPr lang="en-US" dirty="0" smtClean="0"/>
              <a:t>&lt;Title Case, Arial, 36 pt, Black&gt; &lt;</a:t>
            </a:r>
            <a:r>
              <a:rPr lang="en-US" dirty="0" err="1" smtClean="0"/>
              <a:t>xxxxxxxxCenteredxxxxxxxx</a:t>
            </a:r>
            <a:r>
              <a:rPr lang="en-US" dirty="0" smtClean="0"/>
              <a:t>&gt;</a:t>
            </a:r>
          </a:p>
        </p:txBody>
      </p:sp>
      <p:pic>
        <p:nvPicPr>
          <p:cNvPr id="7" name="Picture 6" descr="header.jpg"/>
          <p:cNvPicPr>
            <a:picLocks noChangeAspect="1"/>
          </p:cNvPicPr>
          <p:nvPr userDrawn="1"/>
        </p:nvPicPr>
        <p:blipFill>
          <a:blip r:embed="rId2" cstate="print"/>
          <a:stretch>
            <a:fillRect/>
          </a:stretch>
        </p:blipFill>
        <p:spPr>
          <a:xfrm>
            <a:off x="0" y="0"/>
            <a:ext cx="9144000" cy="1876370"/>
          </a:xfrm>
          <a:prstGeom prst="rect">
            <a:avLst/>
          </a:prstGeom>
        </p:spPr>
      </p:pic>
      <p:pic>
        <p:nvPicPr>
          <p:cNvPr id="9" name="Picture 8" descr="by-nc-sa.png"/>
          <p:cNvPicPr>
            <a:picLocks noChangeAspect="1"/>
          </p:cNvPicPr>
          <p:nvPr userDrawn="1"/>
        </p:nvPicPr>
        <p:blipFill>
          <a:blip r:embed="rId3" cstate="print"/>
          <a:stretch>
            <a:fillRect/>
          </a:stretch>
        </p:blipFill>
        <p:spPr>
          <a:xfrm>
            <a:off x="3965817" y="6377056"/>
            <a:ext cx="1227411" cy="429442"/>
          </a:xfrm>
          <a:prstGeom prst="rect">
            <a:avLst/>
          </a:prstGeom>
        </p:spPr>
      </p:pic>
      <p:sp>
        <p:nvSpPr>
          <p:cNvPr id="11" name="TextBox 10"/>
          <p:cNvSpPr txBox="1"/>
          <p:nvPr userDrawn="1"/>
        </p:nvSpPr>
        <p:spPr>
          <a:xfrm>
            <a:off x="41097" y="1181529"/>
            <a:ext cx="2527442" cy="430887"/>
          </a:xfrm>
          <a:prstGeom prst="rect">
            <a:avLst/>
          </a:prstGeom>
          <a:noFill/>
        </p:spPr>
        <p:txBody>
          <a:bodyPr wrap="square" rtlCol="0">
            <a:spAutoFit/>
          </a:bodyPr>
          <a:lstStyle/>
          <a:p>
            <a:pPr algn="ctr"/>
            <a:r>
              <a:rPr lang="fr-FR" sz="1100" dirty="0" smtClean="0">
                <a:solidFill>
                  <a:srgbClr val="41464C"/>
                </a:solidFill>
              </a:rPr>
              <a:t>Académie</a:t>
            </a:r>
            <a:r>
              <a:rPr lang="fr-FR" sz="1100" dirty="0" smtClean="0"/>
              <a:t> </a:t>
            </a:r>
            <a:r>
              <a:rPr lang="fr-FR" sz="1100" dirty="0" smtClean="0">
                <a:solidFill>
                  <a:srgbClr val="1A2B85"/>
                </a:solidFill>
              </a:rPr>
              <a:t>européenne des patients </a:t>
            </a:r>
          </a:p>
          <a:p>
            <a:pPr algn="ctr"/>
            <a:r>
              <a:rPr lang="fr-FR" sz="1100" dirty="0" smtClean="0">
                <a:solidFill>
                  <a:srgbClr val="41464C"/>
                </a:solidFill>
              </a:rPr>
              <a:t>sur l'innovation thérapeutique</a:t>
            </a:r>
            <a:endParaRPr lang="en-IE" sz="1100" dirty="0">
              <a:solidFill>
                <a:srgbClr val="41464C"/>
              </a:solidFill>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8229600"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12" name="Title 1"/>
          <p:cNvSpPr>
            <a:spLocks noGrp="1"/>
          </p:cNvSpPr>
          <p:nvPr>
            <p:ph type="title" hasCustomPrompt="1"/>
          </p:nvPr>
        </p:nvSpPr>
        <p:spPr>
          <a:xfrm>
            <a:off x="442686"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14" name="Picture 13"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15" name="TextBox 14"/>
          <p:cNvSpPr txBox="1"/>
          <p:nvPr userDrawn="1"/>
        </p:nvSpPr>
        <p:spPr>
          <a:xfrm>
            <a:off x="7191907" y="1160980"/>
            <a:ext cx="1664413" cy="353943"/>
          </a:xfrm>
          <a:prstGeom prst="rect">
            <a:avLst/>
          </a:prstGeom>
          <a:noFill/>
        </p:spPr>
        <p:txBody>
          <a:bodyPr wrap="square" rtlCol="0">
            <a:spAutoFit/>
          </a:bodyPr>
          <a:lstStyle/>
          <a:p>
            <a:pPr algn="ctr"/>
            <a:r>
              <a:rPr lang="fr-FR" sz="850" dirty="0" smtClean="0">
                <a:solidFill>
                  <a:srgbClr val="41464C"/>
                </a:solidFill>
              </a:rPr>
              <a:t>Académie</a:t>
            </a:r>
            <a:r>
              <a:rPr lang="fr-FR" sz="850" dirty="0" smtClean="0"/>
              <a:t> </a:t>
            </a:r>
            <a:r>
              <a:rPr lang="fr-FR" sz="850" dirty="0" smtClean="0">
                <a:solidFill>
                  <a:srgbClr val="1A2B85"/>
                </a:solidFill>
              </a:rPr>
              <a:t>européenne des patients </a:t>
            </a:r>
          </a:p>
          <a:p>
            <a:pPr algn="ctr"/>
            <a:r>
              <a:rPr lang="fr-FR" sz="850" dirty="0" smtClean="0">
                <a:solidFill>
                  <a:srgbClr val="41464C"/>
                </a:solidFill>
              </a:rPr>
              <a:t>sur l'innovation thérapeutique</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3950413"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0" name="Content Placeholder 2"/>
          <p:cNvSpPr>
            <a:spLocks noGrp="1"/>
          </p:cNvSpPr>
          <p:nvPr>
            <p:ph idx="13" hasCustomPrompt="1"/>
          </p:nvPr>
        </p:nvSpPr>
        <p:spPr>
          <a:xfrm>
            <a:off x="4756935" y="1599103"/>
            <a:ext cx="3923011"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24" name="Title 1"/>
          <p:cNvSpPr>
            <a:spLocks noGrp="1"/>
          </p:cNvSpPr>
          <p:nvPr>
            <p:ph type="title" hasCustomPrompt="1"/>
          </p:nvPr>
        </p:nvSpPr>
        <p:spPr>
          <a:xfrm>
            <a:off x="442686"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22pt, Bold, Black</a:t>
            </a:r>
            <a:endParaRPr lang="en-IE" dirty="0"/>
          </a:p>
        </p:txBody>
      </p:sp>
      <p:pic>
        <p:nvPicPr>
          <p:cNvPr id="25" name="Picture 24"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26" name="Picture 25"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27" name="TextBox 26"/>
          <p:cNvSpPr txBox="1"/>
          <p:nvPr userDrawn="1"/>
        </p:nvSpPr>
        <p:spPr>
          <a:xfrm>
            <a:off x="7191907" y="1160980"/>
            <a:ext cx="1664413" cy="353943"/>
          </a:xfrm>
          <a:prstGeom prst="rect">
            <a:avLst/>
          </a:prstGeom>
          <a:noFill/>
        </p:spPr>
        <p:txBody>
          <a:bodyPr wrap="square" rtlCol="0">
            <a:spAutoFit/>
          </a:bodyPr>
          <a:lstStyle/>
          <a:p>
            <a:pPr algn="ctr"/>
            <a:r>
              <a:rPr lang="fr-FR" sz="850" dirty="0" smtClean="0">
                <a:solidFill>
                  <a:srgbClr val="41464C"/>
                </a:solidFill>
              </a:rPr>
              <a:t>Académie</a:t>
            </a:r>
            <a:r>
              <a:rPr lang="fr-FR" sz="850" dirty="0" smtClean="0"/>
              <a:t> </a:t>
            </a:r>
            <a:r>
              <a:rPr lang="fr-FR" sz="850" dirty="0" smtClean="0">
                <a:solidFill>
                  <a:srgbClr val="1A2B85"/>
                </a:solidFill>
              </a:rPr>
              <a:t>européenne des patients </a:t>
            </a:r>
          </a:p>
          <a:p>
            <a:pPr algn="ctr"/>
            <a:r>
              <a:rPr lang="fr-FR" sz="850" dirty="0" smtClean="0">
                <a:solidFill>
                  <a:srgbClr val="41464C"/>
                </a:solidFill>
              </a:rPr>
              <a:t>sur l'innovation thérapeutique</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3" pos="340" userDrawn="1">
          <p15:clr>
            <a:srgbClr val="FBAE40"/>
          </p15:clr>
        </p15:guide>
        <p15:guide id="4" pos="3061"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6553200" y="6356350"/>
            <a:ext cx="2133600" cy="365125"/>
          </a:xfrm>
          <a:prstGeom prst="rect">
            <a:avLst/>
          </a:prstGeom>
        </p:spPr>
        <p:txBody>
          <a:bodyPr/>
          <a:lstStyle>
            <a:lvl1pPr algn="r">
              <a:defRPr/>
            </a:lvl1pPr>
          </a:lstStyle>
          <a:p>
            <a:fld id="{61FCC69C-9B8E-4208-8737-B4C333BC0DAC}"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smtClean="0"/>
              <a:t>Facteurs de risque chez les sujets malades et en bonne santé</a:t>
            </a:r>
            <a:endParaRPr lang="en-GB" dirty="0"/>
          </a:p>
        </p:txBody>
      </p:sp>
    </p:spTree>
    <p:extLst>
      <p:ext uri="{BB962C8B-B14F-4D97-AF65-F5344CB8AC3E}">
        <p14:creationId xmlns:p14="http://schemas.microsoft.com/office/powerpoint/2010/main" val="3907195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sz="2200" dirty="0"/>
              <a:t>La santé et le bien-être peuvent être affectés par de nombreux facteurs ; ceux qui peuvent favoriser des problèmes de santé, des handicaps, des maladies ou le décès sont appelés </a:t>
            </a:r>
            <a:r>
              <a:rPr lang="fr-FR" sz="2200" b="1" dirty="0"/>
              <a:t>facteurs de risque</a:t>
            </a:r>
            <a:r>
              <a:rPr lang="fr-FR" sz="2200" dirty="0"/>
              <a:t>. </a:t>
            </a:r>
            <a:endParaRPr lang="en-GB" sz="2200" dirty="0" smtClean="0"/>
          </a:p>
          <a:p>
            <a:r>
              <a:rPr lang="fr-FR" sz="2200" dirty="0"/>
              <a:t>Un facteur de risque est une caractéristique, un état ou un comportement qui augmente la probabilité de maladie ou de dommage corporel. Les facteurs de risque sont souvent présentés individuellement, toutefois dans la pratique, ils ne se présentent pas seuls. Ils coexistent souvent et sont en interaction les uns avec les autres. </a:t>
            </a:r>
            <a:endParaRPr lang="en-GB" sz="2200" dirty="0" smtClean="0"/>
          </a:p>
          <a:p>
            <a:r>
              <a:rPr lang="fr-FR" sz="2200" dirty="0" smtClean="0"/>
              <a:t>Il est important de comprendre les causes et les facteurs de risque des maladies, afin de participer activement aux programmes avantageux de prévention et de traitement qui sont actuellement proposés. </a:t>
            </a:r>
            <a:endParaRPr lang="de-CH" sz="2200" dirty="0"/>
          </a:p>
        </p:txBody>
      </p:sp>
      <p:sp>
        <p:nvSpPr>
          <p:cNvPr id="3" name="Title 2"/>
          <p:cNvSpPr>
            <a:spLocks noGrp="1"/>
          </p:cNvSpPr>
          <p:nvPr>
            <p:ph type="title"/>
          </p:nvPr>
        </p:nvSpPr>
        <p:spPr/>
        <p:txBody>
          <a:bodyPr/>
          <a:lstStyle/>
          <a:p>
            <a:r>
              <a:rPr lang="fr-FR" dirty="0" smtClean="0"/>
              <a:t>Généralités</a:t>
            </a: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2</a:t>
            </a:fld>
            <a:endParaRPr lang="en-IE" dirty="0"/>
          </a:p>
        </p:txBody>
      </p:sp>
    </p:spTree>
    <p:extLst>
      <p:ext uri="{BB962C8B-B14F-4D97-AF65-F5344CB8AC3E}">
        <p14:creationId xmlns:p14="http://schemas.microsoft.com/office/powerpoint/2010/main" val="3570831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sont généralement subdivisés en différentes catégories :</a:t>
            </a:r>
            <a:endParaRPr lang="de-CH" dirty="0"/>
          </a:p>
          <a:p>
            <a:pPr lvl="1"/>
            <a:r>
              <a:rPr lang="fr-FR" dirty="0"/>
              <a:t>Comportementaux</a:t>
            </a:r>
            <a:endParaRPr lang="de-CH" dirty="0"/>
          </a:p>
          <a:p>
            <a:pPr lvl="1"/>
            <a:r>
              <a:rPr lang="fr-FR" dirty="0"/>
              <a:t>Physiologiques</a:t>
            </a:r>
            <a:endParaRPr lang="de-CH" dirty="0"/>
          </a:p>
          <a:p>
            <a:pPr lvl="1"/>
            <a:r>
              <a:rPr lang="fr-FR" dirty="0"/>
              <a:t>Démographiques</a:t>
            </a:r>
            <a:endParaRPr lang="de-CH" dirty="0"/>
          </a:p>
          <a:p>
            <a:pPr lvl="1"/>
            <a:r>
              <a:rPr lang="fr-FR" dirty="0"/>
              <a:t>Environnementaux</a:t>
            </a:r>
            <a:endParaRPr lang="de-CH" dirty="0"/>
          </a:p>
          <a:p>
            <a:pPr lvl="1"/>
            <a:r>
              <a:rPr lang="fr-FR" dirty="0" smtClean="0"/>
              <a:t>Génétiques</a:t>
            </a:r>
            <a:endParaRPr lang="de-CH" dirty="0"/>
          </a:p>
        </p:txBody>
      </p:sp>
      <p:sp>
        <p:nvSpPr>
          <p:cNvPr id="3" name="Title 2"/>
          <p:cNvSpPr>
            <a:spLocks noGrp="1"/>
          </p:cNvSpPr>
          <p:nvPr>
            <p:ph type="title"/>
          </p:nvPr>
        </p:nvSpPr>
        <p:spPr/>
        <p:txBody>
          <a:bodyPr/>
          <a:lstStyle/>
          <a:p>
            <a:r>
              <a:rPr lang="fr-FR" dirty="0" smtClean="0"/>
              <a:t>Catégories de facteurs de risque</a:t>
            </a: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3</a:t>
            </a:fld>
            <a:endParaRPr lang="en-IE" dirty="0"/>
          </a:p>
        </p:txBody>
      </p:sp>
    </p:spTree>
    <p:extLst>
      <p:ext uri="{BB962C8B-B14F-4D97-AF65-F5344CB8AC3E}">
        <p14:creationId xmlns:p14="http://schemas.microsoft.com/office/powerpoint/2010/main" val="44263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comportementaux sont habituellement liés à des activités choisies par l'individu. Ils peuvent de ce fait être éliminés ou diminués par des choix de vie ou des changements de comportement. Exemples :</a:t>
            </a:r>
            <a:endParaRPr lang="de-CH" dirty="0"/>
          </a:p>
          <a:p>
            <a:pPr lvl="1"/>
            <a:r>
              <a:rPr lang="fr-FR" dirty="0"/>
              <a:t>Tabagisme</a:t>
            </a:r>
            <a:endParaRPr lang="de-CH" dirty="0"/>
          </a:p>
          <a:p>
            <a:pPr lvl="1"/>
            <a:r>
              <a:rPr lang="fr-FR" dirty="0"/>
              <a:t>Consommation excessive d'alcool</a:t>
            </a:r>
            <a:endParaRPr lang="de-CH" dirty="0"/>
          </a:p>
          <a:p>
            <a:pPr lvl="1"/>
            <a:r>
              <a:rPr lang="fr-FR" dirty="0"/>
              <a:t>Choix nutritionnels</a:t>
            </a:r>
            <a:endParaRPr lang="de-CH" dirty="0"/>
          </a:p>
          <a:p>
            <a:pPr lvl="1"/>
            <a:r>
              <a:rPr lang="fr-FR" dirty="0"/>
              <a:t>Sédentarité</a:t>
            </a:r>
            <a:endParaRPr lang="de-CH" dirty="0"/>
          </a:p>
          <a:p>
            <a:pPr lvl="1"/>
            <a:r>
              <a:rPr lang="fr-FR" dirty="0"/>
              <a:t>Exposition prolongée au soleil sans protection adéquate</a:t>
            </a:r>
            <a:endParaRPr lang="de-CH" dirty="0"/>
          </a:p>
          <a:p>
            <a:pPr lvl="1"/>
            <a:r>
              <a:rPr lang="fr-FR" dirty="0"/>
              <a:t>Absence de certains vaccins</a:t>
            </a:r>
            <a:endParaRPr lang="de-CH" dirty="0"/>
          </a:p>
          <a:p>
            <a:pPr lvl="1"/>
            <a:r>
              <a:rPr lang="fr-FR" dirty="0"/>
              <a:t>Rapports sexuels non protégés</a:t>
            </a:r>
            <a:endParaRPr lang="de-CH" dirty="0"/>
          </a:p>
        </p:txBody>
      </p:sp>
      <p:sp>
        <p:nvSpPr>
          <p:cNvPr id="3" name="Title 2"/>
          <p:cNvSpPr>
            <a:spLocks noGrp="1"/>
          </p:cNvSpPr>
          <p:nvPr>
            <p:ph type="title"/>
          </p:nvPr>
        </p:nvSpPr>
        <p:spPr/>
        <p:txBody>
          <a:bodyPr/>
          <a:lstStyle/>
          <a:p>
            <a:r>
              <a:rPr lang="fr-FR" dirty="0"/>
              <a:t>Facteurs de risque comportementaux</a:t>
            </a:r>
            <a:r>
              <a:t/>
            </a:r>
            <a:b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4</a:t>
            </a:fld>
            <a:endParaRPr lang="en-IE" dirty="0"/>
          </a:p>
        </p:txBody>
      </p:sp>
    </p:spTree>
    <p:extLst>
      <p:ext uri="{BB962C8B-B14F-4D97-AF65-F5344CB8AC3E}">
        <p14:creationId xmlns:p14="http://schemas.microsoft.com/office/powerpoint/2010/main" val="1468985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physiologiques sont liés à l'organisme ou à la biologie d'un individu. Ils peuvent être influencés par une association de facteurs génétiques, comportementaux et d'autres facteurs plus généraux. Exemples :</a:t>
            </a:r>
            <a:endParaRPr lang="de-CH" dirty="0"/>
          </a:p>
          <a:p>
            <a:pPr lvl="1"/>
            <a:r>
              <a:rPr lang="fr-FR" dirty="0"/>
              <a:t>Surpoids ou obésité</a:t>
            </a:r>
            <a:endParaRPr lang="de-CH" dirty="0"/>
          </a:p>
          <a:p>
            <a:pPr lvl="1"/>
            <a:r>
              <a:rPr lang="fr-FR" dirty="0"/>
              <a:t>Hypertension</a:t>
            </a:r>
            <a:endParaRPr lang="de-CH" dirty="0"/>
          </a:p>
          <a:p>
            <a:pPr lvl="1"/>
            <a:r>
              <a:rPr lang="fr-FR" dirty="0"/>
              <a:t>Hypercholestérolémie </a:t>
            </a:r>
            <a:endParaRPr lang="de-CH" dirty="0"/>
          </a:p>
          <a:p>
            <a:pPr lvl="1"/>
            <a:r>
              <a:rPr lang="fr-FR" dirty="0"/>
              <a:t>Hyperglycémie (sucre dans le sang)</a:t>
            </a:r>
            <a:endParaRPr lang="de-CH" dirty="0"/>
          </a:p>
        </p:txBody>
      </p:sp>
      <p:sp>
        <p:nvSpPr>
          <p:cNvPr id="3" name="Title 2"/>
          <p:cNvSpPr>
            <a:spLocks noGrp="1"/>
          </p:cNvSpPr>
          <p:nvPr>
            <p:ph type="title"/>
          </p:nvPr>
        </p:nvSpPr>
        <p:spPr/>
        <p:txBody>
          <a:bodyPr/>
          <a:lstStyle/>
          <a:p>
            <a:r>
              <a:rPr lang="fr-FR" dirty="0"/>
              <a:t>Facteurs de risque physiologiques</a:t>
            </a:r>
            <a:r>
              <a:t/>
            </a:r>
            <a:b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5</a:t>
            </a:fld>
            <a:endParaRPr lang="en-IE" dirty="0"/>
          </a:p>
        </p:txBody>
      </p:sp>
    </p:spTree>
    <p:extLst>
      <p:ext uri="{BB962C8B-B14F-4D97-AF65-F5344CB8AC3E}">
        <p14:creationId xmlns:p14="http://schemas.microsoft.com/office/powerpoint/2010/main" val="87207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démographiques sont liés à la population globale. Exemples :</a:t>
            </a:r>
            <a:endParaRPr lang="de-CH" dirty="0"/>
          </a:p>
          <a:p>
            <a:pPr lvl="1"/>
            <a:r>
              <a:rPr lang="fr-FR" dirty="0"/>
              <a:t>Âge</a:t>
            </a:r>
            <a:endParaRPr lang="de-CH" dirty="0"/>
          </a:p>
          <a:p>
            <a:pPr lvl="1"/>
            <a:r>
              <a:rPr lang="fr-FR" dirty="0"/>
              <a:t>Sexe</a:t>
            </a:r>
            <a:endParaRPr lang="de-CH" dirty="0"/>
          </a:p>
          <a:p>
            <a:pPr lvl="1"/>
            <a:r>
              <a:rPr lang="fr-FR" dirty="0"/>
              <a:t>Sous-groupes de population, notamment profession, religion ou revenus</a:t>
            </a:r>
            <a:endParaRPr lang="de-CH" dirty="0"/>
          </a:p>
        </p:txBody>
      </p:sp>
      <p:sp>
        <p:nvSpPr>
          <p:cNvPr id="3" name="Title 2"/>
          <p:cNvSpPr>
            <a:spLocks noGrp="1"/>
          </p:cNvSpPr>
          <p:nvPr>
            <p:ph type="title"/>
          </p:nvPr>
        </p:nvSpPr>
        <p:spPr/>
        <p:txBody>
          <a:bodyPr/>
          <a:lstStyle/>
          <a:p>
            <a:r>
              <a:rPr lang="fr-FR" dirty="0"/>
              <a:t>Facteurs de risque démographiques</a:t>
            </a:r>
            <a:r>
              <a:t/>
            </a:r>
            <a:b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6</a:t>
            </a:fld>
            <a:endParaRPr lang="en-IE" dirty="0"/>
          </a:p>
        </p:txBody>
      </p:sp>
    </p:spTree>
    <p:extLst>
      <p:ext uri="{BB962C8B-B14F-4D97-AF65-F5344CB8AC3E}">
        <p14:creationId xmlns:p14="http://schemas.microsoft.com/office/powerpoint/2010/main" val="51890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environnementaux touchent des domaines très divers : sociaux, économiques, culturels et politiques, ainsi que physiques, chimiques et biologiques. Exemples :</a:t>
            </a:r>
            <a:endParaRPr lang="de-CH" dirty="0"/>
          </a:p>
          <a:p>
            <a:pPr lvl="1"/>
            <a:r>
              <a:rPr lang="fr-FR" dirty="0"/>
              <a:t>Accès à l'eau potable et à des installations sanitaires</a:t>
            </a:r>
            <a:endParaRPr lang="de-CH" dirty="0"/>
          </a:p>
          <a:p>
            <a:pPr lvl="1"/>
            <a:r>
              <a:rPr lang="fr-FR" dirty="0"/>
              <a:t>Risques sur le lieu de travail</a:t>
            </a:r>
            <a:endParaRPr lang="de-CH" dirty="0"/>
          </a:p>
          <a:p>
            <a:pPr lvl="1"/>
            <a:r>
              <a:rPr lang="fr-FR" dirty="0"/>
              <a:t>Pollution de l'air</a:t>
            </a:r>
            <a:endParaRPr lang="de-CH" dirty="0"/>
          </a:p>
          <a:p>
            <a:pPr lvl="1"/>
            <a:r>
              <a:rPr lang="fr-FR" dirty="0"/>
              <a:t>Contextes sociaux</a:t>
            </a:r>
            <a:endParaRPr lang="de-CH" dirty="0"/>
          </a:p>
        </p:txBody>
      </p:sp>
      <p:sp>
        <p:nvSpPr>
          <p:cNvPr id="3" name="Title 2"/>
          <p:cNvSpPr>
            <a:spLocks noGrp="1"/>
          </p:cNvSpPr>
          <p:nvPr>
            <p:ph type="title"/>
          </p:nvPr>
        </p:nvSpPr>
        <p:spPr/>
        <p:txBody>
          <a:bodyPr/>
          <a:lstStyle/>
          <a:p>
            <a:r>
              <a:rPr lang="fr-FR" dirty="0"/>
              <a:t>Facteurs de risque environnementaux</a:t>
            </a:r>
            <a:r>
              <a:t/>
            </a:r>
            <a:b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7</a:t>
            </a:fld>
            <a:endParaRPr lang="en-IE" dirty="0"/>
          </a:p>
        </p:txBody>
      </p:sp>
    </p:spTree>
    <p:extLst>
      <p:ext uri="{BB962C8B-B14F-4D97-AF65-F5344CB8AC3E}">
        <p14:creationId xmlns:p14="http://schemas.microsoft.com/office/powerpoint/2010/main" val="1963044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a:t>Les facteurs de risque génétiques sont liés au patrimoine génétique d'un individu. </a:t>
            </a:r>
            <a:endParaRPr lang="en-GB" dirty="0" smtClean="0"/>
          </a:p>
          <a:p>
            <a:r>
              <a:rPr lang="fr-FR" dirty="0" smtClean="0"/>
              <a:t>Certaines maladies, comme la mucoviscidose ou la dystrophie musculaire, sont uniquement d'origine génétique. </a:t>
            </a:r>
            <a:endParaRPr lang="en-GB" dirty="0" smtClean="0"/>
          </a:p>
          <a:p>
            <a:r>
              <a:rPr lang="fr-FR" dirty="0" smtClean="0"/>
              <a:t>Beaucoup d'autres maladies, comme l'asthme ou le diabète, sont liées à l'interaction entre les gènes d'un individu et certains facteurs environnementaux. </a:t>
            </a:r>
            <a:endParaRPr lang="en-GB" dirty="0" smtClean="0"/>
          </a:p>
          <a:p>
            <a:r>
              <a:rPr lang="fr-FR" dirty="0" smtClean="0"/>
              <a:t>D'autres maladies, comme la drépanocytose, ont une prévalence supérieure dans certains sous-groupes de population.</a:t>
            </a:r>
            <a:endParaRPr lang="de-CH" dirty="0"/>
          </a:p>
          <a:p>
            <a:pPr marL="0" indent="0">
              <a:buNone/>
            </a:pPr>
            <a:endParaRPr lang="en-GB" dirty="0"/>
          </a:p>
        </p:txBody>
      </p:sp>
      <p:sp>
        <p:nvSpPr>
          <p:cNvPr id="3" name="Title 2"/>
          <p:cNvSpPr>
            <a:spLocks noGrp="1"/>
          </p:cNvSpPr>
          <p:nvPr>
            <p:ph type="title"/>
          </p:nvPr>
        </p:nvSpPr>
        <p:spPr/>
        <p:txBody>
          <a:bodyPr/>
          <a:lstStyle/>
          <a:p>
            <a:r>
              <a:rPr lang="fr-FR" dirty="0"/>
              <a:t>Facteurs de risque génétiques</a:t>
            </a:r>
            <a:r>
              <a:t/>
            </a:r>
            <a:b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8</a:t>
            </a:fld>
            <a:endParaRPr lang="en-IE" dirty="0"/>
          </a:p>
        </p:txBody>
      </p:sp>
    </p:spTree>
    <p:extLst>
      <p:ext uri="{BB962C8B-B14F-4D97-AF65-F5344CB8AC3E}">
        <p14:creationId xmlns:p14="http://schemas.microsoft.com/office/powerpoint/2010/main" val="4083409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a:t>Risques de mortalité et facteurs démographiques dans le monde (1)</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1448437626"/>
              </p:ext>
            </p:extLst>
          </p:nvPr>
        </p:nvGraphicFramePr>
        <p:xfrm>
          <a:off x="478971" y="1737361"/>
          <a:ext cx="8186059" cy="4736036"/>
        </p:xfrm>
        <a:graphic>
          <a:graphicData uri="http://schemas.openxmlformats.org/drawingml/2006/table">
            <a:tbl>
              <a:tblPr>
                <a:tableStyleId>{3C2FFA5D-87B4-456A-9821-1D502468CF0F}</a:tableStyleId>
              </a:tblPr>
              <a:tblGrid>
                <a:gridCol w="1591734"/>
                <a:gridCol w="3865639"/>
                <a:gridCol w="2728686"/>
              </a:tblGrid>
              <a:tr h="41990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Classement</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Facteur de risque</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des décès totaux</a:t>
                      </a:r>
                    </a:p>
                  </a:txBody>
                  <a:tcPr marL="65866" marR="65866" marT="0" marB="0"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1</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Hypertension</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12.8</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Tabagisme</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8.7</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3</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Hyperglycémie</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5.8</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4</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0" lang="fr-FR" sz="16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Sédentarité</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5.5</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5</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Surpoids et obésité</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4.8</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6</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Hypercholestérolémie</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4.5</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7</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Rapports sexuels non protégés</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4.0</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8</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Consommation d'alcool</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3.8</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9</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Faible poids pendant l'enfance</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3.8</a:t>
                      </a:r>
                    </a:p>
                  </a:txBody>
                  <a:tcPr marL="65866" marR="65866" marT="0" marB="0" anchor="ctr" horzOverflow="overflow"/>
                </a:tc>
              </a:tr>
              <a:tr h="41990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10</a:t>
                      </a:r>
                    </a:p>
                  </a:txBody>
                  <a:tcPr marL="65866" marR="65866" marT="0" marB="0" anchor="ctr"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anose="020B0604020202020204" pitchFamily="34" charset="0"/>
                          <a:ea typeface="Microsoft YaHei" pitchFamily="34" charset="-122"/>
                          <a:cs typeface="Arial" panose="020B0604020202020204" pitchFamily="34" charset="0"/>
                        </a:rPr>
                        <a:t>Intoxication domestique par la fumée de combustion de carburants solides</a:t>
                      </a:r>
                    </a:p>
                  </a:txBody>
                  <a:tcPr marL="65866" marR="65866" marT="0" marB="0" anchor="ctr"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3.3</a:t>
                      </a:r>
                    </a:p>
                  </a:txBody>
                  <a:tcPr marL="65866" marR="65866" marT="0" marB="0" anchor="ctr" horzOverflow="overflow"/>
                </a:tc>
              </a:tr>
            </a:tbl>
          </a:graphicData>
        </a:graphic>
      </p:graphicFrame>
    </p:spTree>
    <p:extLst>
      <p:ext uri="{BB962C8B-B14F-4D97-AF65-F5344CB8AC3E}">
        <p14:creationId xmlns:p14="http://schemas.microsoft.com/office/powerpoint/2010/main" val="281488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fr-FR" b="1" dirty="0" smtClean="0"/>
              <a:t>Revenus</a:t>
            </a:r>
          </a:p>
          <a:p>
            <a:r>
              <a:rPr lang="fr-FR" dirty="0" smtClean="0"/>
              <a:t>Dans les pays à revenus élevés et moyens, les facteurs de risque les plus importants sont liés aux maladies de longue durée, tandis que dans les pays à faibles revenus, les facteurs comme la malnutrition des enfants et les rapports sexuels non protégés sont beaucoup plus répandus.</a:t>
            </a:r>
          </a:p>
        </p:txBody>
      </p:sp>
      <p:sp>
        <p:nvSpPr>
          <p:cNvPr id="3" name="Title 2"/>
          <p:cNvSpPr>
            <a:spLocks noGrp="1"/>
          </p:cNvSpPr>
          <p:nvPr>
            <p:ph type="title"/>
          </p:nvPr>
        </p:nvSpPr>
        <p:spPr/>
        <p:txBody>
          <a:bodyPr/>
          <a:lstStyle/>
          <a:p>
            <a:r>
              <a:rPr lang="fr-FR" dirty="0"/>
              <a:t>Risques de mortalité et facteurs démographiques dans le monde (2)</a:t>
            </a: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10</a:t>
            </a:fld>
            <a:endParaRPr lang="en-IE" dirty="0"/>
          </a:p>
        </p:txBody>
      </p:sp>
    </p:spTree>
    <p:extLst>
      <p:ext uri="{BB962C8B-B14F-4D97-AF65-F5344CB8AC3E}">
        <p14:creationId xmlns:p14="http://schemas.microsoft.com/office/powerpoint/2010/main" val="250460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fr-FR" b="1" dirty="0" smtClean="0"/>
              <a:t>Âge</a:t>
            </a:r>
          </a:p>
          <a:p>
            <a:r>
              <a:rPr lang="fr-FR" dirty="0" smtClean="0"/>
              <a:t>Les facteurs de risque changent également avec l'âge. Certains facteurs de risque affectent presque exclusivement les enfants, comme la malnutrition et l'intoxication domestique par la fumée de combustion de carburants solides. Chez les adultes, les différences sont considérables en fonction de l'âge :</a:t>
            </a:r>
            <a:endParaRPr lang="de-CH" dirty="0"/>
          </a:p>
          <a:p>
            <a:pPr lvl="1"/>
            <a:r>
              <a:rPr lang="fr-FR" dirty="0"/>
              <a:t>les rapports sexuels non protégés et les substances addictives (comme le tabac et l'alcool) sont à l'origine de la majorité des problèmes de santé des jeunes adultes.</a:t>
            </a:r>
            <a:endParaRPr lang="de-CH" dirty="0"/>
          </a:p>
          <a:p>
            <a:pPr lvl="1"/>
            <a:r>
              <a:rPr lang="fr-FR" dirty="0"/>
              <a:t>Les facteurs de risque de maladies de longue durée et de cancer concernent principalement les autres adultes.</a:t>
            </a:r>
            <a:endParaRPr lang="de-CH" dirty="0"/>
          </a:p>
        </p:txBody>
      </p:sp>
      <p:sp>
        <p:nvSpPr>
          <p:cNvPr id="3" name="Title 2"/>
          <p:cNvSpPr>
            <a:spLocks noGrp="1"/>
          </p:cNvSpPr>
          <p:nvPr>
            <p:ph type="title"/>
          </p:nvPr>
        </p:nvSpPr>
        <p:spPr/>
        <p:txBody>
          <a:bodyPr/>
          <a:lstStyle/>
          <a:p>
            <a:r>
              <a:rPr lang="fr-FR" dirty="0"/>
              <a:t>Risques de mortalité et facteurs démographiques dans le monde (3)</a:t>
            </a: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11</a:t>
            </a:fld>
            <a:endParaRPr lang="en-IE" dirty="0"/>
          </a:p>
        </p:txBody>
      </p:sp>
    </p:spTree>
    <p:extLst>
      <p:ext uri="{BB962C8B-B14F-4D97-AF65-F5344CB8AC3E}">
        <p14:creationId xmlns:p14="http://schemas.microsoft.com/office/powerpoint/2010/main" val="17750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fr-FR" b="1" dirty="0"/>
              <a:t>Sexe</a:t>
            </a:r>
            <a:endParaRPr lang="de-CH" b="1" dirty="0" smtClean="0"/>
          </a:p>
          <a:p>
            <a:r>
              <a:rPr lang="fr-FR" dirty="0" smtClean="0"/>
              <a:t>Il existe également des différences selon le sexe. </a:t>
            </a:r>
            <a:r>
              <a:rPr lang="fr-FR" dirty="0"/>
              <a:t>Chez les hommes par exemple, les facteurs de risque associés aux substances addictives sont beaucoup plus importants.  Les femmes sont davantage prédisposées à une carence en fer pendant la grossesse</a:t>
            </a:r>
            <a:r>
              <a:rPr lang="fr-FR" dirty="0" smtClean="0"/>
              <a:t>.</a:t>
            </a:r>
            <a:endParaRPr lang="en-GB" b="1" dirty="0" smtClean="0"/>
          </a:p>
          <a:p>
            <a:pPr marL="0" indent="0">
              <a:buNone/>
            </a:pPr>
            <a:r>
              <a:rPr lang="fr-FR" b="1" dirty="0" smtClean="0"/>
              <a:t>Réduction de l'exposition aux facteurs de risque</a:t>
            </a:r>
          </a:p>
          <a:p>
            <a:r>
              <a:rPr lang="fr-FR" dirty="0"/>
              <a:t>La réduction du contact (exposition) avec des facteurs de risque pourrait largement améliorer la santé dans le monde et allonger l'espérance de vie de plusieurs années. </a:t>
            </a:r>
            <a:endParaRPr lang="de-CH" dirty="0"/>
          </a:p>
        </p:txBody>
      </p:sp>
      <p:sp>
        <p:nvSpPr>
          <p:cNvPr id="3" name="Title 2"/>
          <p:cNvSpPr>
            <a:spLocks noGrp="1"/>
          </p:cNvSpPr>
          <p:nvPr>
            <p:ph type="title"/>
          </p:nvPr>
        </p:nvSpPr>
        <p:spPr/>
        <p:txBody>
          <a:bodyPr/>
          <a:lstStyle/>
          <a:p>
            <a:r>
              <a:rPr lang="fr-FR" dirty="0"/>
              <a:t>Risques de mortalité et facteurs démographiques dans le monde (4)</a:t>
            </a:r>
            <a:endParaRPr lang="en-GB" dirty="0"/>
          </a:p>
        </p:txBody>
      </p:sp>
      <p:sp>
        <p:nvSpPr>
          <p:cNvPr id="4" name="Slide Number Placeholder 3"/>
          <p:cNvSpPr>
            <a:spLocks noGrp="1"/>
          </p:cNvSpPr>
          <p:nvPr>
            <p:ph type="sldNum" sz="quarter" idx="12"/>
          </p:nvPr>
        </p:nvSpPr>
        <p:spPr/>
        <p:txBody>
          <a:bodyPr/>
          <a:lstStyle/>
          <a:p>
            <a:fld id="{61FCC69C-9B8E-4208-8737-B4C333BC0DAC}" type="slidenum">
              <a:rPr lang="en-IE" smtClean="0"/>
              <a:t>12</a:t>
            </a:fld>
            <a:endParaRPr lang="en-IE" dirty="0"/>
          </a:p>
        </p:txBody>
      </p:sp>
    </p:spTree>
    <p:extLst>
      <p:ext uri="{BB962C8B-B14F-4D97-AF65-F5344CB8AC3E}">
        <p14:creationId xmlns:p14="http://schemas.microsoft.com/office/powerpoint/2010/main" val="3235473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803C65CB-58D1-49EA-8498-ACB91A425E31}" vid="{5CEE224E-556F-4839-966E-71C6B381B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eupati-toolbox-powerpoint-template_FINAL</Template>
  <TotalTime>0</TotalTime>
  <Words>1050</Words>
  <Application>Microsoft Office PowerPoint</Application>
  <PresentationFormat>On-screen Show (4:3)</PresentationFormat>
  <Paragraphs>176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Microsoft YaHei</vt:lpstr>
      <vt:lpstr>Arial</vt:lpstr>
      <vt:lpstr>Calibri</vt:lpstr>
      <vt:lpstr>Wingdings</vt:lpstr>
      <vt:lpstr>Office Theme</vt:lpstr>
      <vt:lpstr>Facteurs de risque chez les sujets malades et en bonne santé</vt:lpstr>
      <vt:lpstr>Généralités</vt:lpstr>
      <vt:lpstr>Catégories de facteurs de risque</vt:lpstr>
      <vt:lpstr>Facteurs de risque comportementaux </vt:lpstr>
      <vt:lpstr>Facteurs de risque physiologiques </vt:lpstr>
      <vt:lpstr>Facteurs de risque démographiques </vt:lpstr>
      <vt:lpstr>Facteurs de risque environnementaux </vt:lpstr>
      <vt:lpstr>Facteurs de risque génétiques </vt:lpstr>
      <vt:lpstr>Risques de mortalité et facteurs démographiques dans le monde (1)</vt:lpstr>
      <vt:lpstr>Risques de mortalité et facteurs démographiques dans le monde (2)</vt:lpstr>
      <vt:lpstr>Risques de mortalité et facteurs démographiques dans le monde (3)</vt:lpstr>
      <vt:lpstr>Risques de mortalité et facteurs démographiques dans le monde (4)</vt:lpstr>
    </vt:vector>
  </TitlesOfParts>
  <Company>DIA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Factors in Health and Disease</dc:title>
  <dc:creator>Christopher Stiehl</dc:creator>
  <cp:lastModifiedBy>Heidi Scherz</cp:lastModifiedBy>
  <cp:revision>15</cp:revision>
  <dcterms:created xsi:type="dcterms:W3CDTF">2015-07-08T08:16:33Z</dcterms:created>
  <dcterms:modified xsi:type="dcterms:W3CDTF">2016-01-15T11:59:29Z</dcterms:modified>
</cp:coreProperties>
</file>