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0" r:id="rId3"/>
    <p:sldId id="282" r:id="rId4"/>
    <p:sldId id="287" r:id="rId5"/>
    <p:sldId id="261" r:id="rId6"/>
    <p:sldId id="263" r:id="rId7"/>
    <p:sldId id="292" r:id="rId8"/>
    <p:sldId id="264" r:id="rId9"/>
    <p:sldId id="293" r:id="rId10"/>
    <p:sldId id="283" r:id="rId11"/>
    <p:sldId id="265" r:id="rId12"/>
    <p:sldId id="291" r:id="rId13"/>
    <p:sldId id="266" r:id="rId14"/>
    <p:sldId id="275" r:id="rId15"/>
    <p:sldId id="269" r:id="rId16"/>
    <p:sldId id="288" r:id="rId17"/>
    <p:sldId id="289" r:id="rId18"/>
    <p:sldId id="274" r:id="rId19"/>
    <p:sldId id="276" r:id="rId20"/>
    <p:sldId id="290" r:id="rId21"/>
    <p:sldId id="277" r:id="rId22"/>
    <p:sldId id="285"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y" initials="Kay" lastIdx="1" clrIdx="0"/>
  <p:cmAuthor id="2" name="Tamas Bereczky" initials="TB" lastIdx="12" clrIdx="1"/>
  <p:cmAuthor id="3" name="Louise Taylor" initials="LT" lastIdx="4" clrIdx="2"/>
  <p:cmAuthor id="4" name="Cecilia Carino" initials="CC"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EE"/>
    <a:srgbClr val="41464C"/>
    <a:srgbClr val="551A8B"/>
    <a:srgbClr val="1A2B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55" autoAdjust="0"/>
    <p:restoredTop sz="74269" autoAdjust="0"/>
  </p:normalViewPr>
  <p:slideViewPr>
    <p:cSldViewPr snapToGrid="0" showGuides="1">
      <p:cViewPr varScale="1">
        <p:scale>
          <a:sx n="51" d="100"/>
          <a:sy n="51" d="100"/>
        </p:scale>
        <p:origin x="36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2207C4-79E7-4D4A-9824-C84296425590}" type="datetimeFigureOut">
              <a:rPr lang="en-GB" smtClean="0"/>
              <a:t>28/09/2015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876F7-1113-4945-A7A3-BFAADAE1FF00}" type="slidenum">
              <a:rPr lang="en-GB" smtClean="0"/>
              <a:t>‹#›</a:t>
            </a:fld>
            <a:endParaRPr lang="en-GB"/>
          </a:p>
        </p:txBody>
      </p:sp>
    </p:spTree>
    <p:extLst>
      <p:ext uri="{BB962C8B-B14F-4D97-AF65-F5344CB8AC3E}">
        <p14:creationId xmlns:p14="http://schemas.microsoft.com/office/powerpoint/2010/main" val="315732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1</a:t>
            </a:fld>
            <a:endParaRPr lang="en-GB"/>
          </a:p>
        </p:txBody>
      </p:sp>
    </p:spTree>
    <p:extLst>
      <p:ext uri="{BB962C8B-B14F-4D97-AF65-F5344CB8AC3E}">
        <p14:creationId xmlns:p14="http://schemas.microsoft.com/office/powerpoint/2010/main" val="1435224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Medicines</a:t>
            </a:r>
            <a:r>
              <a:rPr lang="en-GB" baseline="0" dirty="0" smtClean="0"/>
              <a:t> work in two main ways:</a:t>
            </a:r>
            <a:endParaRPr lang="en-GB" strike="sngStrike" dirty="0" smtClean="0"/>
          </a:p>
          <a:p>
            <a:endParaRPr lang="en-GB" dirty="0" smtClean="0"/>
          </a:p>
          <a:p>
            <a:pPr marL="342900" indent="-342900">
              <a:buAutoNum type="arabicParenR"/>
            </a:pPr>
            <a:r>
              <a:rPr lang="en-GB" dirty="0" smtClean="0"/>
              <a:t>By</a:t>
            </a:r>
            <a:r>
              <a:rPr lang="en-GB" baseline="0" dirty="0" smtClean="0"/>
              <a:t> c</a:t>
            </a:r>
            <a:r>
              <a:rPr lang="en-GB" dirty="0" smtClean="0"/>
              <a:t>hanging </a:t>
            </a:r>
            <a:r>
              <a:rPr lang="en-GB" dirty="0" smtClean="0"/>
              <a:t>the cell environment, e.g. antacids: neutralize stomach acidity</a:t>
            </a:r>
          </a:p>
          <a:p>
            <a:pPr marL="342900" indent="-342900">
              <a:buFontTx/>
              <a:buAutoNum type="arabicParenR"/>
            </a:pPr>
            <a:r>
              <a:rPr lang="en-GB" dirty="0" smtClean="0"/>
              <a:t>By</a:t>
            </a:r>
            <a:r>
              <a:rPr lang="en-GB" baseline="0" dirty="0" smtClean="0"/>
              <a:t> b</a:t>
            </a:r>
            <a:r>
              <a:rPr lang="en-GB" dirty="0" smtClean="0"/>
              <a:t>inding </a:t>
            </a:r>
            <a:r>
              <a:rPr lang="en-GB" dirty="0" smtClean="0"/>
              <a:t>to receptors on cell membranes and alter cellular function, e.g. </a:t>
            </a:r>
            <a:r>
              <a:rPr lang="en-GB" dirty="0" err="1" smtClean="0"/>
              <a:t>digoxin</a:t>
            </a:r>
            <a:r>
              <a:rPr lang="en-GB" dirty="0" smtClean="0"/>
              <a:t>: binds to receptors on heart cells and improves cardiac contractility</a:t>
            </a:r>
            <a:endParaRPr lang="en-GB" strike="sngStrik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a:p>
            <a:r>
              <a:rPr lang="en-GB" dirty="0" smtClean="0"/>
              <a:t>The interaction of </a:t>
            </a:r>
            <a:r>
              <a:rPr lang="en-GB" dirty="0" smtClean="0"/>
              <a:t>a medicine </a:t>
            </a:r>
            <a:r>
              <a:rPr lang="en-GB" dirty="0" smtClean="0"/>
              <a:t>with its receptor is similar to a </a:t>
            </a:r>
            <a:r>
              <a:rPr lang="en-GB" b="1" dirty="0" smtClean="0">
                <a:solidFill>
                  <a:schemeClr val="accent2"/>
                </a:solidFill>
              </a:rPr>
              <a:t>Lock-and-Key </a:t>
            </a:r>
            <a:r>
              <a:rPr lang="en-GB" dirty="0" smtClean="0"/>
              <a:t>mechanism:</a:t>
            </a:r>
            <a:r>
              <a:rPr lang="en-GB" baseline="0" dirty="0" smtClean="0"/>
              <a:t> </a:t>
            </a:r>
            <a:r>
              <a:rPr lang="en-GB" dirty="0" smtClean="0"/>
              <a:t>the medicine interacts </a:t>
            </a:r>
            <a:r>
              <a:rPr lang="en-GB" dirty="0" smtClean="0"/>
              <a:t>with the cell receptors, </a:t>
            </a:r>
            <a:r>
              <a:rPr lang="en-GB" dirty="0" smtClean="0"/>
              <a:t>with</a:t>
            </a:r>
            <a:r>
              <a:rPr lang="en-GB" baseline="0" dirty="0" smtClean="0"/>
              <a:t> one of </a:t>
            </a:r>
            <a:r>
              <a:rPr lang="en-GB" dirty="0" smtClean="0"/>
              <a:t>two </a:t>
            </a:r>
            <a:r>
              <a:rPr lang="en-GB" dirty="0" smtClean="0"/>
              <a:t>effects:</a:t>
            </a:r>
          </a:p>
          <a:p>
            <a:endParaRPr lang="en-GB" u="sng" dirty="0" smtClean="0">
              <a:solidFill>
                <a:srgbClr val="FF0000"/>
              </a:solidFill>
            </a:endParaRPr>
          </a:p>
          <a:p>
            <a:r>
              <a:rPr lang="en-GB" b="1" dirty="0" smtClean="0">
                <a:solidFill>
                  <a:schemeClr val="accent2"/>
                </a:solidFill>
              </a:rPr>
              <a:t>Agonist</a:t>
            </a:r>
            <a:r>
              <a:rPr lang="en-GB" dirty="0" smtClean="0"/>
              <a:t>: </a:t>
            </a:r>
            <a:r>
              <a:rPr lang="en-GB" dirty="0" smtClean="0"/>
              <a:t>the</a:t>
            </a:r>
            <a:r>
              <a:rPr lang="en-GB" baseline="0" dirty="0" smtClean="0"/>
              <a:t> </a:t>
            </a:r>
            <a:r>
              <a:rPr lang="en-GB" dirty="0" smtClean="0"/>
              <a:t>medicine </a:t>
            </a:r>
            <a:r>
              <a:rPr lang="en-GB" dirty="0" smtClean="0"/>
              <a:t>binds and stimulates a specific </a:t>
            </a:r>
            <a:r>
              <a:rPr lang="en-GB" dirty="0" smtClean="0"/>
              <a:t>receptor</a:t>
            </a:r>
            <a:r>
              <a:rPr lang="en-GB" baseline="0" dirty="0" smtClean="0"/>
              <a:t>, </a:t>
            </a:r>
            <a:r>
              <a:rPr lang="en-GB" dirty="0" smtClean="0"/>
              <a:t>producing</a:t>
            </a:r>
            <a:r>
              <a:rPr lang="en-GB" baseline="0" dirty="0" smtClean="0"/>
              <a:t> </a:t>
            </a:r>
            <a:r>
              <a:rPr lang="en-GB" dirty="0" smtClean="0"/>
              <a:t>a </a:t>
            </a:r>
            <a:r>
              <a:rPr lang="en-GB" dirty="0" smtClean="0"/>
              <a:t>physiological effect:</a:t>
            </a:r>
          </a:p>
          <a:p>
            <a:pPr marL="342900" indent="-342900">
              <a:buFont typeface="Arial" panose="020B0604020202020204" pitchFamily="34" charset="0"/>
              <a:buChar char="•"/>
            </a:pPr>
            <a:r>
              <a:rPr lang="fr-FR" dirty="0" err="1" smtClean="0"/>
              <a:t>norepinephrine</a:t>
            </a:r>
            <a:r>
              <a:rPr lang="fr-FR" dirty="0" smtClean="0"/>
              <a:t> </a:t>
            </a:r>
            <a:r>
              <a:rPr lang="fr-FR" dirty="0" err="1" smtClean="0"/>
              <a:t>stimulates</a:t>
            </a:r>
            <a:r>
              <a:rPr lang="fr-FR" dirty="0" smtClean="0"/>
              <a:t> </a:t>
            </a:r>
            <a:r>
              <a:rPr lang="fr-FR" dirty="0" err="1" smtClean="0"/>
              <a:t>receptors</a:t>
            </a:r>
            <a:r>
              <a:rPr lang="fr-FR" dirty="0" smtClean="0"/>
              <a:t> on the </a:t>
            </a:r>
            <a:r>
              <a:rPr lang="fr-FR" dirty="0" err="1" smtClean="0"/>
              <a:t>heart</a:t>
            </a:r>
            <a:r>
              <a:rPr lang="fr-FR" dirty="0" smtClean="0"/>
              <a:t> </a:t>
            </a:r>
            <a:r>
              <a:rPr lang="fr-FR" dirty="0" err="1" smtClean="0"/>
              <a:t>cells</a:t>
            </a:r>
            <a:r>
              <a:rPr lang="fr-FR" dirty="0" smtClean="0"/>
              <a:t> </a:t>
            </a:r>
            <a:r>
              <a:rPr lang="en-GB" dirty="0" smtClean="0"/>
              <a:t>increasing </a:t>
            </a:r>
            <a:r>
              <a:rPr lang="en-GB" dirty="0" smtClean="0"/>
              <a:t>heart </a:t>
            </a:r>
            <a:r>
              <a:rPr lang="en-GB" dirty="0" smtClean="0"/>
              <a:t>rate</a:t>
            </a:r>
          </a:p>
          <a:p>
            <a:pPr marL="342900" indent="-342900">
              <a:buFont typeface="Arial" panose="020B0604020202020204" pitchFamily="34" charset="0"/>
              <a:buChar char="•"/>
            </a:pPr>
            <a:endParaRPr lang="en-GB" dirty="0" smtClean="0"/>
          </a:p>
          <a:p>
            <a:r>
              <a:rPr lang="en-GB" b="1" dirty="0" smtClean="0">
                <a:solidFill>
                  <a:schemeClr val="accent2"/>
                </a:solidFill>
              </a:rPr>
              <a:t>Antagonist: </a:t>
            </a:r>
            <a:r>
              <a:rPr lang="en-GB" b="0" dirty="0" smtClean="0">
                <a:solidFill>
                  <a:schemeClr val="tx1"/>
                </a:solidFill>
              </a:rPr>
              <a:t>the</a:t>
            </a:r>
            <a:r>
              <a:rPr lang="en-GB" b="0" baseline="0" dirty="0" smtClean="0">
                <a:solidFill>
                  <a:schemeClr val="tx1"/>
                </a:solidFill>
              </a:rPr>
              <a:t> </a:t>
            </a:r>
            <a:r>
              <a:rPr lang="en-GB" dirty="0" smtClean="0"/>
              <a:t>medicine </a:t>
            </a:r>
            <a:r>
              <a:rPr lang="en-GB" dirty="0" smtClean="0"/>
              <a:t>binds to a specific receptor and blocks other substances from stimulating the receptor:</a:t>
            </a:r>
          </a:p>
          <a:p>
            <a:pPr marL="285750" indent="-285750">
              <a:buFont typeface="Arial" panose="020B0604020202020204" pitchFamily="34" charset="0"/>
              <a:buChar char="•"/>
            </a:pPr>
            <a:r>
              <a:rPr lang="en-GB" dirty="0" smtClean="0"/>
              <a:t>the antihistaminic </a:t>
            </a:r>
            <a:r>
              <a:rPr lang="en-GB" dirty="0" err="1" smtClean="0"/>
              <a:t>diphenhydramine</a:t>
            </a:r>
            <a:r>
              <a:rPr lang="en-GB" dirty="0" smtClean="0"/>
              <a:t> blocks histamine receptors and prevents allergic reactions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p:txBody>
      </p:sp>
      <p:sp>
        <p:nvSpPr>
          <p:cNvPr id="4" name="Slide Number Placeholder 3"/>
          <p:cNvSpPr>
            <a:spLocks noGrp="1"/>
          </p:cNvSpPr>
          <p:nvPr>
            <p:ph type="sldNum" sz="quarter" idx="10"/>
          </p:nvPr>
        </p:nvSpPr>
        <p:spPr/>
        <p:txBody>
          <a:bodyPr/>
          <a:lstStyle/>
          <a:p>
            <a:fld id="{89694391-EEBF-4564-B124-386985E6F6C6}" type="slidenum">
              <a:rPr lang="en-GB" smtClean="0"/>
              <a:pPr/>
              <a:t>2</a:t>
            </a:fld>
            <a:endParaRPr lang="en-GB"/>
          </a:p>
        </p:txBody>
      </p:sp>
    </p:spTree>
    <p:extLst>
      <p:ext uri="{BB962C8B-B14F-4D97-AF65-F5344CB8AC3E}">
        <p14:creationId xmlns:p14="http://schemas.microsoft.com/office/powerpoint/2010/main" val="260354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kern="1200" baseline="0" dirty="0" smtClean="0">
                <a:solidFill>
                  <a:schemeClr val="tx1"/>
                </a:solidFill>
                <a:latin typeface="+mn-lt"/>
                <a:ea typeface="+mn-ea"/>
                <a:cs typeface="+mn-cs"/>
              </a:rPr>
              <a:t>PK data evaluates how the body handles a medicine.  </a:t>
            </a:r>
            <a:r>
              <a:rPr lang="en-GB" sz="1200" kern="1200" baseline="0" dirty="0" smtClean="0">
                <a:solidFill>
                  <a:schemeClr val="tx1"/>
                </a:solidFill>
                <a:latin typeface="+mn-lt"/>
                <a:ea typeface="+mn-ea"/>
                <a:cs typeface="+mn-cs"/>
              </a:rPr>
              <a:t>Such data is essential </a:t>
            </a:r>
            <a:r>
              <a:rPr lang="en-GB" sz="1200" kern="1200" baseline="0" dirty="0" smtClean="0">
                <a:solidFill>
                  <a:schemeClr val="tx1"/>
                </a:solidFill>
                <a:latin typeface="+mn-lt"/>
                <a:ea typeface="+mn-ea"/>
                <a:cs typeface="+mn-cs"/>
              </a:rPr>
              <a:t>for determining dosing regimens. </a:t>
            </a:r>
            <a:r>
              <a:rPr lang="en-GB" sz="1200" b="0" kern="1200" baseline="0" dirty="0" smtClean="0">
                <a:solidFill>
                  <a:schemeClr val="tx1"/>
                </a:solidFill>
                <a:latin typeface="+mn-lt"/>
                <a:ea typeface="+mn-ea"/>
                <a:cs typeface="+mn-cs"/>
              </a:rPr>
              <a:t>The combination of science and mathematical models aid the prediction and understanding of the time-course of medicines (and their metabolites) in the body. </a:t>
            </a: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kern="1200" baseline="0" dirty="0" smtClean="0">
                <a:solidFill>
                  <a:schemeClr val="tx1"/>
                </a:solidFill>
                <a:latin typeface="+mn-lt"/>
                <a:ea typeface="+mn-ea"/>
                <a:cs typeface="+mn-cs"/>
              </a:rPr>
              <a:t>Many pharmacokinetic studies are carried out </a:t>
            </a:r>
            <a:r>
              <a:rPr lang="en-GB" sz="1200" b="0" kern="1200" baseline="0" dirty="0" smtClean="0">
                <a:solidFill>
                  <a:schemeClr val="tx1"/>
                </a:solidFill>
                <a:latin typeface="+mn-lt"/>
                <a:ea typeface="+mn-ea"/>
                <a:cs typeface="+mn-cs"/>
              </a:rPr>
              <a:t>in animals (</a:t>
            </a:r>
            <a:r>
              <a:rPr lang="en-GB" sz="1200" b="0" kern="1200" baseline="0" dirty="0" err="1" smtClean="0">
                <a:solidFill>
                  <a:schemeClr val="tx1"/>
                </a:solidFill>
                <a:latin typeface="+mn-lt"/>
                <a:ea typeface="+mn-ea"/>
                <a:cs typeface="+mn-cs"/>
              </a:rPr>
              <a:t>toxicokinetics</a:t>
            </a:r>
            <a:r>
              <a:rPr lang="en-GB" sz="1200" b="0" kern="1200" baseline="0" dirty="0" smtClean="0">
                <a:solidFill>
                  <a:schemeClr val="tx1"/>
                </a:solidFill>
                <a:latin typeface="+mn-lt"/>
                <a:ea typeface="+mn-ea"/>
                <a:cs typeface="+mn-cs"/>
              </a:rPr>
              <a:t>).</a:t>
            </a:r>
            <a:endParaRPr lang="en-GB"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p:txBody>
      </p:sp>
      <p:sp>
        <p:nvSpPr>
          <p:cNvPr id="4" name="Slide Number Placeholder 3"/>
          <p:cNvSpPr>
            <a:spLocks noGrp="1"/>
          </p:cNvSpPr>
          <p:nvPr>
            <p:ph type="sldNum" sz="quarter" idx="10"/>
          </p:nvPr>
        </p:nvSpPr>
        <p:spPr/>
        <p:txBody>
          <a:bodyPr/>
          <a:lstStyle/>
          <a:p>
            <a:fld id="{89694391-EEBF-4564-B124-386985E6F6C6}" type="slidenum">
              <a:rPr lang="en-GB" smtClean="0"/>
              <a:pPr/>
              <a:t>3</a:t>
            </a:fld>
            <a:endParaRPr lang="en-GB"/>
          </a:p>
        </p:txBody>
      </p:sp>
    </p:spTree>
    <p:extLst>
      <p:ext uri="{BB962C8B-B14F-4D97-AF65-F5344CB8AC3E}">
        <p14:creationId xmlns:p14="http://schemas.microsoft.com/office/powerpoint/2010/main" val="3092681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Non-clinical studies investigate the safety profile of a new medicine, and also provide important information to help researchers decide if the candidate compound can proceed into the first human (clinical) study and if so, what doses to use.</a:t>
            </a:r>
            <a:r>
              <a:rPr lang="en-GB" baseline="0" dirty="0" smtClean="0"/>
              <a:t>  </a:t>
            </a:r>
            <a:r>
              <a:rPr lang="en-GB" dirty="0" smtClean="0"/>
              <a:t>The pharmacokinetics acronym you will find in every text book associated with pharmacology is ADME</a:t>
            </a:r>
          </a:p>
          <a:p>
            <a:r>
              <a:rPr lang="en-GB" dirty="0" smtClean="0"/>
              <a:t>Absorption = how the medicine gets in to the body</a:t>
            </a:r>
          </a:p>
          <a:p>
            <a:r>
              <a:rPr lang="en-GB" dirty="0" smtClean="0"/>
              <a:t>Distribution</a:t>
            </a:r>
            <a:r>
              <a:rPr lang="en-GB" baseline="0" dirty="0" smtClean="0"/>
              <a:t> = where the medicine goes in the body</a:t>
            </a:r>
          </a:p>
          <a:p>
            <a:r>
              <a:rPr lang="en-GB" baseline="0" dirty="0" smtClean="0"/>
              <a:t>Metabolism = How the body chemically modifies the medicine</a:t>
            </a:r>
          </a:p>
          <a:p>
            <a:r>
              <a:rPr lang="en-GB" baseline="0" dirty="0" smtClean="0"/>
              <a:t>Excretion = how the body eliminates the medicine</a:t>
            </a:r>
          </a:p>
          <a:p>
            <a:r>
              <a:rPr lang="en-GB" baseline="0" dirty="0" smtClean="0"/>
              <a:t>The above four elements we need to consider when talking about the pharmacology of a certain medicine in animals and in humans.  </a:t>
            </a:r>
            <a:r>
              <a:rPr lang="en-GB" sz="1200" dirty="0" smtClean="0"/>
              <a:t>More importantly, together, they will provide data indicating the difference between beneficial and negative (toxic) effects. These</a:t>
            </a:r>
            <a:r>
              <a:rPr lang="en-GB" sz="1200" baseline="0" dirty="0" smtClean="0"/>
              <a:t> ADME elements</a:t>
            </a:r>
            <a:r>
              <a:rPr lang="en-GB" sz="1200" dirty="0" smtClean="0"/>
              <a:t> mainly help</a:t>
            </a:r>
            <a:r>
              <a:rPr lang="en-GB" sz="1200" baseline="0" dirty="0" smtClean="0"/>
              <a:t> to predict</a:t>
            </a:r>
            <a:r>
              <a:rPr lang="en-GB" sz="1200" dirty="0" smtClean="0"/>
              <a:t> the safety/tolerability of an investigational compound in humans.</a:t>
            </a:r>
          </a:p>
          <a:p>
            <a:endParaRPr lang="en-GB"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89694391-EEBF-4564-B124-386985E6F6C6}" type="slidenum">
              <a:rPr lang="en-GB" smtClean="0"/>
              <a:pPr/>
              <a:t>4</a:t>
            </a:fld>
            <a:endParaRPr lang="en-GB"/>
          </a:p>
        </p:txBody>
      </p:sp>
    </p:spTree>
    <p:extLst>
      <p:ext uri="{BB962C8B-B14F-4D97-AF65-F5344CB8AC3E}">
        <p14:creationId xmlns:p14="http://schemas.microsoft.com/office/powerpoint/2010/main" val="2844381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dirty="0" err="1" smtClean="0"/>
              <a:t>Toxicokinetics</a:t>
            </a:r>
            <a:r>
              <a:rPr lang="en-US" i="0" dirty="0" smtClean="0"/>
              <a:t> is defined as the generation of pharmacokinetic data, either as:</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i="0" dirty="0" smtClean="0"/>
              <a:t>an integral component in the conduct of non-clinical toxicity studies or </a:t>
            </a:r>
          </a:p>
          <a:p>
            <a:pPr marL="342900" marR="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i="0" dirty="0" smtClean="0"/>
              <a:t>in the interpretation of toxicology findings and their relevance to clinical safety issues. </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The primary objective is to describe the systemic exposure achieved in animals and its relationship to dose level and the time course of the toxicity study. </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Due to its integration into toxicity testing and its bridging character between nonclinical and clinical studies, the focus is primarily on the interpretation of toxicity tests and not on </a:t>
            </a:r>
            <a:r>
              <a:rPr lang="en-US" i="0" dirty="0" err="1" smtClean="0"/>
              <a:t>characterising</a:t>
            </a:r>
            <a:r>
              <a:rPr lang="en-US" i="0" dirty="0" smtClean="0"/>
              <a:t> the basic pharmacokinetic parameters of the substance studied. </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As the development of a pharmaceutical product is a dynamic process which involves continuous feed-back between non-clinical and clinical studies, no rigid detailed procedures for the application of </a:t>
            </a:r>
            <a:r>
              <a:rPr lang="en-US" i="0" dirty="0" err="1" smtClean="0"/>
              <a:t>toxicokinetics</a:t>
            </a:r>
            <a:r>
              <a:rPr lang="en-US" i="0" dirty="0" smtClean="0"/>
              <a:t> are generally recommended, and therefore it may not be necessary for </a:t>
            </a:r>
            <a:r>
              <a:rPr lang="en-US" i="0" dirty="0" err="1" smtClean="0"/>
              <a:t>toxicokinetic</a:t>
            </a:r>
            <a:r>
              <a:rPr lang="en-US" i="0" dirty="0" smtClean="0"/>
              <a:t> data to be collected in all studies and scientific judgment should dictate when such data may be useful.</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The need for </a:t>
            </a:r>
            <a:r>
              <a:rPr lang="en-US" i="0" dirty="0" err="1" smtClean="0"/>
              <a:t>toxicokinetic</a:t>
            </a:r>
            <a:r>
              <a:rPr lang="en-US" i="0" dirty="0" smtClean="0"/>
              <a:t> data and the extent of exposure assessment in individual toxicity studies should be based on a flexible step-by-step approach and a case-by-case decision making process to provide sufficient information for a risk and safety assessment.</a:t>
            </a:r>
            <a:endParaRPr lang="en-GB" i="0" dirty="0" smtClean="0"/>
          </a:p>
          <a:p>
            <a:endParaRPr lang="en-GB"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5</a:t>
            </a:fld>
            <a:endParaRPr lang="en-GB"/>
          </a:p>
        </p:txBody>
      </p:sp>
    </p:spTree>
    <p:extLst>
      <p:ext uri="{BB962C8B-B14F-4D97-AF65-F5344CB8AC3E}">
        <p14:creationId xmlns:p14="http://schemas.microsoft.com/office/powerpoint/2010/main" val="3698657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342900" indent="-342900">
              <a:buAutoNum type="alphaUcParenR"/>
            </a:pPr>
            <a:r>
              <a:rPr lang="en-GB" b="1" dirty="0" smtClean="0">
                <a:solidFill>
                  <a:schemeClr val="accent2"/>
                </a:solidFill>
              </a:rPr>
              <a:t>Absorption </a:t>
            </a:r>
          </a:p>
          <a:p>
            <a:r>
              <a:rPr lang="en-GB" dirty="0" smtClean="0"/>
              <a:t>It refers to how medicines enter the bloodstream. There are several routes of administration:</a:t>
            </a:r>
          </a:p>
          <a:p>
            <a:endParaRPr lang="en-GB" b="1" dirty="0" smtClean="0"/>
          </a:p>
          <a:p>
            <a:r>
              <a:rPr lang="en-GB" b="1" dirty="0" smtClean="0"/>
              <a:t>1. Oral administration</a:t>
            </a:r>
            <a:r>
              <a:rPr lang="en-GB" dirty="0" smtClean="0"/>
              <a:t> (PO: </a:t>
            </a:r>
            <a:r>
              <a:rPr lang="en-GB" i="1" dirty="0" smtClean="0"/>
              <a:t>per </a:t>
            </a:r>
            <a:r>
              <a:rPr lang="en-GB" i="1" dirty="0" err="1" smtClean="0"/>
              <a:t>os</a:t>
            </a:r>
            <a:r>
              <a:rPr lang="en-GB" i="1" dirty="0" smtClean="0"/>
              <a:t> – </a:t>
            </a:r>
            <a:r>
              <a:rPr lang="en-GB" dirty="0" smtClean="0"/>
              <a:t>by mouth) is a route of administration where a substance is taken through the mouth.</a:t>
            </a:r>
          </a:p>
          <a:p>
            <a:pPr marL="342900" indent="-342900">
              <a:buFont typeface="Arial" panose="020B0604020202020204" pitchFamily="34" charset="0"/>
              <a:buChar char="•"/>
            </a:pPr>
            <a:r>
              <a:rPr lang="en-GB" dirty="0" smtClean="0"/>
              <a:t>80% of medicines used in medical practice are given orally</a:t>
            </a:r>
          </a:p>
          <a:p>
            <a:pPr marL="342900" indent="-342900">
              <a:buFont typeface="Arial" panose="020B0604020202020204" pitchFamily="34" charset="0"/>
              <a:buChar char="•"/>
            </a:pPr>
            <a:r>
              <a:rPr lang="en-GB" dirty="0" smtClean="0"/>
              <a:t>route is convenient and economical</a:t>
            </a:r>
          </a:p>
          <a:p>
            <a:pPr marL="342900" indent="-342900">
              <a:buFont typeface="Arial" panose="020B0604020202020204" pitchFamily="34" charset="0"/>
              <a:buChar char="•"/>
            </a:pPr>
            <a:r>
              <a:rPr lang="en-GB" dirty="0" smtClean="0"/>
              <a:t>medicine is ingested</a:t>
            </a:r>
          </a:p>
          <a:p>
            <a:pPr marL="800100" lvl="1" indent="-342900">
              <a:buFont typeface="Courier New" panose="02070309020205020404" pitchFamily="49" charset="0"/>
              <a:buChar char="o"/>
            </a:pPr>
            <a:r>
              <a:rPr lang="en-GB" dirty="0" smtClean="0"/>
              <a:t>absorbed from the stomach / intestine</a:t>
            </a:r>
          </a:p>
          <a:p>
            <a:pPr marL="800100" lvl="1" indent="-342900">
              <a:buFont typeface="Courier New" panose="02070309020205020404" pitchFamily="49" charset="0"/>
              <a:buChar char="o"/>
            </a:pPr>
            <a:r>
              <a:rPr lang="en-GB" dirty="0" smtClean="0"/>
              <a:t>enters hepatic portal circulation: enters liver</a:t>
            </a:r>
          </a:p>
          <a:p>
            <a:pPr marL="800100" lvl="1" indent="-342900">
              <a:buFont typeface="Courier New" panose="02070309020205020404" pitchFamily="49" charset="0"/>
              <a:buChar char="o"/>
            </a:pPr>
            <a:r>
              <a:rPr lang="en-GB" dirty="0" smtClean="0"/>
              <a:t>enters general circulation</a:t>
            </a:r>
          </a:p>
          <a:p>
            <a:r>
              <a:rPr lang="en-GB" b="1" dirty="0" smtClean="0"/>
              <a:t>2. Sublingual</a:t>
            </a:r>
            <a:r>
              <a:rPr lang="en-GB" dirty="0" smtClean="0"/>
              <a:t> (SL)</a:t>
            </a:r>
          </a:p>
          <a:p>
            <a:pPr marL="285750" indent="-285750">
              <a:buFont typeface="Arial" panose="020B0604020202020204" pitchFamily="34" charset="0"/>
              <a:buChar char="•"/>
            </a:pPr>
            <a:r>
              <a:rPr lang="en-GB" dirty="0" smtClean="0"/>
              <a:t>medicine is dissolved under the tongue and is absorbed through mucous membranes into the bloodstream</a:t>
            </a:r>
          </a:p>
          <a:p>
            <a:pPr marL="742950" lvl="1" indent="-285750">
              <a:buFont typeface="Courier New" panose="02070309020205020404" pitchFamily="49" charset="0"/>
              <a:buChar char="o"/>
            </a:pPr>
            <a:r>
              <a:rPr lang="en-GB" dirty="0" smtClean="0"/>
              <a:t>route is convenient and economical</a:t>
            </a:r>
          </a:p>
          <a:p>
            <a:pPr marL="742950" lvl="1" indent="-285750">
              <a:buFont typeface="Courier New" panose="02070309020205020404" pitchFamily="49" charset="0"/>
              <a:buChar char="o"/>
            </a:pPr>
            <a:r>
              <a:rPr lang="en-GB" dirty="0" smtClean="0"/>
              <a:t>example: sublingual tablets</a:t>
            </a:r>
          </a:p>
          <a:p>
            <a:endParaRPr lang="en-GB" b="1" dirty="0" smtClean="0"/>
          </a:p>
          <a:p>
            <a:r>
              <a:rPr lang="en-GB" b="1" dirty="0" smtClean="0"/>
              <a:t>3. </a:t>
            </a:r>
            <a:r>
              <a:rPr lang="en-GB" b="1" dirty="0" err="1" smtClean="0"/>
              <a:t>Transdermal</a:t>
            </a:r>
            <a:r>
              <a:rPr lang="en-GB" dirty="0" smtClean="0"/>
              <a:t> (TD)</a:t>
            </a:r>
          </a:p>
          <a:p>
            <a:pPr marL="285750" indent="-285750">
              <a:buFont typeface="Arial" panose="020B0604020202020204" pitchFamily="34" charset="0"/>
              <a:buChar char="•"/>
            </a:pPr>
            <a:r>
              <a:rPr lang="en-GB" dirty="0" smtClean="0"/>
              <a:t>medicine contained in a patch is absorbed through the skin</a:t>
            </a:r>
          </a:p>
          <a:p>
            <a:pPr marL="742950" lvl="1" indent="-285750">
              <a:buFont typeface="Courier New" panose="02070309020205020404" pitchFamily="49" charset="0"/>
              <a:buChar char="o"/>
            </a:pPr>
            <a:r>
              <a:rPr lang="en-GB" dirty="0" smtClean="0"/>
              <a:t>advantage: medicine dosage is continuous and long-acting</a:t>
            </a:r>
          </a:p>
          <a:p>
            <a:pPr marL="742950" lvl="1" indent="-285750">
              <a:buFont typeface="Courier New" panose="02070309020205020404" pitchFamily="49" charset="0"/>
              <a:buChar char="o"/>
            </a:pPr>
            <a:r>
              <a:rPr lang="en-GB" dirty="0" smtClean="0"/>
              <a:t>disadvantage: product is expensive and may cause local irritation due to the adhesive component</a:t>
            </a:r>
          </a:p>
          <a:p>
            <a:pPr marL="742950" lvl="1" indent="-285750">
              <a:buFont typeface="Courier New" panose="02070309020205020404" pitchFamily="49" charset="0"/>
              <a:buChar char="o"/>
            </a:pPr>
            <a:r>
              <a:rPr lang="en-GB" dirty="0" smtClean="0"/>
              <a:t>example: nicotine, oestrogen patches</a:t>
            </a:r>
            <a:endParaRPr lang="en-GB" strike="sngStrike" dirty="0" smtClean="0"/>
          </a:p>
          <a:p>
            <a:endParaRPr lang="en-GB" strike="sngStrike" dirty="0" smtClean="0"/>
          </a:p>
          <a:p>
            <a:r>
              <a:rPr lang="en-GB" b="1" dirty="0" smtClean="0"/>
              <a:t>4. Rectal</a:t>
            </a:r>
            <a:r>
              <a:rPr lang="en-GB" dirty="0" smtClean="0"/>
              <a:t> (PR)</a:t>
            </a:r>
          </a:p>
          <a:p>
            <a:pPr marL="285750" indent="-285750">
              <a:buFont typeface="Arial" panose="020B0604020202020204" pitchFamily="34" charset="0"/>
              <a:buChar char="•"/>
            </a:pPr>
            <a:r>
              <a:rPr lang="en-GB" dirty="0" smtClean="0"/>
              <a:t>medicine (in suppository form) is inserted into the rectum where is absorbed through mucosa into the bloodstream</a:t>
            </a:r>
          </a:p>
          <a:p>
            <a:pPr marL="742950" lvl="1" indent="-285750">
              <a:buFont typeface="Courier New" panose="02070309020205020404" pitchFamily="49" charset="0"/>
              <a:buChar char="o"/>
            </a:pPr>
            <a:r>
              <a:rPr lang="en-GB" dirty="0" smtClean="0"/>
              <a:t>advantage: used for unconscious or vomiting patients</a:t>
            </a:r>
          </a:p>
          <a:p>
            <a:pPr marL="742950" lvl="1" indent="-285750">
              <a:buFont typeface="Courier New" panose="02070309020205020404" pitchFamily="49" charset="0"/>
              <a:buChar char="o"/>
            </a:pPr>
            <a:r>
              <a:rPr lang="en-GB" dirty="0" smtClean="0"/>
              <a:t>disadvantage: medicine may be incompletely or irregularly absorbed</a:t>
            </a:r>
          </a:p>
          <a:p>
            <a:pPr marL="742950" lvl="1" indent="-285750">
              <a:buFont typeface="Courier New" panose="02070309020205020404" pitchFamily="49" charset="0"/>
              <a:buChar char="o"/>
            </a:pPr>
            <a:r>
              <a:rPr lang="en-GB" dirty="0" smtClean="0"/>
              <a:t>examples: analgesic and anti-</a:t>
            </a:r>
            <a:r>
              <a:rPr lang="en-GB" dirty="0" err="1" smtClean="0"/>
              <a:t>nauseant</a:t>
            </a:r>
            <a:r>
              <a:rPr lang="en-GB" dirty="0" smtClean="0"/>
              <a:t> suppositories</a:t>
            </a:r>
            <a:endParaRPr lang="en-GB" strike="sngStrike" dirty="0" smtClean="0"/>
          </a:p>
          <a:p>
            <a:r>
              <a:rPr lang="en-GB" b="1" dirty="0" smtClean="0"/>
              <a:t>5. Inhalation</a:t>
            </a:r>
          </a:p>
          <a:p>
            <a:pPr marL="285750" indent="-285750">
              <a:buFont typeface="Arial" panose="020B0604020202020204" pitchFamily="34" charset="0"/>
              <a:buChar char="•"/>
            </a:pPr>
            <a:r>
              <a:rPr lang="en-GB" dirty="0" smtClean="0"/>
              <a:t>medicine is inhaled as a gas, aerosol or mist</a:t>
            </a:r>
          </a:p>
          <a:p>
            <a:pPr marL="285750" indent="-285750">
              <a:buFont typeface="Arial" panose="020B0604020202020204" pitchFamily="34" charset="0"/>
              <a:buChar char="•"/>
            </a:pPr>
            <a:r>
              <a:rPr lang="en-GB" dirty="0" smtClean="0"/>
              <a:t>route is usually intended to allow medicine to act directly on lung tissue</a:t>
            </a:r>
            <a:endParaRPr lang="en-GB" strike="sngStrike" dirty="0" smtClean="0"/>
          </a:p>
          <a:p>
            <a:pPr marL="742950" lvl="1" indent="-285750">
              <a:buFont typeface="Courier New" panose="02070309020205020404" pitchFamily="49" charset="0"/>
              <a:buChar char="o"/>
            </a:pPr>
            <a:r>
              <a:rPr lang="en-GB" dirty="0" smtClean="0"/>
              <a:t>advantage: inhaled medicine produces a rapid onset of action</a:t>
            </a:r>
          </a:p>
          <a:p>
            <a:pPr marL="742950" lvl="1" indent="-285750">
              <a:buFont typeface="Courier New" panose="02070309020205020404" pitchFamily="49" charset="0"/>
              <a:buChar char="o"/>
            </a:pPr>
            <a:r>
              <a:rPr lang="en-GB" dirty="0" smtClean="0"/>
              <a:t>disadvantage: inhaled medicine may irritate lung tissue</a:t>
            </a:r>
          </a:p>
          <a:p>
            <a:pPr marL="742950" lvl="1" indent="-285750">
              <a:buFont typeface="Courier New" panose="02070309020205020404" pitchFamily="49" charset="0"/>
              <a:buChar char="o"/>
            </a:pPr>
            <a:r>
              <a:rPr lang="en-GB" dirty="0" smtClean="0"/>
              <a:t>examples: bronchodilator mist</a:t>
            </a:r>
            <a:endParaRPr lang="en-GB" strike="sngStrike" dirty="0" smtClean="0"/>
          </a:p>
          <a:p>
            <a:pPr marL="742950" lvl="1" indent="-285750">
              <a:buFont typeface="Wingdings" pitchFamily="2" charset="2"/>
              <a:buChar char="ü"/>
            </a:pPr>
            <a:endParaRPr lang="en-GB" dirty="0" smtClean="0"/>
          </a:p>
          <a:p>
            <a:r>
              <a:rPr lang="en-GB" b="1" dirty="0" smtClean="0"/>
              <a:t>6. Intranasal</a:t>
            </a:r>
          </a:p>
          <a:p>
            <a:pPr marL="285750" indent="-285750">
              <a:buFont typeface="Arial" panose="020B0604020202020204" pitchFamily="34" charset="0"/>
              <a:buChar char="•"/>
            </a:pPr>
            <a:r>
              <a:rPr lang="en-GB" dirty="0" smtClean="0"/>
              <a:t>medicine is absorbed through the mucosa membranes in the nose into the bloodstream</a:t>
            </a:r>
          </a:p>
          <a:p>
            <a:pPr marL="742950" lvl="1" indent="-285750">
              <a:buFont typeface="Courier New" panose="02070309020205020404" pitchFamily="49" charset="0"/>
              <a:buChar char="o"/>
            </a:pPr>
            <a:r>
              <a:rPr lang="en-GB" dirty="0" smtClean="0"/>
              <a:t>examples: anti-congestion nasal spray</a:t>
            </a:r>
          </a:p>
          <a:p>
            <a:pPr lvl="1"/>
            <a:endParaRPr lang="en-GB" strike="sngStrike" dirty="0" smtClean="0"/>
          </a:p>
          <a:p>
            <a:r>
              <a:rPr lang="en-GB" b="1" dirty="0" smtClean="0"/>
              <a:t>7. </a:t>
            </a:r>
            <a:r>
              <a:rPr lang="en-GB" b="1" dirty="0" err="1" smtClean="0"/>
              <a:t>Parenteral</a:t>
            </a:r>
            <a:r>
              <a:rPr lang="en-GB" dirty="0" smtClean="0"/>
              <a:t> (intravenous - IV, intramuscular - IM, subcutaneous - SQ)</a:t>
            </a:r>
          </a:p>
          <a:p>
            <a:pPr marL="285750" indent="-285750">
              <a:buFont typeface="Arial" panose="020B0604020202020204" pitchFamily="34" charset="0"/>
              <a:buChar char="•"/>
            </a:pPr>
            <a:r>
              <a:rPr lang="en-GB" dirty="0" smtClean="0"/>
              <a:t>advantages:</a:t>
            </a:r>
          </a:p>
          <a:p>
            <a:pPr marL="742950" lvl="1" indent="-285750">
              <a:buFont typeface="Courier New" panose="02070309020205020404" pitchFamily="49" charset="0"/>
              <a:buChar char="o"/>
            </a:pPr>
            <a:r>
              <a:rPr lang="en-GB" dirty="0" smtClean="0"/>
              <a:t>produces a faster response than oral or rectal routes</a:t>
            </a:r>
          </a:p>
          <a:p>
            <a:pPr marL="742950" lvl="1" indent="-285750">
              <a:buFont typeface="Courier New" panose="02070309020205020404" pitchFamily="49" charset="0"/>
              <a:buChar char="o"/>
            </a:pPr>
            <a:r>
              <a:rPr lang="en-GB" dirty="0" smtClean="0"/>
              <a:t>avoids unpredictable absorption through gastrointestinal system</a:t>
            </a:r>
          </a:p>
          <a:p>
            <a:pPr marL="742950" lvl="1" indent="-285750">
              <a:buFont typeface="Courier New" panose="02070309020205020404" pitchFamily="49" charset="0"/>
              <a:buChar char="o"/>
            </a:pPr>
            <a:r>
              <a:rPr lang="en-GB" dirty="0" smtClean="0"/>
              <a:t>useful in unconscious patients</a:t>
            </a:r>
          </a:p>
          <a:p>
            <a:pPr marL="285750" indent="-285750">
              <a:buFont typeface="Arial" panose="020B0604020202020204" pitchFamily="34" charset="0"/>
              <a:buChar char="•"/>
            </a:pPr>
            <a:r>
              <a:rPr lang="en-GB" dirty="0" smtClean="0"/>
              <a:t>disadvantages:</a:t>
            </a:r>
          </a:p>
          <a:p>
            <a:pPr marL="742950" lvl="1" indent="-285750">
              <a:buFont typeface="Courier New" panose="02070309020205020404" pitchFamily="49" charset="0"/>
              <a:buChar char="o"/>
            </a:pPr>
            <a:r>
              <a:rPr lang="en-GB" dirty="0" smtClean="0"/>
              <a:t>requires sterile conditions to prevent infections</a:t>
            </a:r>
          </a:p>
          <a:p>
            <a:pPr marL="742950" lvl="1" indent="-285750">
              <a:buFont typeface="Courier New" panose="02070309020205020404" pitchFamily="49" charset="0"/>
              <a:buChar char="o"/>
            </a:pPr>
            <a:r>
              <a:rPr lang="en-GB" dirty="0" smtClean="0"/>
              <a:t>more costly than other routes of administration</a:t>
            </a:r>
          </a:p>
          <a:p>
            <a:pPr marL="742950" lvl="1" indent="-285750">
              <a:buFont typeface="Courier New" panose="02070309020205020404" pitchFamily="49" charset="0"/>
              <a:buChar char="o"/>
            </a:pPr>
            <a:r>
              <a:rPr lang="en-GB" dirty="0" smtClean="0"/>
              <a:t>pain at the injection site</a:t>
            </a:r>
            <a:endParaRPr lang="en-GB" strike="sngStrike" dirty="0" smtClean="0"/>
          </a:p>
          <a:p>
            <a:endParaRPr lang="en-GB" dirty="0"/>
          </a:p>
        </p:txBody>
      </p:sp>
      <p:sp>
        <p:nvSpPr>
          <p:cNvPr id="4" name="Slide Number Placeholder 3"/>
          <p:cNvSpPr>
            <a:spLocks noGrp="1"/>
          </p:cNvSpPr>
          <p:nvPr>
            <p:ph type="sldNum" sz="quarter" idx="10"/>
          </p:nvPr>
        </p:nvSpPr>
        <p:spPr/>
        <p:txBody>
          <a:bodyPr/>
          <a:lstStyle/>
          <a:p>
            <a:pPr>
              <a:defRPr/>
            </a:pPr>
            <a:fld id="{96BC151F-8BE3-4DB6-B91C-3A8596DB9493}" type="slidenum">
              <a:rPr lang="en-GB" smtClean="0"/>
              <a:pPr>
                <a:defRPr/>
              </a:pPr>
              <a:t>6</a:t>
            </a:fld>
            <a:endParaRPr lang="en-GB"/>
          </a:p>
        </p:txBody>
      </p:sp>
    </p:spTree>
    <p:extLst>
      <p:ext uri="{BB962C8B-B14F-4D97-AF65-F5344CB8AC3E}">
        <p14:creationId xmlns:p14="http://schemas.microsoft.com/office/powerpoint/2010/main" val="966036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Medicine</a:t>
            </a:r>
            <a:r>
              <a:rPr lang="en-US" baseline="0" dirty="0" smtClean="0"/>
              <a:t> is absorbed (enters the blood stream and becomes bioavailable) differently by the body depending on how it is administered. The image compares the absorption of medicine administered intravenously with that administered orally. Orally administered medicine must be digested before the active pharmaceutical ingredient (API) enters the bloodstream (is absorbed); the API of an intravenously administered medicine enters the bloodstream immediately. </a:t>
            </a:r>
            <a:endParaRPr lang="en-US" dirty="0"/>
          </a:p>
        </p:txBody>
      </p:sp>
      <p:sp>
        <p:nvSpPr>
          <p:cNvPr id="4" name="Slide Number Placeholder 3"/>
          <p:cNvSpPr>
            <a:spLocks noGrp="1"/>
          </p:cNvSpPr>
          <p:nvPr>
            <p:ph type="sldNum" sz="quarter" idx="10"/>
          </p:nvPr>
        </p:nvSpPr>
        <p:spPr/>
        <p:txBody>
          <a:bodyPr/>
          <a:lstStyle/>
          <a:p>
            <a:fld id="{D2B876F7-1113-4945-A7A3-BFAADAE1FF00}" type="slidenum">
              <a:rPr lang="en-GB" smtClean="0"/>
              <a:t>7</a:t>
            </a:fld>
            <a:endParaRPr lang="en-GB"/>
          </a:p>
        </p:txBody>
      </p:sp>
    </p:spTree>
    <p:extLst>
      <p:ext uri="{BB962C8B-B14F-4D97-AF65-F5344CB8AC3E}">
        <p14:creationId xmlns:p14="http://schemas.microsoft.com/office/powerpoint/2010/main" val="3723861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solidFill>
                  <a:schemeClr val="accent2"/>
                </a:solidFill>
              </a:rPr>
              <a:t>B) Distribution</a:t>
            </a:r>
          </a:p>
          <a:p>
            <a:r>
              <a:rPr lang="en-GB" dirty="0" smtClean="0"/>
              <a:t>Distribution</a:t>
            </a:r>
            <a:r>
              <a:rPr lang="en-GB" baseline="0" dirty="0" smtClean="0"/>
              <a:t> </a:t>
            </a:r>
            <a:r>
              <a:rPr lang="en-GB" dirty="0" smtClean="0"/>
              <a:t>refers to how </a:t>
            </a:r>
            <a:r>
              <a:rPr lang="en-GB" dirty="0" smtClean="0"/>
              <a:t>medicines are distributed throughout the body and reach their intended target. The degree of medicine distribution depends on its physical and chemical properties and its ability to penetrate cell membranes, blood vessels, </a:t>
            </a:r>
            <a:r>
              <a:rPr lang="en-GB" dirty="0" smtClean="0"/>
              <a:t>the blood-brain </a:t>
            </a:r>
            <a:r>
              <a:rPr lang="en-GB" dirty="0" smtClean="0"/>
              <a:t>barrier, </a:t>
            </a:r>
            <a:r>
              <a:rPr lang="en-GB" dirty="0" smtClean="0"/>
              <a:t>etc.</a:t>
            </a:r>
            <a:r>
              <a:rPr lang="en-GB" baseline="0" dirty="0" smtClean="0"/>
              <a:t> </a:t>
            </a:r>
            <a:endParaRPr lang="en-GB" dirty="0" smtClean="0"/>
          </a:p>
          <a:p>
            <a:pPr marL="285750" indent="-2857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Blood-Brain Barrier (BBB)</a:t>
            </a:r>
          </a:p>
          <a:p>
            <a:r>
              <a:rPr lang="en-GB" dirty="0" smtClean="0"/>
              <a:t>Only </a:t>
            </a:r>
            <a:r>
              <a:rPr lang="en-GB" dirty="0" smtClean="0"/>
              <a:t>fat-soluble medicines and very small molecules are able </a:t>
            </a:r>
            <a:r>
              <a:rPr lang="en-GB" dirty="0" smtClean="0"/>
              <a:t>to penetrate </a:t>
            </a:r>
            <a:r>
              <a:rPr lang="en-GB" dirty="0" smtClean="0"/>
              <a:t>the tight cell connections which separate the circulating blood from the brain </a:t>
            </a:r>
            <a:r>
              <a:rPr lang="en-GB" dirty="0" smtClean="0"/>
              <a:t>(the blood-brain barrier, BBB</a:t>
            </a:r>
            <a:r>
              <a:rPr lang="en-GB" dirty="0" smtClean="0"/>
              <a:t>) to have a pharmacologic </a:t>
            </a:r>
            <a:r>
              <a:rPr lang="en-GB" dirty="0" smtClean="0"/>
              <a:t>effect</a:t>
            </a:r>
            <a:endParaRPr lang="en-GB" strike="sngStrike" dirty="0" smtClean="0"/>
          </a:p>
          <a:p>
            <a:pPr marL="628650" lvl="1" indent="-171450">
              <a:buFont typeface="Arial" panose="020B0604020202020204" pitchFamily="34" charset="0"/>
              <a:buChar char="•"/>
            </a:pPr>
            <a:r>
              <a:rPr lang="en-GB" dirty="0" smtClean="0"/>
              <a:t>Example</a:t>
            </a:r>
            <a:r>
              <a:rPr lang="en-GB" dirty="0" smtClean="0"/>
              <a:t>: heroin has a greater effect on the brain than morphine because of its greater fat-solubility</a:t>
            </a:r>
          </a:p>
          <a:p>
            <a:pPr lvl="1"/>
            <a:endParaRPr lang="en-GB" dirty="0" smtClean="0"/>
          </a:p>
          <a:p>
            <a:pPr marL="171450" indent="-171450">
              <a:buFont typeface="Arial" panose="020B0604020202020204" pitchFamily="34" charset="0"/>
              <a:buChar char="•"/>
            </a:pPr>
            <a:r>
              <a:rPr lang="en-GB" dirty="0" smtClean="0"/>
              <a:t>Plasma Protein Binding</a:t>
            </a:r>
          </a:p>
          <a:p>
            <a:r>
              <a:rPr lang="en-GB" dirty="0" smtClean="0"/>
              <a:t>Many medicines bind reversibly with plasma proteins such as albumin, so the protein-medicine binding profile determines distribution and elimination rate. Only unbound </a:t>
            </a:r>
            <a:r>
              <a:rPr lang="en-GB" dirty="0" smtClean="0"/>
              <a:t>or</a:t>
            </a:r>
            <a:r>
              <a:rPr lang="en-GB" baseline="0" dirty="0" smtClean="0"/>
              <a:t> ‘free’ </a:t>
            </a:r>
            <a:r>
              <a:rPr lang="en-GB" dirty="0" smtClean="0"/>
              <a:t> </a:t>
            </a:r>
            <a:r>
              <a:rPr lang="en-GB" dirty="0" smtClean="0"/>
              <a:t>medicines </a:t>
            </a:r>
            <a:r>
              <a:rPr lang="en-GB" dirty="0" smtClean="0"/>
              <a:t>may:</a:t>
            </a:r>
          </a:p>
          <a:p>
            <a:pPr marL="628650" lvl="1" indent="-171450">
              <a:buFont typeface="Arial" panose="020B0604020202020204" pitchFamily="34" charset="0"/>
              <a:buChar char="•"/>
            </a:pPr>
            <a:r>
              <a:rPr lang="en-GB" dirty="0" smtClean="0"/>
              <a:t>diffuse </a:t>
            </a:r>
            <a:r>
              <a:rPr lang="en-GB" dirty="0" smtClean="0"/>
              <a:t>through capillary </a:t>
            </a:r>
            <a:r>
              <a:rPr lang="en-GB" dirty="0" smtClean="0"/>
              <a:t>walls</a:t>
            </a:r>
          </a:p>
          <a:p>
            <a:pPr marL="628650" lvl="1" indent="-171450">
              <a:buFont typeface="Arial" panose="020B0604020202020204" pitchFamily="34" charset="0"/>
              <a:buChar char="•"/>
            </a:pPr>
            <a:r>
              <a:rPr lang="en-GB" dirty="0" smtClean="0"/>
              <a:t>produce </a:t>
            </a:r>
            <a:r>
              <a:rPr lang="en-GB" dirty="0" smtClean="0"/>
              <a:t>a pharmacologic </a:t>
            </a:r>
            <a:r>
              <a:rPr lang="en-GB" dirty="0" smtClean="0"/>
              <a:t>effect</a:t>
            </a:r>
          </a:p>
          <a:p>
            <a:pPr marL="628650" lvl="1" indent="-171450">
              <a:buFont typeface="Arial" panose="020B0604020202020204" pitchFamily="34" charset="0"/>
              <a:buChar char="•"/>
            </a:pPr>
            <a:r>
              <a:rPr lang="en-GB" dirty="0" smtClean="0"/>
              <a:t>be </a:t>
            </a:r>
            <a:r>
              <a:rPr lang="en-GB" dirty="0" smtClean="0"/>
              <a:t>metabolised and excreted</a:t>
            </a:r>
          </a:p>
          <a:p>
            <a:endParaRPr lang="fr-FR"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8</a:t>
            </a:fld>
            <a:endParaRPr lang="en-GB"/>
          </a:p>
        </p:txBody>
      </p:sp>
    </p:spTree>
    <p:extLst>
      <p:ext uri="{BB962C8B-B14F-4D97-AF65-F5344CB8AC3E}">
        <p14:creationId xmlns:p14="http://schemas.microsoft.com/office/powerpoint/2010/main" val="1190362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After medicine has been</a:t>
            </a:r>
            <a:r>
              <a:rPr lang="en-GB" baseline="0" dirty="0" smtClean="0"/>
              <a:t> administered, it is distributed throughout the body to reach its final target. </a:t>
            </a:r>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9</a:t>
            </a:fld>
            <a:endParaRPr lang="en-GB"/>
          </a:p>
        </p:txBody>
      </p:sp>
    </p:spTree>
    <p:extLst>
      <p:ext uri="{BB962C8B-B14F-4D97-AF65-F5344CB8AC3E}">
        <p14:creationId xmlns:p14="http://schemas.microsoft.com/office/powerpoint/2010/main" val="3598007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p:txBody>
      </p:sp>
      <p:sp>
        <p:nvSpPr>
          <p:cNvPr id="4" name="Slide Number Placeholder 3"/>
          <p:cNvSpPr>
            <a:spLocks noGrp="1"/>
          </p:cNvSpPr>
          <p:nvPr>
            <p:ph type="sldNum" sz="quarter" idx="10"/>
          </p:nvPr>
        </p:nvSpPr>
        <p:spPr/>
        <p:txBody>
          <a:bodyPr/>
          <a:lstStyle/>
          <a:p>
            <a:fld id="{89694391-EEBF-4564-B124-386985E6F6C6}" type="slidenum">
              <a:rPr lang="en-GB" smtClean="0"/>
              <a:pPr/>
              <a:t>10</a:t>
            </a:fld>
            <a:endParaRPr lang="en-GB"/>
          </a:p>
        </p:txBody>
      </p:sp>
    </p:spTree>
    <p:extLst>
      <p:ext uri="{BB962C8B-B14F-4D97-AF65-F5344CB8AC3E}">
        <p14:creationId xmlns:p14="http://schemas.microsoft.com/office/powerpoint/2010/main" val="4039843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GB" b="1" dirty="0" smtClean="0">
                <a:solidFill>
                  <a:schemeClr val="accent2"/>
                </a:solidFill>
              </a:rPr>
              <a:t>C) Metabolism (Medicine Biotransformation)</a:t>
            </a:r>
            <a:r>
              <a:rPr lang="en-GB"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Metabolism is the enzymatic conversion of one chemical compound into another. Most metabolism of medicine occurs in the liver (shown in the middle of</a:t>
            </a:r>
            <a:r>
              <a:rPr lang="en-GB" baseline="0" dirty="0" smtClean="0"/>
              <a:t> the diagram)</a:t>
            </a:r>
            <a:r>
              <a:rPr lang="en-GB" dirty="0" smtClean="0"/>
              <a:t>, although some processes occur in the gut wall, </a:t>
            </a:r>
            <a:r>
              <a:rPr lang="en-GB" dirty="0" smtClean="0"/>
              <a:t>lungs, </a:t>
            </a:r>
            <a:r>
              <a:rPr lang="en-GB" dirty="0" smtClean="0"/>
              <a:t>and blood plasma. On the whole, as drugs are metabolised their therapeutic effect changes.</a:t>
            </a:r>
          </a:p>
          <a:p>
            <a:endParaRPr lang="en-GB" dirty="0" smtClean="0"/>
          </a:p>
          <a:p>
            <a:r>
              <a:rPr lang="en-GB" dirty="0" smtClean="0"/>
              <a:t>The </a:t>
            </a:r>
            <a:r>
              <a:rPr lang="en-GB" dirty="0" smtClean="0"/>
              <a:t>complex liver enzyme system converts fat-soluble medicines to water-soluble metabolites </a:t>
            </a:r>
            <a:r>
              <a:rPr lang="en-GB" dirty="0" smtClean="0"/>
              <a:t>which</a:t>
            </a:r>
            <a:r>
              <a:rPr lang="en-GB" baseline="0" dirty="0" smtClean="0"/>
              <a:t> </a:t>
            </a:r>
            <a:r>
              <a:rPr lang="en-GB" dirty="0" smtClean="0"/>
              <a:t>can </a:t>
            </a:r>
            <a:r>
              <a:rPr lang="en-GB" dirty="0" smtClean="0"/>
              <a:t>then be eliminated by the kidneys.</a:t>
            </a:r>
          </a:p>
          <a:p>
            <a:endParaRPr lang="en-GB" dirty="0" smtClean="0"/>
          </a:p>
          <a:p>
            <a:pPr marL="342900" indent="-342900">
              <a:buAutoNum type="arabicParenBoth"/>
            </a:pPr>
            <a:r>
              <a:rPr lang="en-GB" dirty="0" smtClean="0"/>
              <a:t>“First-Pass Effect” (Liver)</a:t>
            </a:r>
          </a:p>
          <a:p>
            <a:endParaRPr lang="en-GB" dirty="0" smtClean="0"/>
          </a:p>
          <a:p>
            <a:pPr marL="285750" indent="-285750">
              <a:buFont typeface="Arial" panose="020B0604020202020204" pitchFamily="34" charset="0"/>
              <a:buChar char="•"/>
            </a:pPr>
            <a:r>
              <a:rPr lang="en-GB" dirty="0" smtClean="0"/>
              <a:t>substances (medicines, toxins, foods, etc.) absorbed into the bloodstream from the GI tract, enter the liver via the hepatic portal vein before entering the general circulation.</a:t>
            </a:r>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r>
              <a:rPr lang="en-GB" dirty="0" smtClean="0"/>
              <a:t>the “first-pass effect” allows the liver to metabolise or </a:t>
            </a:r>
            <a:r>
              <a:rPr lang="en-GB" dirty="0" smtClean="0"/>
              <a:t>deactivate </a:t>
            </a:r>
            <a:r>
              <a:rPr lang="en-GB" dirty="0" smtClean="0"/>
              <a:t>medicines and potentially harmful substances before they are distributed throughout the body.</a:t>
            </a:r>
          </a:p>
          <a:p>
            <a:pPr marL="285750" indent="-285750">
              <a:buFont typeface="Arial" panose="020B0604020202020204" pitchFamily="34" charset="0"/>
              <a:buChar char="•"/>
            </a:pPr>
            <a:endParaRPr lang="en-GB" dirty="0" smtClean="0"/>
          </a:p>
          <a:p>
            <a:pPr marL="285750" indent="-285750">
              <a:buFont typeface="Arial" panose="020B0604020202020204" pitchFamily="34" charset="0"/>
              <a:buChar char="•"/>
            </a:pPr>
            <a:r>
              <a:rPr lang="en-GB" dirty="0" smtClean="0"/>
              <a:t>medicines are converted into less active or inactive metabolites by the liver.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a:t>
            </a:r>
            <a:r>
              <a:rPr lang="en-GB" sz="1200" b="0" kern="1200" dirty="0" smtClean="0">
                <a:solidFill>
                  <a:schemeClr val="tx1"/>
                </a:solidFill>
                <a:latin typeface="+mn-lt"/>
                <a:ea typeface="+mn-ea"/>
                <a:cs typeface="+mn-cs"/>
              </a:rPr>
              <a:t>chief functional cells of the </a:t>
            </a:r>
            <a:r>
              <a:rPr lang="en-GB" dirty="0" smtClean="0"/>
              <a:t>liver (known as hepatocytes) contain all the necessary enzymes for the metabolism of medicines. </a:t>
            </a:r>
            <a:r>
              <a:rPr lang="en-GB" sz="1200" b="0" i="1" kern="1200" dirty="0" smtClean="0">
                <a:solidFill>
                  <a:schemeClr val="tx1"/>
                </a:solidFill>
                <a:latin typeface="+mn-lt"/>
                <a:ea typeface="+mn-ea"/>
                <a:cs typeface="+mn-cs"/>
              </a:rPr>
              <a:t>Enzymes</a:t>
            </a:r>
            <a:r>
              <a:rPr lang="en-GB" sz="1200" b="0" kern="1200" dirty="0" smtClean="0">
                <a:solidFill>
                  <a:schemeClr val="tx1"/>
                </a:solidFill>
                <a:latin typeface="+mn-lt"/>
                <a:ea typeface="+mn-ea"/>
                <a:cs typeface="+mn-cs"/>
              </a:rPr>
              <a:t> are proteins that control the speed of chemical reactions in your body.</a:t>
            </a:r>
            <a:r>
              <a:rPr lang="en-GB" sz="1200" b="0" kern="1200" baseline="0" dirty="0" smtClean="0">
                <a:solidFill>
                  <a:schemeClr val="tx1"/>
                </a:solidFill>
                <a:latin typeface="+mn-lt"/>
                <a:ea typeface="+mn-ea"/>
                <a:cs typeface="+mn-cs"/>
              </a:rPr>
              <a:t>  </a:t>
            </a:r>
            <a:r>
              <a:rPr lang="en-GB" dirty="0" smtClean="0"/>
              <a:t>The main enzymes involved in metabolism belong to the cytochrome P450 group.</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r>
              <a:rPr lang="en-GB" b="1" dirty="0" smtClean="0"/>
              <a:t>Phase 1 </a:t>
            </a:r>
            <a:r>
              <a:rPr lang="en-GB" dirty="0" smtClean="0"/>
              <a:t>metabolism can involve reduction or hydrolysis of the drug, but the most common biochemical process that occurs is </a:t>
            </a:r>
            <a:r>
              <a:rPr lang="en-GB" b="1" dirty="0" smtClean="0"/>
              <a:t>oxidation</a:t>
            </a:r>
            <a:r>
              <a:rPr lang="en-GB" dirty="0" smtClean="0"/>
              <a:t>.  Oxidation is the chemical reaction that occurs for example when apples turn brown when exposed to the oxygen in air.</a:t>
            </a:r>
          </a:p>
          <a:p>
            <a:r>
              <a:rPr lang="en-GB" dirty="0" smtClean="0"/>
              <a:t>Oxidation is catalysed by cytochrome P450 enzymes and results in the loss of electrons from the drug (electrons are negatively charged subatomic particles).</a:t>
            </a:r>
          </a:p>
          <a:p>
            <a:endParaRPr lang="en-GB" dirty="0" smtClean="0"/>
          </a:p>
          <a:p>
            <a:r>
              <a:rPr lang="en-GB" dirty="0" smtClean="0"/>
              <a:t>The medicine is now said to </a:t>
            </a:r>
            <a:r>
              <a:rPr lang="en-GB" dirty="0" smtClean="0"/>
              <a:t>be oxidised.</a:t>
            </a:r>
            <a:r>
              <a:rPr lang="en-GB" baseline="0" dirty="0" smtClean="0"/>
              <a:t> A</a:t>
            </a:r>
            <a:r>
              <a:rPr lang="en-GB" dirty="0" smtClean="0"/>
              <a:t>fter </a:t>
            </a:r>
            <a:r>
              <a:rPr lang="en-GB" dirty="0" smtClean="0"/>
              <a:t>phase 1 reactions, the resulting medicine metabolite is </a:t>
            </a:r>
            <a:r>
              <a:rPr lang="en-GB" dirty="0" smtClean="0"/>
              <a:t>often still</a:t>
            </a:r>
            <a:r>
              <a:rPr lang="en-GB" baseline="0" dirty="0" smtClean="0"/>
              <a:t> </a:t>
            </a:r>
            <a:r>
              <a:rPr lang="en-GB" dirty="0" smtClean="0"/>
              <a:t>chemically </a:t>
            </a:r>
            <a:r>
              <a:rPr lang="en-GB" dirty="0" smtClean="0"/>
              <a:t>active.</a:t>
            </a:r>
            <a:r>
              <a:rPr lang="en-GB" baseline="0" dirty="0" smtClean="0"/>
              <a:t> A </a:t>
            </a:r>
            <a:r>
              <a:rPr lang="en-GB" b="1" baseline="0" dirty="0" smtClean="0"/>
              <a:t>metabolite</a:t>
            </a:r>
            <a:r>
              <a:rPr lang="en-GB" baseline="0" dirty="0" smtClean="0"/>
              <a:t> </a:t>
            </a:r>
            <a:r>
              <a:rPr lang="en-GB" sz="1200" b="0" kern="1200" dirty="0" smtClean="0">
                <a:solidFill>
                  <a:schemeClr val="tx1"/>
                </a:solidFill>
                <a:latin typeface="+mn-lt"/>
                <a:ea typeface="+mn-ea"/>
                <a:cs typeface="+mn-cs"/>
              </a:rPr>
              <a:t>is any substance produced during metabolism. </a:t>
            </a:r>
            <a:r>
              <a:rPr lang="en-GB" sz="1200" b="0" kern="1200" dirty="0" smtClean="0">
                <a:solidFill>
                  <a:schemeClr val="tx1"/>
                </a:solidFill>
                <a:latin typeface="+mn-lt"/>
                <a:ea typeface="+mn-ea"/>
                <a:cs typeface="+mn-cs"/>
              </a:rPr>
              <a:t>They can </a:t>
            </a:r>
            <a:r>
              <a:rPr lang="en-GB" sz="1200" b="0" kern="1200" dirty="0" smtClean="0">
                <a:solidFill>
                  <a:schemeClr val="tx1"/>
                </a:solidFill>
                <a:latin typeface="+mn-lt"/>
                <a:ea typeface="+mn-ea"/>
                <a:cs typeface="+mn-cs"/>
              </a:rPr>
              <a:t>be </a:t>
            </a:r>
            <a:r>
              <a:rPr lang="en-GB" b="1" baseline="0" dirty="0" smtClean="0"/>
              <a:t>polar and n</a:t>
            </a:r>
            <a:r>
              <a:rPr lang="en-GB" b="1" dirty="0" smtClean="0"/>
              <a:t>on-polar</a:t>
            </a:r>
            <a:r>
              <a:rPr lang="en-GB" b="1" baseline="0" dirty="0" smtClean="0"/>
              <a:t> molecules (or species</a:t>
            </a:r>
            <a:r>
              <a:rPr lang="en-GB" b="1" baseline="0" dirty="0" smtClean="0"/>
              <a:t>).</a:t>
            </a:r>
            <a:endParaRPr lang="en-GB" dirty="0" smtClean="0"/>
          </a:p>
          <a:p>
            <a:endParaRPr lang="en-GB" dirty="0" smtClean="0"/>
          </a:p>
          <a:p>
            <a:r>
              <a:rPr lang="en-GB" b="1" dirty="0" smtClean="0"/>
              <a:t>Phase 2 </a:t>
            </a:r>
            <a:r>
              <a:rPr lang="en-GB" dirty="0" smtClean="0"/>
              <a:t>metabolism involves </a:t>
            </a:r>
            <a:r>
              <a:rPr lang="en-GB" b="1" dirty="0" smtClean="0"/>
              <a:t>conjugation</a:t>
            </a:r>
            <a:r>
              <a:rPr lang="en-GB" dirty="0" smtClean="0"/>
              <a:t> - that is, the attachment of an ionised group to the medicine.</a:t>
            </a:r>
            <a:r>
              <a:rPr lang="en-GB" baseline="0" dirty="0" smtClean="0"/>
              <a:t>  </a:t>
            </a:r>
            <a:r>
              <a:rPr lang="en-GB" dirty="0" smtClean="0"/>
              <a:t>The attachment of an ionised group makes the metabolite more water soluble. This facilitates excretion (described as elimination in the</a:t>
            </a:r>
            <a:r>
              <a:rPr lang="en-GB" baseline="0" dirty="0" smtClean="0"/>
              <a:t> diagram</a:t>
            </a:r>
            <a:r>
              <a:rPr lang="en-GB" dirty="0" smtClean="0"/>
              <a:t>) </a:t>
            </a:r>
            <a:r>
              <a:rPr lang="en-GB" dirty="0" smtClean="0"/>
              <a:t>and decreases </a:t>
            </a:r>
            <a:r>
              <a:rPr lang="en-GB" dirty="0" smtClean="0"/>
              <a:t>pharmacological activity. </a:t>
            </a:r>
            <a:r>
              <a:rPr lang="en-GB" baseline="0" dirty="0" smtClean="0"/>
              <a:t>  </a:t>
            </a:r>
          </a:p>
          <a:p>
            <a:endParaRPr lang="en-GB" baseline="0" dirty="0" smtClean="0"/>
          </a:p>
          <a:p>
            <a:r>
              <a:rPr lang="en-GB" dirty="0" smtClean="0"/>
              <a:t>Renal elimination (via the kidneys as urine)</a:t>
            </a:r>
          </a:p>
          <a:p>
            <a:r>
              <a:rPr lang="en-GB" dirty="0" smtClean="0"/>
              <a:t>Biliary</a:t>
            </a:r>
            <a:r>
              <a:rPr lang="en-GB" baseline="0" dirty="0" smtClean="0"/>
              <a:t> elimination (via the gut as faeces/stool)</a:t>
            </a:r>
          </a:p>
          <a:p>
            <a:endParaRPr lang="en-GB" dirty="0" smtClean="0"/>
          </a:p>
          <a:p>
            <a:r>
              <a:rPr lang="en-GB" dirty="0" smtClean="0"/>
              <a:t>Some drug metabolites can be toxic, such as those produced from paracetamol. These are </a:t>
            </a:r>
            <a:r>
              <a:rPr lang="en-GB" dirty="0" smtClean="0"/>
              <a:t>detoxified </a:t>
            </a:r>
            <a:r>
              <a:rPr lang="en-GB" dirty="0" smtClean="0"/>
              <a:t>by </a:t>
            </a:r>
            <a:r>
              <a:rPr lang="en-GB" dirty="0" smtClean="0"/>
              <a:t>Phase </a:t>
            </a:r>
            <a:r>
              <a:rPr lang="en-GB" dirty="0" smtClean="0"/>
              <a:t>2 conjugation joining with glutathione.</a:t>
            </a:r>
            <a:r>
              <a:rPr lang="en-GB" baseline="0" dirty="0" smtClean="0"/>
              <a:t>  </a:t>
            </a:r>
            <a:r>
              <a:rPr lang="en-GB" dirty="0" smtClean="0"/>
              <a:t>Glutathione is the body’s most powerful antioxidant.  It is found inside every single cell in your body.</a:t>
            </a:r>
          </a:p>
          <a:p>
            <a:endParaRPr lang="en-GB" dirty="0" smtClean="0"/>
          </a:p>
          <a:p>
            <a:r>
              <a:rPr lang="en-GB" dirty="0" smtClean="0"/>
              <a:t>However, in an overdose situation where the dose of paracetamol is high, there is not enough glutathione to detoxify the metabolites. They accumulate </a:t>
            </a:r>
            <a:r>
              <a:rPr lang="en-GB" dirty="0" smtClean="0"/>
              <a:t>and</a:t>
            </a:r>
            <a:r>
              <a:rPr lang="en-GB" baseline="0" dirty="0" smtClean="0"/>
              <a:t> cause </a:t>
            </a:r>
            <a:r>
              <a:rPr lang="en-GB" dirty="0" smtClean="0"/>
              <a:t>toxicity;</a:t>
            </a:r>
            <a:r>
              <a:rPr lang="en-GB" baseline="0" dirty="0" smtClean="0"/>
              <a:t> this </a:t>
            </a:r>
            <a:r>
              <a:rPr lang="en-GB" dirty="0" smtClean="0"/>
              <a:t>can </a:t>
            </a:r>
            <a:r>
              <a:rPr lang="en-GB" dirty="0" smtClean="0"/>
              <a:t>result in hepatitis. As a solution, compounds are made to boost the levels of glutathione so that </a:t>
            </a:r>
            <a:r>
              <a:rPr lang="en-GB" dirty="0" smtClean="0"/>
              <a:t>Phase </a:t>
            </a:r>
            <a:r>
              <a:rPr lang="en-GB" dirty="0" smtClean="0"/>
              <a:t>2 metabolism can take place, thus detoxifying the paracetamol metabolites fully and reducing the risk of liver injury. </a:t>
            </a:r>
            <a:br>
              <a:rPr lang="en-GB" dirty="0" smtClean="0"/>
            </a:b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University</a:t>
            </a:r>
            <a:r>
              <a:rPr lang="en-GB" baseline="0" dirty="0" smtClean="0"/>
              <a:t> of Nottingham. </a:t>
            </a:r>
            <a:r>
              <a:rPr lang="en-GB" i="1" baseline="0" dirty="0" smtClean="0"/>
              <a:t>RLO: The Liver and Drug Metabolism</a:t>
            </a:r>
            <a:r>
              <a:rPr lang="en-GB" i="0" baseline="0" dirty="0" smtClean="0"/>
              <a:t>. Retrieved 28.9.205 from </a:t>
            </a:r>
            <a:r>
              <a:rPr lang="en-GB" sz="1200" dirty="0" smtClean="0"/>
              <a:t>http://www.nottingham.ac.uk/nmp/sonet/rlos/bioproc/liverdrug/index.html </a:t>
            </a:r>
          </a:p>
        </p:txBody>
      </p:sp>
      <p:sp>
        <p:nvSpPr>
          <p:cNvPr id="4" name="Slide Number Placeholder 3"/>
          <p:cNvSpPr>
            <a:spLocks noGrp="1"/>
          </p:cNvSpPr>
          <p:nvPr>
            <p:ph type="sldNum" sz="quarter" idx="10"/>
          </p:nvPr>
        </p:nvSpPr>
        <p:spPr/>
        <p:txBody>
          <a:bodyPr/>
          <a:lstStyle/>
          <a:p>
            <a:fld id="{89694391-EEBF-4564-B124-386985E6F6C6}" type="slidenum">
              <a:rPr lang="en-GB" smtClean="0"/>
              <a:pPr/>
              <a:t>11</a:t>
            </a:fld>
            <a:endParaRPr lang="en-GB"/>
          </a:p>
        </p:txBody>
      </p:sp>
    </p:spTree>
    <p:extLst>
      <p:ext uri="{BB962C8B-B14F-4D97-AF65-F5344CB8AC3E}">
        <p14:creationId xmlns:p14="http://schemas.microsoft.com/office/powerpoint/2010/main" val="3989707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12</a:t>
            </a:fld>
            <a:endParaRPr lang="en-GB"/>
          </a:p>
        </p:txBody>
      </p:sp>
    </p:spTree>
    <p:extLst>
      <p:ext uri="{BB962C8B-B14F-4D97-AF65-F5344CB8AC3E}">
        <p14:creationId xmlns:p14="http://schemas.microsoft.com/office/powerpoint/2010/main" val="3157574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b="1" dirty="0" smtClean="0">
                <a:solidFill>
                  <a:schemeClr val="accent2"/>
                </a:solidFill>
              </a:rPr>
              <a:t>D) Excretion</a:t>
            </a:r>
          </a:p>
          <a:p>
            <a:r>
              <a:rPr lang="en-GB" dirty="0" smtClean="0"/>
              <a:t>Excretion</a:t>
            </a:r>
            <a:r>
              <a:rPr lang="en-GB" baseline="0" dirty="0" smtClean="0"/>
              <a:t> </a:t>
            </a:r>
            <a:r>
              <a:rPr lang="en-GB" dirty="0" smtClean="0"/>
              <a:t>refers </a:t>
            </a:r>
            <a:r>
              <a:rPr lang="en-GB" dirty="0" smtClean="0"/>
              <a:t>to how the body gets rid of a medicine or its metabolites. There are three main routes of elimination: kidneys, liver, and bowel. Most medicines are excreted as active, partially active, or inactive metabolites by the kidneys.</a:t>
            </a:r>
          </a:p>
          <a:p>
            <a:endParaRPr lang="en-GB" dirty="0" smtClean="0"/>
          </a:p>
          <a:p>
            <a:r>
              <a:rPr lang="en-GB" dirty="0" smtClean="0"/>
              <a:t>1)   Excretion by kidneys after medicine metabolism:</a:t>
            </a:r>
          </a:p>
          <a:p>
            <a:pPr marL="285750" indent="-285750">
              <a:buFont typeface="Arial" panose="020B0604020202020204" pitchFamily="34" charset="0"/>
              <a:buChar char="•"/>
            </a:pPr>
            <a:r>
              <a:rPr lang="en-GB" dirty="0" smtClean="0"/>
              <a:t>The liver transforms medicines into compounds which are more readily excreted by kidneys</a:t>
            </a:r>
          </a:p>
          <a:p>
            <a:pPr marL="285750" indent="-285750">
              <a:buFont typeface="Arial" panose="020B0604020202020204" pitchFamily="34" charset="0"/>
              <a:buChar char="•"/>
            </a:pPr>
            <a:r>
              <a:rPr lang="en-GB" dirty="0" smtClean="0"/>
              <a:t>Excretion by kidneys directly into the urine</a:t>
            </a:r>
          </a:p>
          <a:p>
            <a:pPr marL="342900" indent="-342900">
              <a:buFont typeface="Arial" panose="020B0604020202020204" pitchFamily="34" charset="0"/>
              <a:buChar char="•"/>
            </a:pPr>
            <a:endParaRPr lang="en-GB" dirty="0" smtClean="0"/>
          </a:p>
          <a:p>
            <a:r>
              <a:rPr lang="en-GB" dirty="0" smtClean="0"/>
              <a:t>2) Excretion in faeces</a:t>
            </a:r>
          </a:p>
          <a:p>
            <a:pPr marL="342900" indent="-342900">
              <a:buFont typeface="Arial" panose="020B0604020202020204" pitchFamily="34" charset="0"/>
              <a:buChar char="•"/>
            </a:pPr>
            <a:r>
              <a:rPr lang="en-GB" dirty="0" err="1" smtClean="0"/>
              <a:t>Entero</a:t>
            </a:r>
            <a:r>
              <a:rPr lang="en-GB" dirty="0" smtClean="0"/>
              <a:t>-hepatic recirculation: metabolised medicine is secreted by the liver in bile and enters small intestine where it is reabsorbed into the bloodstream from small intestine and returned to the liver or eliminated in faeces</a:t>
            </a:r>
          </a:p>
          <a:p>
            <a:endParaRPr lang="en-GB" dirty="0" smtClean="0"/>
          </a:p>
          <a:p>
            <a:r>
              <a:rPr lang="en-GB" dirty="0" smtClean="0"/>
              <a:t>Medicine excretion and age considerations:</a:t>
            </a:r>
          </a:p>
          <a:p>
            <a:pPr marL="285750" indent="-285750">
              <a:buFont typeface="Arial" panose="020B0604020202020204" pitchFamily="34" charset="0"/>
              <a:buChar char="•"/>
            </a:pPr>
            <a:r>
              <a:rPr lang="en-GB" dirty="0" smtClean="0"/>
              <a:t>infants have underdeveloped abilities to metabolise and excrete medicines which usually results in greater sensitivity</a:t>
            </a:r>
            <a:endParaRPr lang="en-GB" strike="sngStrike" dirty="0" smtClean="0"/>
          </a:p>
          <a:p>
            <a:pPr marL="285750" indent="-285750">
              <a:buFont typeface="Arial" panose="020B0604020202020204" pitchFamily="34" charset="0"/>
              <a:buChar char="•"/>
            </a:pPr>
            <a:r>
              <a:rPr lang="en-GB" dirty="0" smtClean="0"/>
              <a:t>elderly have impaired ability to metabolise and excrete medicines resulting in greater sensitivity</a:t>
            </a:r>
            <a:endParaRPr lang="en-GB" strike="sngStrike"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13</a:t>
            </a:fld>
            <a:endParaRPr lang="en-GB"/>
          </a:p>
        </p:txBody>
      </p:sp>
    </p:spTree>
    <p:extLst>
      <p:ext uri="{BB962C8B-B14F-4D97-AF65-F5344CB8AC3E}">
        <p14:creationId xmlns:p14="http://schemas.microsoft.com/office/powerpoint/2010/main" val="3393602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pPr>
              <a:defRPr/>
            </a:pPr>
            <a:fld id="{96BC151F-8BE3-4DB6-B91C-3A8596DB9493}" type="slidenum">
              <a:rPr lang="en-GB" smtClean="0"/>
              <a:pPr>
                <a:defRPr/>
              </a:pPr>
              <a:t>14</a:t>
            </a:fld>
            <a:endParaRPr lang="en-GB"/>
          </a:p>
        </p:txBody>
      </p:sp>
    </p:spTree>
    <p:extLst>
      <p:ext uri="{BB962C8B-B14F-4D97-AF65-F5344CB8AC3E}">
        <p14:creationId xmlns:p14="http://schemas.microsoft.com/office/powerpoint/2010/main" val="1779325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Measuring pharmacokinetics</a:t>
            </a:r>
          </a:p>
          <a:p>
            <a:endParaRPr lang="en-GB" baseline="0" dirty="0" smtClean="0"/>
          </a:p>
          <a:p>
            <a:r>
              <a:rPr lang="en-GB" baseline="0" dirty="0" smtClean="0"/>
              <a:t>First, the speed with which the </a:t>
            </a:r>
            <a:r>
              <a:rPr lang="en-GB" baseline="0" dirty="0" smtClean="0"/>
              <a:t>medicine appears in the bloodstream after </a:t>
            </a:r>
            <a:r>
              <a:rPr lang="en-GB" baseline="0" dirty="0" smtClean="0"/>
              <a:t>administration is measured </a:t>
            </a:r>
            <a:r>
              <a:rPr lang="en-GB" baseline="0" dirty="0" smtClean="0"/>
              <a:t>(absorption and distribution</a:t>
            </a:r>
            <a:r>
              <a:rPr lang="en-GB" baseline="0" dirty="0" smtClean="0"/>
              <a:t>).</a:t>
            </a:r>
            <a:endParaRPr lang="en-GB" baseline="0" dirty="0" smtClean="0"/>
          </a:p>
          <a:p>
            <a:r>
              <a:rPr lang="en-GB" baseline="0" dirty="0" smtClean="0"/>
              <a:t>The, the speed with which the medicine leaves </a:t>
            </a:r>
            <a:r>
              <a:rPr lang="en-GB" baseline="0" dirty="0" smtClean="0"/>
              <a:t>the body (excretion) and how it changes over time (</a:t>
            </a:r>
            <a:r>
              <a:rPr lang="en-GB" baseline="0" dirty="0" smtClean="0"/>
              <a:t>metabolism – converting the medicine into metabolites and even second metabolites) is measured.</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diagram</a:t>
            </a:r>
            <a:r>
              <a:rPr lang="en-US" sz="1200" b="0" i="0" kern="1200" baseline="0" dirty="0" smtClean="0">
                <a:solidFill>
                  <a:schemeClr val="tx1"/>
                </a:solidFill>
                <a:effectLst/>
                <a:latin typeface="+mn-lt"/>
                <a:ea typeface="+mn-ea"/>
                <a:cs typeface="+mn-cs"/>
              </a:rPr>
              <a:t> above is an example of the bioavailability profile of an intravenously administered medicine.</a:t>
            </a:r>
            <a:endParaRPr lang="en-GB" dirty="0" smtClean="0"/>
          </a:p>
          <a:p>
            <a:r>
              <a:rPr lang="en-GB" dirty="0" smtClean="0"/>
              <a:t>The</a:t>
            </a:r>
            <a:r>
              <a:rPr lang="en-GB" baseline="0" dirty="0" smtClean="0"/>
              <a:t> diagram shows </a:t>
            </a:r>
            <a:r>
              <a:rPr lang="en-GB" dirty="0" smtClean="0"/>
              <a:t>important </a:t>
            </a:r>
            <a:r>
              <a:rPr lang="en-GB" dirty="0" smtClean="0"/>
              <a:t>aspects of pharmacokinetics</a:t>
            </a:r>
            <a:r>
              <a:rPr lang="en-GB" baseline="0" dirty="0" smtClean="0"/>
              <a:t> and </a:t>
            </a:r>
            <a:r>
              <a:rPr lang="en-GB" baseline="0" dirty="0" smtClean="0"/>
              <a:t>pharmacology:</a:t>
            </a:r>
            <a:endParaRPr lang="en-GB" baseline="0" dirty="0" smtClean="0"/>
          </a:p>
          <a:p>
            <a:r>
              <a:rPr lang="en-GB" baseline="0" dirty="0" smtClean="0"/>
              <a:t>Y axis – concentration of medicine within the body.</a:t>
            </a:r>
          </a:p>
          <a:p>
            <a:r>
              <a:rPr lang="en-GB" baseline="0" dirty="0" smtClean="0"/>
              <a:t>X axis – time.</a:t>
            </a:r>
          </a:p>
          <a:p>
            <a:r>
              <a:rPr lang="en-GB" dirty="0" smtClean="0"/>
              <a:t>If we give a person a </a:t>
            </a:r>
            <a:r>
              <a:rPr lang="en-GB" dirty="0" smtClean="0"/>
              <a:t>medicine at </a:t>
            </a:r>
            <a:r>
              <a:rPr lang="en-GB" dirty="0" smtClean="0"/>
              <a:t>time zero</a:t>
            </a:r>
            <a:r>
              <a:rPr lang="en-GB" baseline="0" dirty="0" smtClean="0"/>
              <a:t>, we will see the concentration of the </a:t>
            </a:r>
            <a:r>
              <a:rPr lang="en-GB" baseline="0" dirty="0" smtClean="0"/>
              <a:t>medicine increase and then slowly decrease as the medicine is </a:t>
            </a:r>
            <a:r>
              <a:rPr lang="en-GB" baseline="0" dirty="0" smtClean="0"/>
              <a:t>eliminated from the body.</a:t>
            </a:r>
          </a:p>
          <a:p>
            <a:r>
              <a:rPr lang="en-US" sz="1200" b="0" i="0" kern="1200" dirty="0" smtClean="0">
                <a:solidFill>
                  <a:schemeClr val="tx1"/>
                </a:solidFill>
                <a:effectLst/>
                <a:latin typeface="+mn-lt"/>
                <a:ea typeface="+mn-ea"/>
                <a:cs typeface="+mn-cs"/>
              </a:rPr>
              <a:t>The </a:t>
            </a:r>
            <a:r>
              <a:rPr lang="en-US" sz="1200" b="0" i="0" kern="1200" dirty="0" smtClean="0">
                <a:solidFill>
                  <a:schemeClr val="tx1"/>
                </a:solidFill>
                <a:effectLst/>
                <a:latin typeface="+mn-lt"/>
                <a:ea typeface="+mn-ea"/>
                <a:cs typeface="+mn-cs"/>
              </a:rPr>
              <a:t>bioavailability profile of</a:t>
            </a:r>
            <a:r>
              <a:rPr lang="en-US" sz="1200" b="0" i="0" kern="1200" baseline="0" dirty="0" smtClean="0">
                <a:solidFill>
                  <a:schemeClr val="tx1"/>
                </a:solidFill>
                <a:effectLst/>
                <a:latin typeface="+mn-lt"/>
                <a:ea typeface="+mn-ea"/>
                <a:cs typeface="+mn-cs"/>
              </a:rPr>
              <a:t> the medicine is </a:t>
            </a:r>
            <a:r>
              <a:rPr lang="en-US" sz="1200" b="0" i="0" kern="1200" dirty="0" smtClean="0">
                <a:solidFill>
                  <a:schemeClr val="tx1"/>
                </a:solidFill>
                <a:effectLst/>
                <a:latin typeface="+mn-lt"/>
                <a:ea typeface="+mn-ea"/>
                <a:cs typeface="+mn-cs"/>
              </a:rPr>
              <a:t>evaluated and compared to other medicines by looking at the area under the curve (AUC), which represents the total exposure to an active substance that the body receives</a:t>
            </a:r>
            <a:r>
              <a:rPr lang="en-US" sz="1200" b="0" i="0" kern="1200" dirty="0" smtClean="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15</a:t>
            </a:fld>
            <a:endParaRPr lang="en-GB"/>
          </a:p>
        </p:txBody>
      </p:sp>
    </p:spTree>
    <p:extLst>
      <p:ext uri="{BB962C8B-B14F-4D97-AF65-F5344CB8AC3E}">
        <p14:creationId xmlns:p14="http://schemas.microsoft.com/office/powerpoint/2010/main" val="2068195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medicine</a:t>
            </a:r>
            <a:r>
              <a:rPr lang="en-GB" baseline="0" dirty="0" smtClean="0"/>
              <a:t> </a:t>
            </a:r>
            <a:r>
              <a:rPr lang="en-GB" dirty="0" smtClean="0"/>
              <a:t>enters</a:t>
            </a:r>
            <a:r>
              <a:rPr lang="en-GB" baseline="0" dirty="0" smtClean="0"/>
              <a:t> the body faster than it is being removed, therefore the concentration of the medicine in the body increases.</a:t>
            </a:r>
          </a:p>
          <a:p>
            <a:r>
              <a:rPr lang="en-GB" baseline="0" dirty="0" smtClean="0"/>
              <a:t>Then after the peak of this graph the medicine is eliminated from the body faster than it is entering, so the concentration of the medicine in the body starts decreasing.</a:t>
            </a:r>
          </a:p>
          <a:p>
            <a:endParaRPr lang="en-GB" baseline="0" dirty="0" smtClean="0"/>
          </a:p>
          <a:p>
            <a:r>
              <a:rPr lang="en-GB" dirty="0" smtClean="0"/>
              <a:t>The</a:t>
            </a:r>
            <a:r>
              <a:rPr lang="en-GB" baseline="0" dirty="0" smtClean="0"/>
              <a:t> dashed red line is important. </a:t>
            </a:r>
            <a:r>
              <a:rPr lang="en-GB" baseline="0" dirty="0" smtClean="0"/>
              <a:t>This </a:t>
            </a:r>
            <a:r>
              <a:rPr lang="en-GB" baseline="0" dirty="0" smtClean="0"/>
              <a:t>is the highest concentration of medicine in the body, therefore termed maximum concentration or </a:t>
            </a:r>
            <a:r>
              <a:rPr lang="en-GB" baseline="0" dirty="0" err="1" smtClean="0"/>
              <a:t>Cmax</a:t>
            </a:r>
            <a:r>
              <a:rPr lang="en-GB" baseline="0" dirty="0" smtClean="0"/>
              <a:t>.</a:t>
            </a:r>
            <a:endParaRPr lang="en-GB" baseline="0" dirty="0" smtClean="0"/>
          </a:p>
          <a:p>
            <a:r>
              <a:rPr lang="en-GB" baseline="0" dirty="0" smtClean="0"/>
              <a:t>Knowing the maximum concentration can help predict the benefit and also the likelihood of side effects</a:t>
            </a:r>
          </a:p>
          <a:p>
            <a:r>
              <a:rPr lang="en-GB" baseline="0" dirty="0" smtClean="0"/>
              <a:t>The time at which the maximum concentration occurs is called </a:t>
            </a:r>
            <a:r>
              <a:rPr lang="en-GB" baseline="0" dirty="0" err="1" smtClean="0"/>
              <a:t>Tmax</a:t>
            </a:r>
            <a:r>
              <a:rPr lang="en-GB" baseline="0" dirty="0" smtClean="0"/>
              <a:t>.</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bioavailability profile of</a:t>
            </a:r>
            <a:r>
              <a:rPr lang="en-US" sz="1200" b="0" i="0" kern="1200" baseline="0" dirty="0" smtClean="0">
                <a:solidFill>
                  <a:schemeClr val="tx1"/>
                </a:solidFill>
                <a:effectLst/>
                <a:latin typeface="+mn-lt"/>
                <a:ea typeface="+mn-ea"/>
                <a:cs typeface="+mn-cs"/>
              </a:rPr>
              <a:t> the medicine is </a:t>
            </a:r>
            <a:r>
              <a:rPr lang="en-US" sz="1200" b="0" i="0" kern="1200" dirty="0" smtClean="0">
                <a:solidFill>
                  <a:schemeClr val="tx1"/>
                </a:solidFill>
                <a:effectLst/>
                <a:latin typeface="+mn-lt"/>
                <a:ea typeface="+mn-ea"/>
                <a:cs typeface="+mn-cs"/>
              </a:rPr>
              <a:t>evaluated and compared to other medicines by looking at the area under the curve (AUC), which represents the total exposure to an active substance that the body receives.</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16</a:t>
            </a:fld>
            <a:endParaRPr lang="en-GB"/>
          </a:p>
        </p:txBody>
      </p:sp>
    </p:spTree>
    <p:extLst>
      <p:ext uri="{BB962C8B-B14F-4D97-AF65-F5344CB8AC3E}">
        <p14:creationId xmlns:p14="http://schemas.microsoft.com/office/powerpoint/2010/main" val="3676294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aseline="0" dirty="0" smtClean="0"/>
              <a:t>Another concept is the half life of a medicine which is by definition the time it takes to remove half the current concentration of the medicine from the body.</a:t>
            </a:r>
          </a:p>
          <a:p>
            <a:r>
              <a:rPr lang="en-GB" baseline="0" dirty="0" smtClean="0"/>
              <a:t>From </a:t>
            </a:r>
            <a:r>
              <a:rPr lang="en-GB" baseline="0" dirty="0" err="1" smtClean="0"/>
              <a:t>Tmax</a:t>
            </a:r>
            <a:r>
              <a:rPr lang="en-GB" baseline="0" dirty="0" smtClean="0"/>
              <a:t> (in this example, 0) we </a:t>
            </a:r>
            <a:r>
              <a:rPr lang="en-GB" baseline="0" dirty="0" smtClean="0"/>
              <a:t>want to see how much time it takes for the concentration of the medicine to decrease from </a:t>
            </a:r>
            <a:r>
              <a:rPr lang="en-GB" baseline="0" dirty="0" err="1" smtClean="0"/>
              <a:t>Cmax</a:t>
            </a:r>
            <a:r>
              <a:rPr lang="en-GB" baseline="0" dirty="0" smtClean="0"/>
              <a:t> (in this example, 10) </a:t>
            </a:r>
            <a:r>
              <a:rPr lang="en-GB" baseline="0" dirty="0" smtClean="0"/>
              <a:t>to half of </a:t>
            </a:r>
            <a:r>
              <a:rPr lang="en-GB" baseline="0" dirty="0" err="1" smtClean="0"/>
              <a:t>Cmax</a:t>
            </a:r>
            <a:r>
              <a:rPr lang="en-GB" baseline="0" dirty="0" smtClean="0"/>
              <a:t> (in this example, 5). The </a:t>
            </a:r>
            <a:r>
              <a:rPr lang="en-GB" baseline="0" dirty="0" smtClean="0"/>
              <a:t>time it </a:t>
            </a:r>
            <a:r>
              <a:rPr lang="en-GB" baseline="0" dirty="0" smtClean="0"/>
              <a:t>takes </a:t>
            </a:r>
            <a:r>
              <a:rPr lang="en-GB" baseline="0" dirty="0" smtClean="0"/>
              <a:t>the medicine to drop from its maximum level to half of its maximum </a:t>
            </a:r>
            <a:r>
              <a:rPr lang="en-GB" baseline="0" dirty="0" smtClean="0"/>
              <a:t>level is </a:t>
            </a:r>
            <a:r>
              <a:rPr lang="en-GB" baseline="0" dirty="0" smtClean="0"/>
              <a:t>its </a:t>
            </a:r>
            <a:r>
              <a:rPr lang="en-GB" baseline="0" dirty="0" smtClean="0"/>
              <a:t>half-life, </a:t>
            </a:r>
            <a:r>
              <a:rPr lang="en-GB" baseline="0" dirty="0" smtClean="0"/>
              <a:t>as shown </a:t>
            </a:r>
            <a:r>
              <a:rPr lang="en-GB" baseline="0" dirty="0" smtClean="0"/>
              <a:t>above by </a:t>
            </a:r>
            <a:r>
              <a:rPr lang="en-GB" baseline="0" dirty="0" smtClean="0"/>
              <a:t>the purple line.</a:t>
            </a:r>
          </a:p>
          <a:p>
            <a:endParaRPr lang="en-GB" baseline="0" dirty="0" smtClean="0"/>
          </a:p>
          <a:p>
            <a:r>
              <a:rPr lang="en-GB" baseline="0" dirty="0" smtClean="0"/>
              <a:t>The area under the curve shows the total exposure to a medicine that the body </a:t>
            </a:r>
            <a:r>
              <a:rPr lang="en-GB" baseline="0" dirty="0" smtClean="0"/>
              <a:t>receives. This </a:t>
            </a:r>
            <a:r>
              <a:rPr lang="en-GB" baseline="0" dirty="0" smtClean="0"/>
              <a:t>the function of how high the concentration of the medicine goes and how quickly it is excreted.</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The bioavailability profile of</a:t>
            </a:r>
            <a:r>
              <a:rPr lang="en-US" sz="1200" b="0" i="0" kern="1200" baseline="0" dirty="0" smtClean="0">
                <a:solidFill>
                  <a:schemeClr val="tx1"/>
                </a:solidFill>
                <a:effectLst/>
                <a:latin typeface="+mn-lt"/>
                <a:ea typeface="+mn-ea"/>
                <a:cs typeface="+mn-cs"/>
              </a:rPr>
              <a:t> the medicine is </a:t>
            </a:r>
            <a:r>
              <a:rPr lang="en-US" sz="1200" b="0" i="0" kern="1200" dirty="0" smtClean="0">
                <a:solidFill>
                  <a:schemeClr val="tx1"/>
                </a:solidFill>
                <a:effectLst/>
                <a:latin typeface="+mn-lt"/>
                <a:ea typeface="+mn-ea"/>
                <a:cs typeface="+mn-cs"/>
              </a:rPr>
              <a:t>evaluated and compared to other medicines by looking at the area under the curve (AUC), which represents the total exposure to an active substance that the body receives.</a:t>
            </a:r>
            <a:endParaRPr lang="en-GB" dirty="0" smtClean="0"/>
          </a:p>
        </p:txBody>
      </p:sp>
      <p:sp>
        <p:nvSpPr>
          <p:cNvPr id="4" name="Slide Number Placeholder 3"/>
          <p:cNvSpPr>
            <a:spLocks noGrp="1"/>
          </p:cNvSpPr>
          <p:nvPr>
            <p:ph type="sldNum" sz="quarter" idx="10"/>
          </p:nvPr>
        </p:nvSpPr>
        <p:spPr/>
        <p:txBody>
          <a:bodyPr/>
          <a:lstStyle/>
          <a:p>
            <a:fld id="{89694391-EEBF-4564-B124-386985E6F6C6}" type="slidenum">
              <a:rPr lang="en-GB" smtClean="0"/>
              <a:pPr/>
              <a:t>17</a:t>
            </a:fld>
            <a:endParaRPr lang="en-GB"/>
          </a:p>
        </p:txBody>
      </p:sp>
    </p:spTree>
    <p:extLst>
      <p:ext uri="{BB962C8B-B14F-4D97-AF65-F5344CB8AC3E}">
        <p14:creationId xmlns:p14="http://schemas.microsoft.com/office/powerpoint/2010/main" val="1344080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pPr>
              <a:defRPr/>
            </a:pPr>
            <a:fld id="{96BC151F-8BE3-4DB6-B91C-3A8596DB9493}" type="slidenum">
              <a:rPr lang="en-GB" smtClean="0"/>
              <a:pPr>
                <a:defRPr/>
              </a:pPr>
              <a:t>19</a:t>
            </a:fld>
            <a:endParaRPr lang="en-GB"/>
          </a:p>
        </p:txBody>
      </p:sp>
    </p:spTree>
    <p:extLst>
      <p:ext uri="{BB962C8B-B14F-4D97-AF65-F5344CB8AC3E}">
        <p14:creationId xmlns:p14="http://schemas.microsoft.com/office/powerpoint/2010/main" val="1573209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B876F7-1113-4945-A7A3-BFAADAE1FF00}" type="slidenum">
              <a:rPr lang="en-GB" smtClean="0"/>
              <a:t>20</a:t>
            </a:fld>
            <a:endParaRPr lang="en-GB"/>
          </a:p>
        </p:txBody>
      </p:sp>
    </p:spTree>
    <p:extLst>
      <p:ext uri="{BB962C8B-B14F-4D97-AF65-F5344CB8AC3E}">
        <p14:creationId xmlns:p14="http://schemas.microsoft.com/office/powerpoint/2010/main" val="991331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Recommended</a:t>
            </a:r>
            <a:r>
              <a:rPr lang="en-GB" b="0" baseline="0" dirty="0" smtClean="0">
                <a:solidFill>
                  <a:schemeClr val="tx1"/>
                </a:solidFill>
              </a:rPr>
              <a:t> video: </a:t>
            </a:r>
            <a:r>
              <a:rPr lang="en-GB" b="0" dirty="0" smtClean="0">
                <a:solidFill>
                  <a:schemeClr val="tx1"/>
                </a:solidFill>
              </a:rPr>
              <a:t>http://www.youtube.com/watch?v=mp93nPUzHqM&amp;list=TLMdfpSMe8pGyVo0neC5BiZQ1xH6BQtidy</a:t>
            </a:r>
          </a:p>
          <a:p>
            <a:endParaRPr lang="en-GB"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21</a:t>
            </a:fld>
            <a:endParaRPr lang="en-GB"/>
          </a:p>
        </p:txBody>
      </p:sp>
    </p:spTree>
    <p:extLst>
      <p:ext uri="{BB962C8B-B14F-4D97-AF65-F5344CB8AC3E}">
        <p14:creationId xmlns:p14="http://schemas.microsoft.com/office/powerpoint/2010/main" val="2387378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9694391-EEBF-4564-B124-386985E6F6C6}" type="slidenum">
              <a:rPr lang="en-GB" smtClean="0"/>
              <a:pPr/>
              <a:t>22</a:t>
            </a:fld>
            <a:endParaRPr lang="en-GB"/>
          </a:p>
        </p:txBody>
      </p:sp>
    </p:spTree>
    <p:extLst>
      <p:ext uri="{BB962C8B-B14F-4D97-AF65-F5344CB8AC3E}">
        <p14:creationId xmlns:p14="http://schemas.microsoft.com/office/powerpoint/2010/main" val="41039143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363923"/>
            <a:ext cx="7772400" cy="1218344"/>
          </a:xfrm>
          <a:prstGeom prst="rect">
            <a:avLst/>
          </a:prstGeom>
        </p:spPr>
        <p:txBody>
          <a:bodyPr>
            <a:normAutofit/>
          </a:bodyPr>
          <a:lstStyle>
            <a:lvl1pPr>
              <a:defRPr sz="3600" b="1">
                <a:latin typeface="Arial" pitchFamily="34" charset="0"/>
                <a:cs typeface="Arial" pitchFamily="34" charset="0"/>
              </a:defRPr>
            </a:lvl1pPr>
          </a:lstStyle>
          <a:p>
            <a:r>
              <a:rPr lang="en-US" dirty="0" smtClean="0"/>
              <a:t>&lt;Title Case, Arial, 36 pt, Black&gt; &lt;</a:t>
            </a:r>
            <a:r>
              <a:rPr lang="en-US" dirty="0" err="1" smtClean="0"/>
              <a:t>xxxxxxxxCenteredxxxxxxxx</a:t>
            </a:r>
            <a:r>
              <a:rPr lang="en-US" dirty="0" smtClean="0"/>
              <a:t>&gt;</a:t>
            </a:r>
          </a:p>
        </p:txBody>
      </p:sp>
      <p:pic>
        <p:nvPicPr>
          <p:cNvPr id="9" name="Picture 8" descr="by-nc-sa.png"/>
          <p:cNvPicPr>
            <a:picLocks noChangeAspect="1"/>
          </p:cNvPicPr>
          <p:nvPr userDrawn="1"/>
        </p:nvPicPr>
        <p:blipFill>
          <a:blip r:embed="rId2" cstate="print"/>
          <a:stretch>
            <a:fillRect/>
          </a:stretch>
        </p:blipFill>
        <p:spPr>
          <a:xfrm>
            <a:off x="3965817" y="6377056"/>
            <a:ext cx="1227411" cy="429442"/>
          </a:xfrm>
          <a:prstGeom prst="rect">
            <a:avLst/>
          </a:prstGeom>
        </p:spPr>
      </p:pic>
      <p:pic>
        <p:nvPicPr>
          <p:cNvPr id="8" name="Picture 7" descr="header.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1876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p:cNvSpPr txBox="1">
            <a:spLocks noChangeArrowheads="1"/>
          </p:cNvSpPr>
          <p:nvPr userDrawn="1"/>
        </p:nvSpPr>
        <p:spPr bwMode="auto">
          <a:xfrm>
            <a:off x="41275" y="1181100"/>
            <a:ext cx="25273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IE" altLang="de-DE" sz="1100" dirty="0">
                <a:solidFill>
                  <a:srgbClr val="41464C"/>
                </a:solidFill>
              </a:rPr>
              <a:t>European</a:t>
            </a:r>
            <a:r>
              <a:rPr lang="en-IE" altLang="de-DE" sz="1100" dirty="0"/>
              <a:t> </a:t>
            </a:r>
            <a:r>
              <a:rPr lang="en-IE" altLang="de-DE" sz="1100" dirty="0">
                <a:solidFill>
                  <a:srgbClr val="1A2B85"/>
                </a:solidFill>
              </a:rPr>
              <a:t>Patients’ Academy </a:t>
            </a:r>
          </a:p>
          <a:p>
            <a:pPr algn="ctr" eaLnBrk="1" hangingPunct="1"/>
            <a:r>
              <a:rPr lang="en-IE" altLang="de-DE" sz="1100" dirty="0">
                <a:solidFill>
                  <a:srgbClr val="41464C"/>
                </a:solidFill>
              </a:rPr>
              <a:t>on Therapeutic Innovation</a:t>
            </a: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8229600"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12" name="Title 1"/>
          <p:cNvSpPr>
            <a:spLocks noGrp="1"/>
          </p:cNvSpPr>
          <p:nvPr>
            <p:ph type="title" hasCustomPrompt="1"/>
          </p:nvPr>
        </p:nvSpPr>
        <p:spPr>
          <a:xfrm>
            <a:off x="443345"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28pt, Bold, Black</a:t>
            </a:r>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8" name="Picture 3" descr="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29500" y="495300"/>
            <a:ext cx="1227138" cy="66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userDrawn="1"/>
        </p:nvSpPr>
        <p:spPr>
          <a:xfrm>
            <a:off x="7191375" y="1160463"/>
            <a:ext cx="1665288" cy="354012"/>
          </a:xfrm>
          <a:prstGeom prst="rect">
            <a:avLst/>
          </a:prstGeom>
          <a:noFill/>
        </p:spPr>
        <p:txBody>
          <a:bodyPr>
            <a:spAutoFit/>
          </a:bodyPr>
          <a:lstStyle/>
          <a:p>
            <a:pPr algn="ctr" eaLnBrk="1" fontAlgn="auto" hangingPunct="1">
              <a:spcBef>
                <a:spcPts val="0"/>
              </a:spcBef>
              <a:spcAft>
                <a:spcPts val="0"/>
              </a:spcAft>
              <a:defRPr/>
            </a:pPr>
            <a:r>
              <a:rPr lang="en-IE" sz="850" dirty="0">
                <a:solidFill>
                  <a:srgbClr val="41464C"/>
                </a:solidFill>
                <a:latin typeface="+mn-lt"/>
              </a:rPr>
              <a:t>European</a:t>
            </a:r>
            <a:r>
              <a:rPr lang="en-IE" sz="850" dirty="0">
                <a:latin typeface="+mn-lt"/>
              </a:rPr>
              <a:t> </a:t>
            </a:r>
            <a:r>
              <a:rPr lang="en-IE" sz="850" dirty="0">
                <a:solidFill>
                  <a:srgbClr val="1A2B85"/>
                </a:solidFill>
                <a:latin typeface="+mn-lt"/>
              </a:rPr>
              <a:t>Patients’ Academy </a:t>
            </a:r>
          </a:p>
          <a:p>
            <a:pPr algn="ctr" eaLnBrk="1" fontAlgn="auto" hangingPunct="1">
              <a:spcBef>
                <a:spcPts val="0"/>
              </a:spcBef>
              <a:spcAft>
                <a:spcPts val="0"/>
              </a:spcAft>
              <a:defRPr/>
            </a:pPr>
            <a:r>
              <a:rPr lang="en-IE" sz="850" dirty="0">
                <a:solidFill>
                  <a:srgbClr val="41464C"/>
                </a:solidFill>
                <a:latin typeface="+mn-lt"/>
              </a:rPr>
              <a:t>on Therapeutic Innovation</a:t>
            </a: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12" name="Title 1"/>
          <p:cNvSpPr>
            <a:spLocks noGrp="1"/>
          </p:cNvSpPr>
          <p:nvPr>
            <p:ph type="title" hasCustomPrompt="1"/>
          </p:nvPr>
        </p:nvSpPr>
        <p:spPr>
          <a:xfrm>
            <a:off x="443345"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28pt, Bold, Black</a:t>
            </a:r>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7" name="Picture 3" descr="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29500" y="495300"/>
            <a:ext cx="1227138" cy="66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userDrawn="1"/>
        </p:nvSpPr>
        <p:spPr>
          <a:xfrm>
            <a:off x="7191375" y="1160463"/>
            <a:ext cx="1665288" cy="354012"/>
          </a:xfrm>
          <a:prstGeom prst="rect">
            <a:avLst/>
          </a:prstGeom>
          <a:noFill/>
        </p:spPr>
        <p:txBody>
          <a:bodyPr>
            <a:spAutoFit/>
          </a:bodyPr>
          <a:lstStyle/>
          <a:p>
            <a:pPr algn="ctr" eaLnBrk="1" fontAlgn="auto" hangingPunct="1">
              <a:spcBef>
                <a:spcPts val="0"/>
              </a:spcBef>
              <a:spcAft>
                <a:spcPts val="0"/>
              </a:spcAft>
              <a:defRPr/>
            </a:pPr>
            <a:r>
              <a:rPr lang="en-IE" sz="850" dirty="0">
                <a:solidFill>
                  <a:srgbClr val="41464C"/>
                </a:solidFill>
                <a:latin typeface="+mn-lt"/>
              </a:rPr>
              <a:t>European</a:t>
            </a:r>
            <a:r>
              <a:rPr lang="en-IE" sz="850" dirty="0">
                <a:latin typeface="+mn-lt"/>
              </a:rPr>
              <a:t> </a:t>
            </a:r>
            <a:r>
              <a:rPr lang="en-IE" sz="850" dirty="0">
                <a:solidFill>
                  <a:srgbClr val="1A2B85"/>
                </a:solidFill>
                <a:latin typeface="+mn-lt"/>
              </a:rPr>
              <a:t>Patients’ Academy </a:t>
            </a:r>
          </a:p>
          <a:p>
            <a:pPr algn="ctr" eaLnBrk="1" fontAlgn="auto" hangingPunct="1">
              <a:spcBef>
                <a:spcPts val="0"/>
              </a:spcBef>
              <a:spcAft>
                <a:spcPts val="0"/>
              </a:spcAft>
              <a:defRPr/>
            </a:pPr>
            <a:r>
              <a:rPr lang="en-IE" sz="850" dirty="0">
                <a:solidFill>
                  <a:srgbClr val="41464C"/>
                </a:solidFill>
                <a:latin typeface="+mn-lt"/>
              </a:rPr>
              <a:t>on Therapeutic Innovation</a:t>
            </a:r>
          </a:p>
        </p:txBody>
      </p:sp>
    </p:spTree>
    <p:extLst>
      <p:ext uri="{BB962C8B-B14F-4D97-AF65-F5344CB8AC3E}">
        <p14:creationId xmlns:p14="http://schemas.microsoft.com/office/powerpoint/2010/main" val="1167205584"/>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guide id="3" pos="3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no title">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6" name="Picture 3" descr="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29500" y="495300"/>
            <a:ext cx="1227138" cy="66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userDrawn="1"/>
        </p:nvSpPr>
        <p:spPr>
          <a:xfrm>
            <a:off x="7191375" y="1160463"/>
            <a:ext cx="1665288" cy="354012"/>
          </a:xfrm>
          <a:prstGeom prst="rect">
            <a:avLst/>
          </a:prstGeom>
          <a:noFill/>
        </p:spPr>
        <p:txBody>
          <a:bodyPr>
            <a:spAutoFit/>
          </a:bodyPr>
          <a:lstStyle/>
          <a:p>
            <a:pPr algn="ctr" eaLnBrk="1" fontAlgn="auto" hangingPunct="1">
              <a:spcBef>
                <a:spcPts val="0"/>
              </a:spcBef>
              <a:spcAft>
                <a:spcPts val="0"/>
              </a:spcAft>
              <a:defRPr/>
            </a:pPr>
            <a:r>
              <a:rPr lang="en-IE" sz="850" dirty="0">
                <a:solidFill>
                  <a:srgbClr val="41464C"/>
                </a:solidFill>
                <a:latin typeface="+mn-lt"/>
              </a:rPr>
              <a:t>European</a:t>
            </a:r>
            <a:r>
              <a:rPr lang="en-IE" sz="850" dirty="0">
                <a:latin typeface="+mn-lt"/>
              </a:rPr>
              <a:t> </a:t>
            </a:r>
            <a:r>
              <a:rPr lang="en-IE" sz="850" dirty="0">
                <a:solidFill>
                  <a:srgbClr val="1A2B85"/>
                </a:solidFill>
                <a:latin typeface="+mn-lt"/>
              </a:rPr>
              <a:t>Patients’ Academy </a:t>
            </a:r>
          </a:p>
          <a:p>
            <a:pPr algn="ctr" eaLnBrk="1" fontAlgn="auto" hangingPunct="1">
              <a:spcBef>
                <a:spcPts val="0"/>
              </a:spcBef>
              <a:spcAft>
                <a:spcPts val="0"/>
              </a:spcAft>
              <a:defRPr/>
            </a:pPr>
            <a:r>
              <a:rPr lang="en-IE" sz="850" dirty="0">
                <a:solidFill>
                  <a:srgbClr val="41464C"/>
                </a:solidFill>
                <a:latin typeface="+mn-lt"/>
              </a:rPr>
              <a:t>on Therapeutic Innovation</a:t>
            </a:r>
          </a:p>
        </p:txBody>
      </p:sp>
    </p:spTree>
    <p:extLst>
      <p:ext uri="{BB962C8B-B14F-4D97-AF65-F5344CB8AC3E}">
        <p14:creationId xmlns:p14="http://schemas.microsoft.com/office/powerpoint/2010/main" val="970958702"/>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guide id="3" pos="3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pic>
        <p:nvPicPr>
          <p:cNvPr id="13" name="Picture 12" descr="strip.png"/>
          <p:cNvPicPr>
            <a:picLocks noChangeAspect="1"/>
          </p:cNvPicPr>
          <p:nvPr userDrawn="1"/>
        </p:nvPicPr>
        <p:blipFill>
          <a:blip r:embed="rId2" cstate="print"/>
          <a:stretch>
            <a:fillRect/>
          </a:stretch>
        </p:blipFill>
        <p:spPr>
          <a:xfrm>
            <a:off x="0" y="0"/>
            <a:ext cx="9144000" cy="295820"/>
          </a:xfrm>
          <a:prstGeom prst="rect">
            <a:avLst/>
          </a:prstGeom>
        </p:spPr>
      </p:pic>
    </p:spTree>
    <p:extLst>
      <p:ext uri="{BB962C8B-B14F-4D97-AF65-F5344CB8AC3E}">
        <p14:creationId xmlns:p14="http://schemas.microsoft.com/office/powerpoint/2010/main" val="2822474418"/>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guide id="3" pos="3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36652" y="1602770"/>
            <a:ext cx="3950413"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0" name="Content Placeholder 2"/>
          <p:cNvSpPr>
            <a:spLocks noGrp="1"/>
          </p:cNvSpPr>
          <p:nvPr>
            <p:ph idx="13" hasCustomPrompt="1"/>
          </p:nvPr>
        </p:nvSpPr>
        <p:spPr>
          <a:xfrm>
            <a:off x="4756935" y="1599103"/>
            <a:ext cx="3923011" cy="4523394"/>
          </a:xfrm>
          <a:prstGeom prst="rect">
            <a:avLst/>
          </a:prstGeom>
        </p:spPr>
        <p:txBody>
          <a:bodyPr/>
          <a:lstStyle>
            <a:lvl1pPr>
              <a:spcBef>
                <a:spcPts val="600"/>
              </a:spcBef>
              <a:spcAft>
                <a:spcPts val="600"/>
              </a:spcAft>
              <a:buFont typeface="Wingdings" pitchFamily="2" charset="2"/>
              <a:buChar char="§"/>
              <a:defRPr sz="2400">
                <a:latin typeface="Arial" pitchFamily="34" charset="0"/>
                <a:cs typeface="Arial" pitchFamily="34" charset="0"/>
              </a:defRPr>
            </a:lvl1pPr>
            <a:lvl2pPr>
              <a:spcBef>
                <a:spcPts val="600"/>
              </a:spcBef>
              <a:spcAft>
                <a:spcPts val="600"/>
              </a:spcAft>
              <a:buFont typeface="Wingdings" pitchFamily="2" charset="2"/>
              <a:buChar char="Ø"/>
              <a:defRPr sz="2000">
                <a:latin typeface="Arial" pitchFamily="34" charset="0"/>
                <a:cs typeface="Arial" pitchFamily="34" charset="0"/>
              </a:defRPr>
            </a:lvl2pPr>
            <a:lvl3pPr>
              <a:spcBef>
                <a:spcPts val="600"/>
              </a:spcBef>
              <a:spcAft>
                <a:spcPts val="600"/>
              </a:spcAft>
              <a:buFont typeface="Arial" pitchFamily="34" charset="0"/>
              <a:buChar cha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stStyle>
          <a:p>
            <a:r>
              <a:rPr lang="en-IE" dirty="0" smtClean="0"/>
              <a:t>First-level pt, sentence case, Arial, 24 pt, black</a:t>
            </a:r>
          </a:p>
          <a:p>
            <a:pPr lvl="1"/>
            <a:r>
              <a:rPr lang="en-IE" dirty="0" smtClean="0"/>
              <a:t>Second-level pt, sentence case, Arial, 20 pt, black</a:t>
            </a:r>
          </a:p>
          <a:p>
            <a:pPr lvl="2"/>
            <a:r>
              <a:rPr lang="en-IE" dirty="0" smtClean="0"/>
              <a:t>Third-level pt, sentence case, Arial, 18 pt, black</a:t>
            </a:r>
          </a:p>
          <a:p>
            <a:r>
              <a:rPr lang="en-IE" dirty="0" smtClean="0"/>
              <a:t>18 pt is the smallest font size permitted.</a:t>
            </a:r>
          </a:p>
        </p:txBody>
      </p:sp>
      <p:sp>
        <p:nvSpPr>
          <p:cNvPr id="11" name="Slide Number Placeholder 5"/>
          <p:cNvSpPr>
            <a:spLocks noGrp="1"/>
          </p:cNvSpPr>
          <p:nvPr>
            <p:ph type="sldNum" sz="quarter" idx="12"/>
          </p:nvPr>
        </p:nvSpPr>
        <p:spPr>
          <a:xfrm>
            <a:off x="6645666" y="6356350"/>
            <a:ext cx="2133600" cy="365125"/>
          </a:xfrm>
          <a:prstGeom prst="rect">
            <a:avLst/>
          </a:prstGeom>
        </p:spPr>
        <p:txBody>
          <a:bodyPr/>
          <a:lstStyle/>
          <a:p>
            <a:fld id="{61FCC69C-9B8E-4208-8737-B4C333BC0DAC}" type="slidenum">
              <a:rPr lang="en-IE" smtClean="0"/>
              <a:t>‹#›</a:t>
            </a:fld>
            <a:endParaRPr lang="en-IE" dirty="0"/>
          </a:p>
        </p:txBody>
      </p:sp>
      <p:sp>
        <p:nvSpPr>
          <p:cNvPr id="24" name="Title 1"/>
          <p:cNvSpPr>
            <a:spLocks noGrp="1"/>
          </p:cNvSpPr>
          <p:nvPr>
            <p:ph type="title" hasCustomPrompt="1"/>
          </p:nvPr>
        </p:nvSpPr>
        <p:spPr>
          <a:xfrm>
            <a:off x="443345" y="462336"/>
            <a:ext cx="6508679" cy="945224"/>
          </a:xfrm>
          <a:prstGeom prst="rect">
            <a:avLst/>
          </a:prstGeom>
        </p:spPr>
        <p:txBody>
          <a:bodyPr>
            <a:noAutofit/>
          </a:bodyPr>
          <a:lstStyle>
            <a:lvl1pPr algn="l">
              <a:defRPr sz="2800" b="1">
                <a:latin typeface="Arial" pitchFamily="34" charset="0"/>
                <a:cs typeface="Arial" pitchFamily="34" charset="0"/>
              </a:defRPr>
            </a:lvl1pPr>
          </a:lstStyle>
          <a:p>
            <a:r>
              <a:rPr lang="en-IE" dirty="0" smtClean="0"/>
              <a:t>Titles sentence case, Arial 22pt, Bold, Black</a:t>
            </a:r>
            <a:endParaRPr lang="en-IE" dirty="0"/>
          </a:p>
        </p:txBody>
      </p:sp>
      <p:pic>
        <p:nvPicPr>
          <p:cNvPr id="25" name="Picture 24" descr="strip.png"/>
          <p:cNvPicPr>
            <a:picLocks noChangeAspect="1"/>
          </p:cNvPicPr>
          <p:nvPr userDrawn="1"/>
        </p:nvPicPr>
        <p:blipFill>
          <a:blip r:embed="rId2" cstate="print"/>
          <a:stretch>
            <a:fillRect/>
          </a:stretch>
        </p:blipFill>
        <p:spPr>
          <a:xfrm>
            <a:off x="0" y="0"/>
            <a:ext cx="9144000" cy="295820"/>
          </a:xfrm>
          <a:prstGeom prst="rect">
            <a:avLst/>
          </a:prstGeom>
        </p:spPr>
      </p:pic>
      <p:pic>
        <p:nvPicPr>
          <p:cNvPr id="9" name="Picture 3" descr="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29500" y="495300"/>
            <a:ext cx="1227138" cy="66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userDrawn="1"/>
        </p:nvSpPr>
        <p:spPr>
          <a:xfrm>
            <a:off x="7191375" y="1160463"/>
            <a:ext cx="1665288" cy="354012"/>
          </a:xfrm>
          <a:prstGeom prst="rect">
            <a:avLst/>
          </a:prstGeom>
          <a:noFill/>
        </p:spPr>
        <p:txBody>
          <a:bodyPr>
            <a:spAutoFit/>
          </a:bodyPr>
          <a:lstStyle/>
          <a:p>
            <a:pPr algn="ctr" eaLnBrk="1" fontAlgn="auto" hangingPunct="1">
              <a:spcBef>
                <a:spcPts val="0"/>
              </a:spcBef>
              <a:spcAft>
                <a:spcPts val="0"/>
              </a:spcAft>
              <a:defRPr/>
            </a:pPr>
            <a:r>
              <a:rPr lang="en-IE" sz="850" dirty="0">
                <a:solidFill>
                  <a:srgbClr val="41464C"/>
                </a:solidFill>
                <a:latin typeface="+mn-lt"/>
              </a:rPr>
              <a:t>European</a:t>
            </a:r>
            <a:r>
              <a:rPr lang="en-IE" sz="850" dirty="0">
                <a:latin typeface="+mn-lt"/>
              </a:rPr>
              <a:t> </a:t>
            </a:r>
            <a:r>
              <a:rPr lang="en-IE" sz="850" dirty="0">
                <a:solidFill>
                  <a:srgbClr val="1A2B85"/>
                </a:solidFill>
                <a:latin typeface="+mn-lt"/>
              </a:rPr>
              <a:t>Patients’ Academy </a:t>
            </a:r>
          </a:p>
          <a:p>
            <a:pPr algn="ctr" eaLnBrk="1" fontAlgn="auto" hangingPunct="1">
              <a:spcBef>
                <a:spcPts val="0"/>
              </a:spcBef>
              <a:spcAft>
                <a:spcPts val="0"/>
              </a:spcAft>
              <a:defRPr/>
            </a:pPr>
            <a:r>
              <a:rPr lang="en-IE" sz="850" dirty="0">
                <a:solidFill>
                  <a:srgbClr val="41464C"/>
                </a:solidFill>
                <a:latin typeface="+mn-lt"/>
              </a:rPr>
              <a:t>on Therapeutic Innovation</a:t>
            </a:r>
          </a:p>
        </p:txBody>
      </p:sp>
    </p:spTree>
  </p:cSld>
  <p:clrMapOvr>
    <a:masterClrMapping/>
  </p:clrMapOvr>
  <p:extLst mod="1">
    <p:ext uri="{DCECCB84-F9BA-43D5-87BE-67443E8EF086}">
      <p15:sldGuideLst xmlns:p15="http://schemas.microsoft.com/office/powerpoint/2012/main">
        <p15:guide id="1" orient="horz" pos="2160" userDrawn="1">
          <p15:clr>
            <a:srgbClr val="FBAE40"/>
          </p15:clr>
        </p15:guide>
        <p15:guide id="3" pos="340" userDrawn="1">
          <p15:clr>
            <a:srgbClr val="FBAE40"/>
          </p15:clr>
        </p15:guide>
        <p15:guide id="4" pos="3061"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6553200" y="6356350"/>
            <a:ext cx="2133600" cy="365125"/>
          </a:xfrm>
          <a:prstGeom prst="rect">
            <a:avLst/>
          </a:prstGeom>
        </p:spPr>
        <p:txBody>
          <a:bodyPr/>
          <a:lstStyle>
            <a:lvl1pPr algn="r">
              <a:defRPr/>
            </a:lvl1pPr>
          </a:lstStyle>
          <a:p>
            <a:fld id="{61FCC69C-9B8E-4208-8737-B4C333BC0DAC}" type="slidenum">
              <a:rPr lang="en-IE" smtClean="0"/>
              <a:pPr/>
              <a:t>‹#›</a:t>
            </a:fld>
            <a:endParaRPr lang="en-I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1"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The </a:t>
            </a:r>
            <a:r>
              <a:rPr lang="en-GB" dirty="0" smtClean="0"/>
              <a:t>key principles of pharmacology</a:t>
            </a:r>
            <a:endParaRPr lang="en-GB" dirty="0"/>
          </a:p>
        </p:txBody>
      </p:sp>
    </p:spTree>
    <p:custDataLst>
      <p:tags r:id="rId1"/>
    </p:custDataLst>
    <p:extLst>
      <p:ext uri="{BB962C8B-B14F-4D97-AF65-F5344CB8AC3E}">
        <p14:creationId xmlns:p14="http://schemas.microsoft.com/office/powerpoint/2010/main" val="1770094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mj-lt"/>
              <a:buAutoNum type="arabicPeriod"/>
            </a:pPr>
            <a:r>
              <a:rPr lang="en-GB" b="1" dirty="0" smtClean="0"/>
              <a:t>Pharmacodynamics</a:t>
            </a:r>
            <a:r>
              <a:rPr lang="en-GB" dirty="0" smtClean="0"/>
              <a:t> is the study of </a:t>
            </a:r>
            <a:r>
              <a:rPr lang="en-GB" b="1" dirty="0" smtClean="0"/>
              <a:t>the effect of medicine on the body</a:t>
            </a:r>
            <a:r>
              <a:rPr lang="en-GB" dirty="0" smtClean="0"/>
              <a:t>; scientists ask questions like:</a:t>
            </a:r>
          </a:p>
          <a:p>
            <a:pPr lvl="1"/>
            <a:r>
              <a:rPr lang="en-GB" dirty="0" smtClean="0"/>
              <a:t>What does the medicine do to the body? </a:t>
            </a:r>
          </a:p>
          <a:p>
            <a:pPr lvl="1"/>
            <a:r>
              <a:rPr lang="en-GB" dirty="0" smtClean="0"/>
              <a:t>What receptors does the medicine activate?</a:t>
            </a:r>
          </a:p>
          <a:p>
            <a:pPr lvl="1"/>
            <a:r>
              <a:rPr lang="en-GB" dirty="0" smtClean="0"/>
              <a:t>What other effects does the medicine have?</a:t>
            </a:r>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2</a:t>
            </a:fld>
            <a:endParaRPr lang="en-GB" altLang="de-DE">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Introduction (1)</a:t>
            </a:r>
            <a:endParaRPr lang="en-GB" dirty="0"/>
          </a:p>
        </p:txBody>
      </p:sp>
    </p:spTree>
    <p:custDataLst>
      <p:tags r:id="rId1"/>
    </p:custDataLst>
    <p:extLst>
      <p:ext uri="{BB962C8B-B14F-4D97-AF65-F5344CB8AC3E}">
        <p14:creationId xmlns:p14="http://schemas.microsoft.com/office/powerpoint/2010/main" val="1766773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0" indent="-457200">
              <a:buFont typeface="+mj-lt"/>
              <a:buAutoNum type="arabicPeriod" startAt="2"/>
            </a:pPr>
            <a:r>
              <a:rPr lang="en-GB" b="1" dirty="0" smtClean="0"/>
              <a:t>Pharmacokinetics</a:t>
            </a:r>
            <a:r>
              <a:rPr lang="en-GB" dirty="0" smtClean="0"/>
              <a:t> </a:t>
            </a:r>
            <a:r>
              <a:rPr lang="en-GB" dirty="0"/>
              <a:t>(PK) is the study of </a:t>
            </a:r>
            <a:r>
              <a:rPr lang="en-GB" b="1" dirty="0"/>
              <a:t>the effect the body has on medicines</a:t>
            </a:r>
            <a:r>
              <a:rPr lang="en-GB" dirty="0"/>
              <a:t>; scientists ask questions like:</a:t>
            </a:r>
          </a:p>
          <a:p>
            <a:pPr lvl="1"/>
            <a:r>
              <a:rPr lang="en-GB" dirty="0"/>
              <a:t>How does the medicine get into the body?</a:t>
            </a:r>
          </a:p>
          <a:p>
            <a:pPr lvl="1"/>
            <a:r>
              <a:rPr lang="en-GB" dirty="0"/>
              <a:t>Where does the medicine go?</a:t>
            </a:r>
          </a:p>
          <a:p>
            <a:pPr lvl="1"/>
            <a:r>
              <a:rPr lang="en-GB" dirty="0"/>
              <a:t>What does the body do to the medicine?</a:t>
            </a:r>
          </a:p>
          <a:p>
            <a:pPr lvl="1"/>
            <a:r>
              <a:rPr lang="en-GB" dirty="0"/>
              <a:t>How does the body get rid of the </a:t>
            </a:r>
            <a:r>
              <a:rPr lang="en-GB" dirty="0" smtClean="0"/>
              <a:t>medicine?</a:t>
            </a:r>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3</a:t>
            </a:fld>
            <a:endParaRPr lang="en-GB" altLang="de-DE">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Introduction (2)</a:t>
            </a:r>
            <a:endParaRPr lang="en-GB" dirty="0"/>
          </a:p>
        </p:txBody>
      </p:sp>
    </p:spTree>
    <p:custDataLst>
      <p:tags r:id="rId1"/>
    </p:custDataLst>
    <p:extLst>
      <p:ext uri="{BB962C8B-B14F-4D97-AF65-F5344CB8AC3E}">
        <p14:creationId xmlns:p14="http://schemas.microsoft.com/office/powerpoint/2010/main" val="2273438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898" y="309717"/>
            <a:ext cx="8711380" cy="6533535"/>
          </a:xfrm>
          <a:prstGeom prst="rect">
            <a:avLst/>
          </a:prstGeom>
        </p:spPr>
      </p:pic>
      <p:sp>
        <p:nvSpPr>
          <p:cNvPr id="9" name="Slide Number Placeholder 8"/>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4</a:t>
            </a:fld>
            <a:endParaRPr lang="en-GB" altLang="de-DE">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165717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Defined as the generation of PK data in animals.</a:t>
            </a:r>
          </a:p>
          <a:p>
            <a:r>
              <a:rPr lang="en-US" dirty="0" smtClean="0"/>
              <a:t>Describes the systemic exposure achieved in animals and its relationship to dose level and the time course of the toxicity study.</a:t>
            </a:r>
          </a:p>
          <a:p>
            <a:r>
              <a:rPr lang="en-US" dirty="0" smtClean="0"/>
              <a:t>Primary focus on the interpretation of toxicity tests.</a:t>
            </a:r>
          </a:p>
          <a:p>
            <a:r>
              <a:rPr lang="en-US" dirty="0" smtClean="0"/>
              <a:t>No rigid detailed procedures for the application of </a:t>
            </a:r>
            <a:r>
              <a:rPr lang="en-US" dirty="0" err="1" smtClean="0"/>
              <a:t>toxicokinetics</a:t>
            </a:r>
            <a:r>
              <a:rPr lang="en-US" dirty="0" smtClean="0"/>
              <a:t> are generally recommended.</a:t>
            </a:r>
          </a:p>
          <a:p>
            <a:r>
              <a:rPr lang="en-US" dirty="0" smtClean="0"/>
              <a:t>The need for </a:t>
            </a:r>
            <a:r>
              <a:rPr lang="en-US" dirty="0" err="1" smtClean="0"/>
              <a:t>toxicokinetic</a:t>
            </a:r>
            <a:r>
              <a:rPr lang="en-US" dirty="0" smtClean="0"/>
              <a:t> data based on a flexible step-by-step approach.</a:t>
            </a:r>
            <a:endParaRPr lang="en-GB" dirty="0"/>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5</a:t>
            </a:fld>
            <a:endParaRPr lang="en-GB" altLang="de-DE">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Principles of </a:t>
            </a:r>
            <a:r>
              <a:rPr lang="en-GB" dirty="0" err="1" smtClean="0"/>
              <a:t>toxicokinetics</a:t>
            </a:r>
            <a:endParaRPr lang="en-GB" dirty="0"/>
          </a:p>
        </p:txBody>
      </p:sp>
    </p:spTree>
    <p:custDataLst>
      <p:tags r:id="rId1"/>
    </p:custDataLst>
    <p:extLst>
      <p:ext uri="{BB962C8B-B14F-4D97-AF65-F5344CB8AC3E}">
        <p14:creationId xmlns:p14="http://schemas.microsoft.com/office/powerpoint/2010/main" val="2639363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652" y="1602770"/>
            <a:ext cx="8239324" cy="4523394"/>
          </a:xfrm>
        </p:spPr>
        <p:txBody>
          <a:bodyPr/>
          <a:lstStyle/>
          <a:p>
            <a:r>
              <a:rPr lang="en-GB" dirty="0" smtClean="0"/>
              <a:t>Understanding the processes that control absorption are critical for developing active medicines.</a:t>
            </a:r>
          </a:p>
          <a:p>
            <a:r>
              <a:rPr lang="en-GB" dirty="0" smtClean="0"/>
              <a:t>Absorption refers to how medicines enter the blood stream. There are several routes of administration.</a:t>
            </a:r>
          </a:p>
          <a:p>
            <a:r>
              <a:rPr lang="en-GB" dirty="0" smtClean="0"/>
              <a:t>The image on the next slide compares oral and intravenous administration in terms of their bioavailability – that is, how quickly after administration the active pharmaceutical ingredient becomes biologically available </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6</a:t>
            </a:fld>
            <a:endParaRPr lang="en-GB" altLang="de-DE"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Absorption (1)</a:t>
            </a:r>
            <a:endParaRPr lang="en-GB" dirty="0"/>
          </a:p>
        </p:txBody>
      </p:sp>
    </p:spTree>
    <p:custDataLst>
      <p:tags r:id="rId1"/>
    </p:custDataLst>
    <p:extLst>
      <p:ext uri="{BB962C8B-B14F-4D97-AF65-F5344CB8AC3E}">
        <p14:creationId xmlns:p14="http://schemas.microsoft.com/office/powerpoint/2010/main" val="2305107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118" y="316177"/>
            <a:ext cx="8597417" cy="6448063"/>
          </a:xfrm>
          <a:prstGeom prst="rect">
            <a:avLst/>
          </a:prstGeom>
        </p:spPr>
      </p:pic>
      <p:sp>
        <p:nvSpPr>
          <p:cNvPr id="6" name="Slide Number Placeholder 3"/>
          <p:cNvSpPr>
            <a:spLocks noGrp="1"/>
          </p:cNvSpPr>
          <p:nvPr>
            <p:ph type="sldNum" sz="quarter" idx="12"/>
          </p:nvPr>
        </p:nvSpPr>
        <p:spPr>
          <a:xfrm>
            <a:off x="6645666" y="6356350"/>
            <a:ext cx="2133600" cy="365125"/>
          </a:xfrm>
        </p:spPr>
        <p:txBody>
          <a:bodyPr/>
          <a:lstStyle/>
          <a:p>
            <a:fld id="{F1CEDBB0-03D2-4DC2-985F-E77E466AB36A}" type="slidenum">
              <a:rPr lang="en-GB" altLang="de-DE" smtClean="0">
                <a:latin typeface="Arial" panose="020B0604020202020204" pitchFamily="34" charset="0"/>
                <a:cs typeface="Arial" panose="020B0604020202020204" pitchFamily="34" charset="0"/>
              </a:rPr>
              <a:t>7</a:t>
            </a:fld>
            <a:endParaRPr lang="en-GB" alt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928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851" y="1552129"/>
            <a:ext cx="8342613" cy="4683166"/>
          </a:xfrm>
        </p:spPr>
        <p:txBody>
          <a:bodyPr/>
          <a:lstStyle/>
          <a:p>
            <a:r>
              <a:rPr lang="en-GB" dirty="0" smtClean="0"/>
              <a:t>Medicines can enter the body in many different ways, and they are absorbed when they travel from the site of administration into the body's circulation. </a:t>
            </a:r>
          </a:p>
          <a:p>
            <a:r>
              <a:rPr lang="en-GB" dirty="0" smtClean="0"/>
              <a:t>Distribution refers to how medicines are distributed throughout the body. The degree of distribution of a medicine depends on its physical and chemical properties.  </a:t>
            </a:r>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8</a:t>
            </a:fld>
            <a:endParaRPr lang="en-GB" altLang="de-DE"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Distribution (1)</a:t>
            </a:r>
            <a:endParaRPr lang="en-GB" dirty="0"/>
          </a:p>
        </p:txBody>
      </p:sp>
    </p:spTree>
    <p:custDataLst>
      <p:tags r:id="rId1"/>
    </p:custDataLst>
    <p:extLst>
      <p:ext uri="{BB962C8B-B14F-4D97-AF65-F5344CB8AC3E}">
        <p14:creationId xmlns:p14="http://schemas.microsoft.com/office/powerpoint/2010/main" val="2384086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91728" y="309716"/>
            <a:ext cx="8731045" cy="6548284"/>
          </a:xfrm>
          <a:prstGeom prst="rect">
            <a:avLst/>
          </a:prstGeom>
        </p:spPr>
      </p:pic>
      <p:sp>
        <p:nvSpPr>
          <p:cNvPr id="6" name="Slide Number Placeholder 3"/>
          <p:cNvSpPr>
            <a:spLocks noGrp="1"/>
          </p:cNvSpPr>
          <p:nvPr>
            <p:ph type="sldNum" sz="quarter" idx="12"/>
          </p:nvPr>
        </p:nvSpPr>
        <p:spPr>
          <a:xfrm>
            <a:off x="6645666" y="6356350"/>
            <a:ext cx="2133600" cy="365125"/>
          </a:xfrm>
        </p:spPr>
        <p:txBody>
          <a:bodyPr/>
          <a:lstStyle/>
          <a:p>
            <a:fld id="{9103BF77-CB48-4EAB-BEA1-C62CBEAF9EE7}" type="slidenum">
              <a:rPr lang="en-GB" altLang="de-DE" smtClean="0">
                <a:latin typeface="Arial" panose="020B0604020202020204" pitchFamily="34" charset="0"/>
                <a:cs typeface="Arial" panose="020B0604020202020204" pitchFamily="34" charset="0"/>
              </a:rPr>
              <a:t>9</a:t>
            </a:fld>
            <a:endParaRPr lang="en-GB" alt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3175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A few of the most common ways to administer medicines are:</a:t>
            </a:r>
          </a:p>
          <a:p>
            <a:pPr lvl="1"/>
            <a:r>
              <a:rPr lang="en-GB" dirty="0"/>
              <a:t>oral (swallowing a tablet), </a:t>
            </a:r>
          </a:p>
          <a:p>
            <a:pPr lvl="1"/>
            <a:r>
              <a:rPr lang="en-GB" dirty="0"/>
              <a:t>intramuscular (injection into  a muscle, i.e., arm), </a:t>
            </a:r>
          </a:p>
          <a:p>
            <a:pPr lvl="1"/>
            <a:r>
              <a:rPr lang="en-GB" dirty="0"/>
              <a:t>subcutaneous (injection just under the skin), </a:t>
            </a:r>
          </a:p>
          <a:p>
            <a:pPr lvl="1"/>
            <a:r>
              <a:rPr lang="en-GB" dirty="0"/>
              <a:t>intravenous (receiving drug into a vein), </a:t>
            </a:r>
          </a:p>
          <a:p>
            <a:pPr lvl="1"/>
            <a:r>
              <a:rPr lang="en-GB" dirty="0"/>
              <a:t>or transdermal (wearing a skin patch). </a:t>
            </a:r>
          </a:p>
          <a:p>
            <a:r>
              <a:rPr lang="en-GB" dirty="0" smtClean="0"/>
              <a:t>The medicine </a:t>
            </a:r>
            <a:r>
              <a:rPr lang="en-GB" dirty="0" smtClean="0"/>
              <a:t>must </a:t>
            </a:r>
            <a:r>
              <a:rPr lang="en-GB" dirty="0" smtClean="0"/>
              <a:t>reach its intended target</a:t>
            </a:r>
            <a:r>
              <a:rPr lang="en-GB" dirty="0"/>
              <a:t>. </a:t>
            </a:r>
            <a:endParaRPr lang="en-GB" dirty="0" smtClean="0"/>
          </a:p>
          <a:p>
            <a:pPr marL="0" indent="0">
              <a:buNone/>
            </a:pPr>
            <a:endParaRPr lang="en-GB" dirty="0"/>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10</a:t>
            </a:fld>
            <a:endParaRPr lang="en-GB" altLang="de-DE"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Distribution </a:t>
            </a:r>
            <a:r>
              <a:rPr lang="en-GB" dirty="0" smtClean="0"/>
              <a:t>(2)</a:t>
            </a:r>
            <a:endParaRPr lang="en-GB" dirty="0"/>
          </a:p>
        </p:txBody>
      </p:sp>
    </p:spTree>
    <p:custDataLst>
      <p:tags r:id="rId1"/>
    </p:custDataLst>
    <p:extLst>
      <p:ext uri="{BB962C8B-B14F-4D97-AF65-F5344CB8AC3E}">
        <p14:creationId xmlns:p14="http://schemas.microsoft.com/office/powerpoint/2010/main" val="3123287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9194" y="1602770"/>
            <a:ext cx="8230072" cy="4753580"/>
          </a:xfrm>
        </p:spPr>
        <p:txBody>
          <a:bodyPr/>
          <a:lstStyle/>
          <a:p>
            <a:r>
              <a:rPr lang="en-GB" dirty="0" smtClean="0"/>
              <a:t>The majority of medicines are chemically active and are metabolised in the body.</a:t>
            </a:r>
          </a:p>
          <a:p>
            <a:r>
              <a:rPr lang="en-GB" dirty="0" smtClean="0"/>
              <a:t>This has many consequences, such as:</a:t>
            </a:r>
          </a:p>
          <a:p>
            <a:pPr lvl="1"/>
            <a:r>
              <a:rPr lang="en-GB" dirty="0" smtClean="0"/>
              <a:t>a loss of activity</a:t>
            </a:r>
          </a:p>
          <a:p>
            <a:pPr lvl="1"/>
            <a:r>
              <a:rPr lang="en-GB" dirty="0" smtClean="0"/>
              <a:t>an increase in activity</a:t>
            </a:r>
          </a:p>
          <a:p>
            <a:pPr lvl="1"/>
            <a:r>
              <a:rPr lang="en-GB" dirty="0" smtClean="0"/>
              <a:t>a reduction in toxicity</a:t>
            </a:r>
          </a:p>
          <a:p>
            <a:pPr lvl="1"/>
            <a:r>
              <a:rPr lang="en-GB" dirty="0" smtClean="0"/>
              <a:t>an increase in toxicity</a:t>
            </a:r>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11</a:t>
            </a:fld>
            <a:endParaRPr lang="en-GB" altLang="de-DE"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Metabolism (1)</a:t>
            </a:r>
            <a:endParaRPr lang="en-GB" dirty="0"/>
          </a:p>
        </p:txBody>
      </p:sp>
    </p:spTree>
    <p:custDataLst>
      <p:tags r:id="rId1"/>
    </p:custDataLst>
    <p:extLst>
      <p:ext uri="{BB962C8B-B14F-4D97-AF65-F5344CB8AC3E}">
        <p14:creationId xmlns:p14="http://schemas.microsoft.com/office/powerpoint/2010/main" val="4227840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86605" y="296671"/>
            <a:ext cx="8566405" cy="6424804"/>
          </a:xfrm>
          <a:prstGeom prst="rect">
            <a:avLst/>
          </a:prstGeom>
        </p:spPr>
      </p:pic>
      <p:sp>
        <p:nvSpPr>
          <p:cNvPr id="6" name="Slide Number Placeholder 3"/>
          <p:cNvSpPr>
            <a:spLocks noGrp="1"/>
          </p:cNvSpPr>
          <p:nvPr>
            <p:ph type="sldNum" sz="quarter" idx="12"/>
          </p:nvPr>
        </p:nvSpPr>
        <p:spPr>
          <a:xfrm>
            <a:off x="6645666" y="6356350"/>
            <a:ext cx="2133600" cy="365125"/>
          </a:xfrm>
        </p:spPr>
        <p:txBody>
          <a:bodyPr/>
          <a:lstStyle/>
          <a:p>
            <a:fld id="{58370053-617C-47B2-A63F-C0551D73421F}" type="slidenum">
              <a:rPr lang="en-GB" altLang="de-DE" smtClean="0">
                <a:latin typeface="Arial" panose="020B0604020202020204" pitchFamily="34" charset="0"/>
                <a:cs typeface="Arial" panose="020B0604020202020204" pitchFamily="34" charset="0"/>
              </a:rPr>
              <a:t>12</a:t>
            </a:fld>
            <a:endParaRPr lang="en-GB" alt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04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smtClean="0"/>
              <a:t>There are a number of routes of excretion for medicines and metabolites. In order of importance, these are:</a:t>
            </a:r>
          </a:p>
          <a:p>
            <a:r>
              <a:rPr lang="en-GB" dirty="0" smtClean="0"/>
              <a:t>Renal (kidneys)</a:t>
            </a:r>
          </a:p>
          <a:p>
            <a:r>
              <a:rPr lang="en-GB" dirty="0" smtClean="0"/>
              <a:t>In faeces</a:t>
            </a:r>
          </a:p>
          <a:p>
            <a:r>
              <a:rPr lang="en-GB" dirty="0" smtClean="0"/>
              <a:t>Expired air (lungs)</a:t>
            </a:r>
          </a:p>
          <a:p>
            <a:r>
              <a:rPr lang="en-GB" dirty="0" smtClean="0"/>
              <a:t>Through sweat (skin)</a:t>
            </a:r>
          </a:p>
          <a:p>
            <a:pPr marL="0" indent="0">
              <a:buNone/>
            </a:pPr>
            <a:r>
              <a:rPr lang="en-GB" dirty="0" smtClean="0"/>
              <a:t>Minor </a:t>
            </a:r>
            <a:r>
              <a:rPr lang="en-GB" dirty="0" smtClean="0"/>
              <a:t>routes include:</a:t>
            </a:r>
            <a:endParaRPr lang="en-GB" dirty="0" smtClean="0"/>
          </a:p>
          <a:p>
            <a:r>
              <a:rPr lang="en-GB" dirty="0" smtClean="0"/>
              <a:t>saliva</a:t>
            </a:r>
          </a:p>
          <a:p>
            <a:r>
              <a:rPr lang="en-GB" dirty="0" smtClean="0"/>
              <a:t>breast milk</a:t>
            </a:r>
          </a:p>
        </p:txBody>
      </p:sp>
      <p:sp>
        <p:nvSpPr>
          <p:cNvPr id="4" name="Slide Number Placeholder 3"/>
          <p:cNvSpPr>
            <a:spLocks noGrp="1"/>
          </p:cNvSpPr>
          <p:nvPr>
            <p:ph type="sldNum" sz="quarter" idx="12"/>
          </p:nvPr>
        </p:nvSpPr>
        <p:spPr>
          <a:xfrm>
            <a:off x="6645666" y="6371340"/>
            <a:ext cx="2133600" cy="365125"/>
          </a:xfrm>
        </p:spPr>
        <p:txBody>
          <a:bodyPr/>
          <a:lstStyle/>
          <a:p>
            <a:fld id="{0592B73C-D9A0-4CD4-8397-C0FF3CD8DDE1}" type="slidenum">
              <a:rPr lang="en-GB" altLang="de-DE" smtClean="0">
                <a:latin typeface="Arial" panose="020B0604020202020204" pitchFamily="34" charset="0"/>
                <a:cs typeface="Arial" panose="020B0604020202020204" pitchFamily="34" charset="0"/>
              </a:rPr>
              <a:pPr/>
              <a:t>13</a:t>
            </a:fld>
            <a:endParaRPr lang="en-GB" altLang="de-DE" dirty="0">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smtClean="0"/>
              <a:t>Excretion</a:t>
            </a:r>
            <a:endParaRPr lang="en-GB" dirty="0"/>
          </a:p>
        </p:txBody>
      </p:sp>
    </p:spTree>
    <p:custDataLst>
      <p:tags r:id="rId1"/>
    </p:custDataLst>
    <p:extLst>
      <p:ext uri="{BB962C8B-B14F-4D97-AF65-F5344CB8AC3E}">
        <p14:creationId xmlns:p14="http://schemas.microsoft.com/office/powerpoint/2010/main" val="3734103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14</a:t>
            </a:fld>
            <a:endParaRPr lang="en-GB" altLang="de-DE" dirty="0">
              <a:latin typeface="Arial" panose="020B0604020202020204" pitchFamily="34" charset="0"/>
              <a:cs typeface="Arial" panose="020B0604020202020204" pitchFamily="34" charset="0"/>
            </a:endParaRPr>
          </a:p>
        </p:txBody>
      </p:sp>
      <p:sp>
        <p:nvSpPr>
          <p:cNvPr id="9" name="Title 8"/>
          <p:cNvSpPr>
            <a:spLocks noGrp="1"/>
          </p:cNvSpPr>
          <p:nvPr>
            <p:ph type="title"/>
          </p:nvPr>
        </p:nvSpPr>
        <p:spPr/>
        <p:txBody>
          <a:bodyPr/>
          <a:lstStyle/>
          <a:p>
            <a:r>
              <a:rPr lang="it-IT" dirty="0"/>
              <a:t>The </a:t>
            </a:r>
            <a:r>
              <a:rPr lang="it-IT" dirty="0" smtClean="0"/>
              <a:t>non-clinical </a:t>
            </a:r>
            <a:r>
              <a:rPr lang="it-IT" dirty="0"/>
              <a:t>p</a:t>
            </a:r>
            <a:r>
              <a:rPr lang="it-IT" dirty="0" smtClean="0"/>
              <a:t>hase </a:t>
            </a:r>
            <a:r>
              <a:rPr lang="en-GB" dirty="0"/>
              <a:t/>
            </a:r>
            <a:br>
              <a:rPr lang="en-GB" dirty="0"/>
            </a:br>
            <a:endParaRPr lang="en-GB" dirty="0"/>
          </a:p>
        </p:txBody>
      </p:sp>
      <p:sp>
        <p:nvSpPr>
          <p:cNvPr id="4" name="CasellaDiTesto 3"/>
          <p:cNvSpPr txBox="1"/>
          <p:nvPr/>
        </p:nvSpPr>
        <p:spPr>
          <a:xfrm>
            <a:off x="1100587" y="5600433"/>
            <a:ext cx="6912767" cy="646331"/>
          </a:xfrm>
          <a:prstGeom prst="rect">
            <a:avLst/>
          </a:prstGeom>
          <a:noFill/>
        </p:spPr>
        <p:txBody>
          <a:bodyPr wrap="square" rtlCol="0">
            <a:spAutoFit/>
          </a:bodyPr>
          <a:lstStyle/>
          <a:p>
            <a:pPr algn="ctr"/>
            <a:r>
              <a:rPr lang="it-IT" dirty="0" smtClean="0">
                <a:latin typeface="Arial" panose="020B0604020202020204" pitchFamily="34" charset="0"/>
                <a:cs typeface="Arial" panose="020B0604020202020204" pitchFamily="34" charset="0"/>
              </a:rPr>
              <a:t>This </a:t>
            </a:r>
            <a:r>
              <a:rPr lang="en-GB" dirty="0" smtClean="0">
                <a:latin typeface="Arial" panose="020B0604020202020204" pitchFamily="34" charset="0"/>
                <a:cs typeface="Arial" panose="020B0604020202020204" pitchFamily="34" charset="0"/>
              </a:rPr>
              <a:t>diagram</a:t>
            </a:r>
            <a:r>
              <a:rPr lang="it-IT" dirty="0" smtClean="0">
                <a:latin typeface="Arial" panose="020B0604020202020204" pitchFamily="34" charset="0"/>
                <a:cs typeface="Arial" panose="020B0604020202020204" pitchFamily="34" charset="0"/>
              </a:rPr>
              <a:t> describes what researchers try to achieve during the non-clinical phase of medicines discovery.</a:t>
            </a:r>
            <a:endParaRPr lang="en-GB" dirty="0">
              <a:latin typeface="Arial" panose="020B0604020202020204" pitchFamily="34" charset="0"/>
              <a:cs typeface="Arial" panose="020B0604020202020204" pitchFamily="34" charset="0"/>
            </a:endParaRPr>
          </a:p>
        </p:txBody>
      </p:sp>
      <p:grpSp>
        <p:nvGrpSpPr>
          <p:cNvPr id="36" name="Group 35"/>
          <p:cNvGrpSpPr/>
          <p:nvPr/>
        </p:nvGrpSpPr>
        <p:grpSpPr>
          <a:xfrm>
            <a:off x="1585634" y="1701346"/>
            <a:ext cx="6000046" cy="3600878"/>
            <a:chOff x="951978" y="1494719"/>
            <a:chExt cx="6000046" cy="3600878"/>
          </a:xfrm>
        </p:grpSpPr>
        <p:sp>
          <p:nvSpPr>
            <p:cNvPr id="5" name="TextBox 4"/>
            <p:cNvSpPr txBox="1"/>
            <p:nvPr/>
          </p:nvSpPr>
          <p:spPr>
            <a:xfrm>
              <a:off x="951978" y="1494719"/>
              <a:ext cx="1971844" cy="35754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1500" i="1" dirty="0" smtClean="0">
                  <a:latin typeface="Arial" panose="020B0604020202020204" pitchFamily="34" charset="0"/>
                  <a:cs typeface="Arial" panose="020B0604020202020204" pitchFamily="34" charset="0"/>
                </a:rPr>
                <a:t>In vitro </a:t>
              </a:r>
              <a:r>
                <a:rPr lang="en-US" sz="1500" dirty="0" smtClean="0">
                  <a:latin typeface="Arial" panose="020B0604020202020204" pitchFamily="34" charset="0"/>
                  <a:cs typeface="Arial" panose="020B0604020202020204" pitchFamily="34" charset="0"/>
                </a:rPr>
                <a:t>(animal)</a:t>
              </a:r>
              <a:endParaRPr lang="en-GB" sz="1500" dirty="0">
                <a:latin typeface="Arial" panose="020B0604020202020204" pitchFamily="34" charset="0"/>
                <a:cs typeface="Arial" panose="020B0604020202020204" pitchFamily="34" charset="0"/>
              </a:endParaRPr>
            </a:p>
          </p:txBody>
        </p:sp>
        <p:sp>
          <p:nvSpPr>
            <p:cNvPr id="10" name="TextBox 9"/>
            <p:cNvSpPr txBox="1"/>
            <p:nvPr/>
          </p:nvSpPr>
          <p:spPr>
            <a:xfrm>
              <a:off x="4922808" y="1494719"/>
              <a:ext cx="2029216" cy="35754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1500" i="1" dirty="0" smtClean="0">
                  <a:latin typeface="Arial" panose="020B0604020202020204" pitchFamily="34" charset="0"/>
                  <a:cs typeface="Arial" panose="020B0604020202020204" pitchFamily="34" charset="0"/>
                </a:rPr>
                <a:t>In vitro </a:t>
              </a:r>
              <a:r>
                <a:rPr lang="en-US" sz="1500" dirty="0" smtClean="0">
                  <a:latin typeface="Arial" panose="020B0604020202020204" pitchFamily="34" charset="0"/>
                  <a:cs typeface="Arial" panose="020B0604020202020204" pitchFamily="34" charset="0"/>
                </a:rPr>
                <a:t>(human)</a:t>
              </a:r>
              <a:endParaRPr lang="en-GB" sz="1500" dirty="0">
                <a:latin typeface="Arial" panose="020B0604020202020204" pitchFamily="34" charset="0"/>
                <a:cs typeface="Arial" panose="020B0604020202020204" pitchFamily="34" charset="0"/>
              </a:endParaRPr>
            </a:p>
          </p:txBody>
        </p:sp>
        <p:sp>
          <p:nvSpPr>
            <p:cNvPr id="11" name="TextBox 10"/>
            <p:cNvSpPr txBox="1"/>
            <p:nvPr/>
          </p:nvSpPr>
          <p:spPr>
            <a:xfrm>
              <a:off x="951978" y="2482187"/>
              <a:ext cx="1971845" cy="868323"/>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1500" i="1" dirty="0" smtClean="0">
                  <a:latin typeface="Arial" panose="020B0604020202020204" pitchFamily="34" charset="0"/>
                  <a:cs typeface="Arial" panose="020B0604020202020204" pitchFamily="34" charset="0"/>
                </a:rPr>
                <a:t>In vivo </a:t>
              </a:r>
              <a:r>
                <a:rPr lang="en-US" sz="1500" dirty="0" smtClean="0">
                  <a:latin typeface="Arial" panose="020B0604020202020204" pitchFamily="34" charset="0"/>
                  <a:cs typeface="Arial" panose="020B0604020202020204" pitchFamily="34" charset="0"/>
                </a:rPr>
                <a:t>pharmacokinetics (animal)</a:t>
              </a:r>
            </a:p>
          </p:txBody>
        </p:sp>
        <p:sp>
          <p:nvSpPr>
            <p:cNvPr id="12" name="TextBox 11"/>
            <p:cNvSpPr txBox="1"/>
            <p:nvPr/>
          </p:nvSpPr>
          <p:spPr>
            <a:xfrm>
              <a:off x="4922808" y="2873486"/>
              <a:ext cx="2029216" cy="681038"/>
            </a:xfrm>
            <a:prstGeom prst="round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1700" dirty="0" smtClean="0">
                  <a:latin typeface="Arial" panose="020B0604020202020204" pitchFamily="34" charset="0"/>
                  <a:cs typeface="Arial" panose="020B0604020202020204" pitchFamily="34" charset="0"/>
                </a:rPr>
                <a:t>Predictions for first-in-human use</a:t>
              </a:r>
            </a:p>
          </p:txBody>
        </p:sp>
        <p:sp>
          <p:nvSpPr>
            <p:cNvPr id="13" name="TextBox 12"/>
            <p:cNvSpPr txBox="1"/>
            <p:nvPr/>
          </p:nvSpPr>
          <p:spPr>
            <a:xfrm>
              <a:off x="951978" y="3971885"/>
              <a:ext cx="1971844" cy="1123712"/>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1500" i="1" dirty="0" smtClean="0">
                  <a:latin typeface="Arial" panose="020B0604020202020204" pitchFamily="34" charset="0"/>
                  <a:cs typeface="Arial" panose="020B0604020202020204" pitchFamily="34" charset="0"/>
                </a:rPr>
                <a:t>In vivo </a:t>
              </a:r>
              <a:r>
                <a:rPr lang="en-US" sz="1500" dirty="0" smtClean="0">
                  <a:latin typeface="Arial" panose="020B0604020202020204" pitchFamily="34" charset="0"/>
                  <a:cs typeface="Arial" panose="020B0604020202020204" pitchFamily="34" charset="0"/>
                </a:rPr>
                <a:t>pharmacokinetics / pharmacodynamics  (animal)</a:t>
              </a:r>
            </a:p>
          </p:txBody>
        </p:sp>
        <p:cxnSp>
          <p:nvCxnSpPr>
            <p:cNvPr id="14" name="Straight Arrow Connector 13"/>
            <p:cNvCxnSpPr/>
            <p:nvPr/>
          </p:nvCxnSpPr>
          <p:spPr>
            <a:xfrm>
              <a:off x="2923822" y="1682005"/>
              <a:ext cx="1998986" cy="0"/>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5" idx="2"/>
              <a:endCxn id="11" idx="0"/>
            </p:cNvCxnSpPr>
            <p:nvPr/>
          </p:nvCxnSpPr>
          <p:spPr>
            <a:xfrm>
              <a:off x="1937900" y="1852264"/>
              <a:ext cx="1" cy="629923"/>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1" idx="2"/>
              <a:endCxn id="13" idx="0"/>
            </p:cNvCxnSpPr>
            <p:nvPr/>
          </p:nvCxnSpPr>
          <p:spPr>
            <a:xfrm flipH="1">
              <a:off x="1937900" y="3350510"/>
              <a:ext cx="1" cy="621375"/>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10" idx="2"/>
              <a:endCxn id="12" idx="0"/>
            </p:cNvCxnSpPr>
            <p:nvPr/>
          </p:nvCxnSpPr>
          <p:spPr>
            <a:xfrm>
              <a:off x="5937416" y="1852264"/>
              <a:ext cx="0" cy="1021222"/>
            </a:xfrm>
            <a:prstGeom prst="straightConnector1">
              <a:avLst/>
            </a:prstGeom>
            <a:ln w="76200">
              <a:solidFill>
                <a:schemeClr val="tx2"/>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11" idx="3"/>
              <a:endCxn id="12" idx="1"/>
            </p:cNvCxnSpPr>
            <p:nvPr/>
          </p:nvCxnSpPr>
          <p:spPr>
            <a:xfrm>
              <a:off x="2923823" y="2916349"/>
              <a:ext cx="1998985" cy="297656"/>
            </a:xfrm>
            <a:prstGeom prst="straightConnector1">
              <a:avLst/>
            </a:prstGeom>
            <a:ln w="76200">
              <a:solidFill>
                <a:schemeClr val="tx2"/>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stCxn id="13" idx="3"/>
              <a:endCxn id="12" idx="2"/>
            </p:cNvCxnSpPr>
            <p:nvPr/>
          </p:nvCxnSpPr>
          <p:spPr>
            <a:xfrm flipV="1">
              <a:off x="2923822" y="3554524"/>
              <a:ext cx="3013594" cy="979217"/>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grpSp>
    </p:spTree>
    <p:custDataLst>
      <p:tags r:id="rId1"/>
    </p:custDataLst>
    <p:extLst>
      <p:ext uri="{BB962C8B-B14F-4D97-AF65-F5344CB8AC3E}">
        <p14:creationId xmlns:p14="http://schemas.microsoft.com/office/powerpoint/2010/main" val="837050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15</a:t>
            </a:fld>
            <a:endParaRPr lang="en-GB" altLang="de-DE" dirty="0">
              <a:latin typeface="Arial" panose="020B0604020202020204" pitchFamily="34" charset="0"/>
              <a:cs typeface="Arial" panose="020B0604020202020204" pitchFamily="34" charset="0"/>
            </a:endParaRPr>
          </a:p>
        </p:txBody>
      </p:sp>
      <p:sp>
        <p:nvSpPr>
          <p:cNvPr id="8" name="Title 1"/>
          <p:cNvSpPr>
            <a:spLocks noGrp="1"/>
          </p:cNvSpPr>
          <p:nvPr>
            <p:ph type="title" idx="4294967295"/>
          </p:nvPr>
        </p:nvSpPr>
        <p:spPr>
          <a:xfrm>
            <a:off x="545691" y="461873"/>
            <a:ext cx="6508750" cy="473075"/>
          </a:xfrm>
          <a:prstGeom prst="rect">
            <a:avLst/>
          </a:prstGeom>
        </p:spPr>
        <p:txBody>
          <a:bodyPr/>
          <a:lstStyle/>
          <a:p>
            <a:pPr algn="l"/>
            <a:r>
              <a:rPr lang="en-GB" sz="2800" b="1" dirty="0">
                <a:latin typeface="Arial" panose="020B0604020202020204" pitchFamily="34" charset="0"/>
                <a:cs typeface="Arial" panose="020B0604020202020204" pitchFamily="34" charset="0"/>
              </a:rPr>
              <a:t>Measuring pharmacokinetics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691" y="934948"/>
            <a:ext cx="7860890" cy="5895667"/>
          </a:xfrm>
          <a:prstGeom prst="rect">
            <a:avLst/>
          </a:prstGeom>
        </p:spPr>
      </p:pic>
    </p:spTree>
    <p:custDataLst>
      <p:tags r:id="rId1"/>
    </p:custDataLst>
    <p:extLst>
      <p:ext uri="{BB962C8B-B14F-4D97-AF65-F5344CB8AC3E}">
        <p14:creationId xmlns:p14="http://schemas.microsoft.com/office/powerpoint/2010/main" val="13160792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755" y="317796"/>
            <a:ext cx="8720272" cy="6540204"/>
          </a:xfrm>
          <a:prstGeom prst="rect">
            <a:avLst/>
          </a:prstGeom>
        </p:spPr>
      </p:pic>
      <p:sp>
        <p:nvSpPr>
          <p:cNvPr id="2" name="Slide Number Placeholder 1"/>
          <p:cNvSpPr>
            <a:spLocks noGrp="1"/>
          </p:cNvSpPr>
          <p:nvPr>
            <p:ph type="sldNum" sz="quarter" idx="12"/>
          </p:nvPr>
        </p:nvSpPr>
        <p:spPr>
          <a:xfrm>
            <a:off x="6586672" y="6454006"/>
            <a:ext cx="2133600" cy="365125"/>
          </a:xfrm>
        </p:spPr>
        <p:txBody>
          <a:bodyPr/>
          <a:lstStyle/>
          <a:p>
            <a:fld id="{0592B73C-D9A0-4CD4-8397-C0FF3CD8DDE1}" type="slidenum">
              <a:rPr lang="en-GB" altLang="de-DE" smtClean="0">
                <a:latin typeface="Arial" panose="020B0604020202020204" pitchFamily="34" charset="0"/>
                <a:cs typeface="Arial" panose="020B0604020202020204" pitchFamily="34" charset="0"/>
              </a:rPr>
              <a:pPr/>
              <a:t>16</a:t>
            </a:fld>
            <a:endParaRPr lang="en-GB" altLang="de-DE"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300264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17</a:t>
            </a:fld>
            <a:endParaRPr lang="en-GB" altLang="de-DE"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30" y="331839"/>
            <a:ext cx="8701548" cy="6526161"/>
          </a:xfrm>
          <a:prstGeom prst="rect">
            <a:avLst/>
          </a:prstGeom>
        </p:spPr>
      </p:pic>
    </p:spTree>
    <p:custDataLst>
      <p:tags r:id="rId1"/>
    </p:custDataLst>
    <p:extLst>
      <p:ext uri="{BB962C8B-B14F-4D97-AF65-F5344CB8AC3E}">
        <p14:creationId xmlns:p14="http://schemas.microsoft.com/office/powerpoint/2010/main" val="932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A lead </a:t>
            </a:r>
            <a:r>
              <a:rPr lang="en-GB" dirty="0" smtClean="0"/>
              <a:t>compound is not a medicine.</a:t>
            </a:r>
          </a:p>
          <a:p>
            <a:r>
              <a:rPr lang="en-GB" dirty="0" smtClean="0"/>
              <a:t>It is usually the most potent agent discovered.</a:t>
            </a:r>
          </a:p>
          <a:p>
            <a:r>
              <a:rPr lang="en-GB" dirty="0" smtClean="0"/>
              <a:t>In order for a lead compound to become an effective medicine, its pharmacological profile (including ADME factors), toxicological profile, efficacy, and safety must all be satisfactory. </a:t>
            </a:r>
          </a:p>
        </p:txBody>
      </p:sp>
      <p:sp>
        <p:nvSpPr>
          <p:cNvPr id="4" name="Slide Number Placeholder 3"/>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18</a:t>
            </a:fld>
            <a:endParaRPr lang="en-GB" altLang="de-DE">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smtClean="0"/>
              <a:t>Medicines and ADME</a:t>
            </a:r>
            <a:endParaRPr lang="en-GB" dirty="0"/>
          </a:p>
        </p:txBody>
      </p:sp>
    </p:spTree>
    <p:custDataLst>
      <p:tags r:id="rId1"/>
    </p:custDataLst>
    <p:extLst>
      <p:ext uri="{BB962C8B-B14F-4D97-AF65-F5344CB8AC3E}">
        <p14:creationId xmlns:p14="http://schemas.microsoft.com/office/powerpoint/2010/main" val="2448937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egnaposto contenuto 14"/>
          <p:cNvSpPr>
            <a:spLocks noGrp="1"/>
          </p:cNvSpPr>
          <p:nvPr>
            <p:ph idx="1"/>
          </p:nvPr>
        </p:nvSpPr>
        <p:spPr/>
        <p:txBody>
          <a:bodyPr/>
          <a:lstStyle/>
          <a:p>
            <a:r>
              <a:rPr lang="en-GB" dirty="0" smtClean="0"/>
              <a:t>A safe starting ‘</a:t>
            </a:r>
            <a:r>
              <a:rPr lang="en-GB" dirty="0" smtClean="0"/>
              <a:t>First-in-human</a:t>
            </a:r>
            <a:r>
              <a:rPr lang="en-GB" dirty="0" smtClean="0"/>
              <a:t>’ dose should be driven by data from animal pharmacology and toxicology studies in different animal species </a:t>
            </a:r>
            <a:r>
              <a:rPr lang="en-GB" dirty="0" smtClean="0"/>
              <a:t>before the trials are begun in </a:t>
            </a:r>
            <a:r>
              <a:rPr lang="en-GB" dirty="0" smtClean="0"/>
              <a:t>humans.</a:t>
            </a:r>
          </a:p>
          <a:p>
            <a:r>
              <a:rPr lang="en-GB" dirty="0" smtClean="0"/>
              <a:t>From toxicology data, the first concern is to select a starting dose that would cause the</a:t>
            </a:r>
            <a:r>
              <a:rPr lang="it-IT" dirty="0" smtClean="0"/>
              <a:t> </a:t>
            </a:r>
            <a:r>
              <a:rPr lang="en-GB" dirty="0" smtClean="0"/>
              <a:t>desired</a:t>
            </a:r>
            <a:r>
              <a:rPr lang="it-IT" dirty="0" smtClean="0"/>
              <a:t> </a:t>
            </a:r>
            <a:r>
              <a:rPr lang="en-GB" dirty="0" smtClean="0"/>
              <a:t>effect without inducing a negative (toxic) response</a:t>
            </a:r>
            <a:r>
              <a:rPr lang="en-GB" dirty="0" smtClean="0"/>
              <a:t>.</a:t>
            </a:r>
          </a:p>
          <a:p>
            <a:r>
              <a:rPr lang="en-GB" dirty="0"/>
              <a:t>From </a:t>
            </a:r>
            <a:r>
              <a:rPr lang="en-GB" dirty="0" smtClean="0"/>
              <a:t>pharmacological </a:t>
            </a:r>
            <a:r>
              <a:rPr lang="en-GB" dirty="0"/>
              <a:t>data, it is necessary to understand the mechanism of action, concentration-response, and other aspects of the pharmacokinetic (PK) and </a:t>
            </a:r>
            <a:r>
              <a:rPr lang="en-GB" dirty="0" err="1"/>
              <a:t>pharmacodynamic</a:t>
            </a:r>
            <a:r>
              <a:rPr lang="en-GB" dirty="0"/>
              <a:t> (PD) profile.</a:t>
            </a:r>
          </a:p>
          <a:p>
            <a:pPr marL="0" indent="0">
              <a:buNone/>
            </a:pPr>
            <a:endParaRPr lang="en-GB" dirty="0" smtClean="0"/>
          </a:p>
        </p:txBody>
      </p:sp>
      <p:sp>
        <p:nvSpPr>
          <p:cNvPr id="2" name="Slide Number Placeholder 1"/>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19</a:t>
            </a:fld>
            <a:endParaRPr lang="en-GB" altLang="de-DE">
              <a:latin typeface="Arial" panose="020B0604020202020204" pitchFamily="34" charset="0"/>
              <a:cs typeface="Arial" panose="020B0604020202020204" pitchFamily="34" charset="0"/>
            </a:endParaRPr>
          </a:p>
        </p:txBody>
      </p:sp>
      <p:sp>
        <p:nvSpPr>
          <p:cNvPr id="6" name="Title 5"/>
          <p:cNvSpPr>
            <a:spLocks noGrp="1"/>
          </p:cNvSpPr>
          <p:nvPr>
            <p:ph type="title"/>
          </p:nvPr>
        </p:nvSpPr>
        <p:spPr/>
        <p:txBody>
          <a:bodyPr/>
          <a:lstStyle/>
          <a:p>
            <a:r>
              <a:rPr lang="en-GB" dirty="0" smtClean="0"/>
              <a:t>The starting </a:t>
            </a:r>
            <a:r>
              <a:rPr lang="en-GB" dirty="0"/>
              <a:t>d</a:t>
            </a:r>
            <a:r>
              <a:rPr lang="en-GB" dirty="0" smtClean="0"/>
              <a:t>ose for clinical </a:t>
            </a:r>
            <a:r>
              <a:rPr lang="en-GB" dirty="0"/>
              <a:t>d</a:t>
            </a:r>
            <a:r>
              <a:rPr lang="en-GB" dirty="0" smtClean="0"/>
              <a:t>evelopment (1)</a:t>
            </a:r>
            <a:endParaRPr lang="en-GB" dirty="0"/>
          </a:p>
        </p:txBody>
      </p:sp>
    </p:spTree>
    <p:custDataLst>
      <p:tags r:id="rId1"/>
    </p:custDataLst>
    <p:extLst>
      <p:ext uri="{BB962C8B-B14F-4D97-AF65-F5344CB8AC3E}">
        <p14:creationId xmlns:p14="http://schemas.microsoft.com/office/powerpoint/2010/main" val="36030068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319087"/>
            <a:ext cx="8718550" cy="6538913"/>
          </a:xfrm>
          <a:prstGeom prst="rect">
            <a:avLst/>
          </a:prstGeom>
        </p:spPr>
      </p:pic>
      <p:sp>
        <p:nvSpPr>
          <p:cNvPr id="8" name="Slide Number Placeholder 1"/>
          <p:cNvSpPr>
            <a:spLocks noGrp="1"/>
          </p:cNvSpPr>
          <p:nvPr>
            <p:ph type="sldNum" sz="quarter" idx="12"/>
          </p:nvPr>
        </p:nvSpPr>
        <p:spPr>
          <a:xfrm>
            <a:off x="6645666" y="6356350"/>
            <a:ext cx="2133600" cy="365125"/>
          </a:xfrm>
        </p:spPr>
        <p:txBody>
          <a:bodyPr/>
          <a:lstStyle/>
          <a:p>
            <a:fld id="{B3386B6A-01E0-4EEB-8EFE-C956510AF5AD}" type="slidenum">
              <a:rPr lang="en-GB" altLang="de-DE" smtClean="0">
                <a:latin typeface="Arial" panose="020B0604020202020204" pitchFamily="34" charset="0"/>
                <a:cs typeface="Arial" panose="020B0604020202020204" pitchFamily="34" charset="0"/>
              </a:rPr>
              <a:t>20</a:t>
            </a:fld>
            <a:endParaRPr lang="en-GB" altLang="de-DE"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287646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a:buFont typeface="Arial" panose="020B0604020202020204" pitchFamily="34" charset="0"/>
              <a:buChar char="•"/>
            </a:pPr>
            <a:r>
              <a:rPr lang="en-GB" sz="1800" dirty="0" smtClean="0"/>
              <a:t>Guideline </a:t>
            </a:r>
            <a:r>
              <a:rPr lang="en-GB" sz="1800" dirty="0"/>
              <a:t>on Strategies to Identify and Mitigate Risks in First-in-Human Clinical </a:t>
            </a:r>
            <a:r>
              <a:rPr lang="en-GB" sz="1800" dirty="0" smtClean="0"/>
              <a:t>Trials with </a:t>
            </a:r>
            <a:r>
              <a:rPr lang="en-GB" sz="1800" dirty="0"/>
              <a:t>investigational Medicinal Products </a:t>
            </a:r>
            <a:r>
              <a:rPr lang="en-GB" sz="1800" u="sng" dirty="0">
                <a:solidFill>
                  <a:srgbClr val="0000EE"/>
                </a:solidFill>
              </a:rPr>
              <a:t>http://www.ema.europa.eu/docs/en_GB/document_library/Scientific_guideline/2009/09/WC500002988.pdf</a:t>
            </a:r>
          </a:p>
          <a:p>
            <a:pPr>
              <a:buFont typeface="Arial" panose="020B0604020202020204" pitchFamily="34" charset="0"/>
              <a:buChar char="•"/>
            </a:pPr>
            <a:r>
              <a:rPr lang="en-GB" sz="1800" dirty="0" smtClean="0"/>
              <a:t>Non-Clinical </a:t>
            </a:r>
            <a:r>
              <a:rPr lang="en-GB" sz="1800" dirty="0"/>
              <a:t>Safety Studies for the Conduct of Human Clinical Trials for Pharmaceuticals </a:t>
            </a:r>
            <a:r>
              <a:rPr lang="en-GB" sz="1800" u="sng" dirty="0">
                <a:solidFill>
                  <a:srgbClr val="0000EE"/>
                </a:solidFill>
              </a:rPr>
              <a:t>http://www.ema.europa.eu/docs/en_GB/document_library/Scientific_guideline/2009/09/WC500002941.pdf</a:t>
            </a:r>
          </a:p>
          <a:p>
            <a:pPr>
              <a:buFont typeface="Arial" panose="020B0604020202020204" pitchFamily="34" charset="0"/>
              <a:buChar char="•"/>
            </a:pPr>
            <a:r>
              <a:rPr lang="en-GB" sz="1800" dirty="0"/>
              <a:t>Preclinical safety evaluation of biotechnology-derived pharmaceuticals </a:t>
            </a:r>
            <a:r>
              <a:rPr lang="en-GB" sz="1800" u="sng" dirty="0">
                <a:solidFill>
                  <a:srgbClr val="0000EE"/>
                </a:solidFill>
              </a:rPr>
              <a:t>http://www.ema.europa.eu/docs/en_GB/document_library/Scientific_guideline/2009/09/WC500002828.pdf</a:t>
            </a:r>
          </a:p>
          <a:p>
            <a:pPr>
              <a:buFont typeface="Arial" panose="020B0604020202020204" pitchFamily="34" charset="0"/>
              <a:buChar char="•"/>
            </a:pPr>
            <a:r>
              <a:rPr lang="en-GB" sz="1800" dirty="0"/>
              <a:t>The Non-Clinical Evaluation of the Potential for delayed Ventricular Repolarisation (QT Interval Prolongation) by Human Pharmaceuticals  </a:t>
            </a:r>
            <a:r>
              <a:rPr lang="en-GB" sz="1800" u="sng" dirty="0">
                <a:solidFill>
                  <a:srgbClr val="0000EE"/>
                </a:solidFill>
              </a:rPr>
              <a:t>http://</a:t>
            </a:r>
            <a:r>
              <a:rPr lang="en-GB" sz="1800" u="sng" dirty="0" smtClean="0">
                <a:solidFill>
                  <a:srgbClr val="0000EE"/>
                </a:solidFill>
              </a:rPr>
              <a:t>www.gpo.gov/fdsys/pkg/FR-2005-10-20/pdf/05-20959.pdf</a:t>
            </a:r>
            <a:endParaRPr lang="en-GB" sz="1800" u="sng" dirty="0">
              <a:solidFill>
                <a:srgbClr val="0000EE"/>
              </a:solidFill>
            </a:endParaRPr>
          </a:p>
        </p:txBody>
      </p:sp>
      <p:sp>
        <p:nvSpPr>
          <p:cNvPr id="3" name="Slide Number Placeholder 2"/>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21</a:t>
            </a:fld>
            <a:endParaRPr lang="en-GB" altLang="de-DE">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Further reading:</a:t>
            </a:r>
            <a:endParaRPr lang="en-GB" dirty="0"/>
          </a:p>
        </p:txBody>
      </p:sp>
    </p:spTree>
    <p:custDataLst>
      <p:tags r:id="rId1"/>
    </p:custDataLst>
    <p:extLst>
      <p:ext uri="{BB962C8B-B14F-4D97-AF65-F5344CB8AC3E}">
        <p14:creationId xmlns:p14="http://schemas.microsoft.com/office/powerpoint/2010/main" val="177033870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a:buFont typeface="Arial" panose="020B0604020202020204" pitchFamily="34" charset="0"/>
              <a:buChar char="•"/>
            </a:pPr>
            <a:r>
              <a:rPr lang="en-GB" sz="1800" dirty="0"/>
              <a:t>Safety pharmacology studies for human pharmaceuticals   </a:t>
            </a:r>
            <a:r>
              <a:rPr lang="en-GB" sz="1800" u="sng" dirty="0">
                <a:solidFill>
                  <a:srgbClr val="0000EE"/>
                </a:solidFill>
              </a:rPr>
              <a:t>http://www.ema.europa.eu/docs/en_GB/document_library/Scientific_guideline/2009/09/WC500002831.pdf</a:t>
            </a:r>
          </a:p>
          <a:p>
            <a:pPr>
              <a:buFont typeface="Arial" panose="020B0604020202020204" pitchFamily="34" charset="0"/>
              <a:buChar char="•"/>
            </a:pPr>
            <a:r>
              <a:rPr lang="en-GB" sz="1800" dirty="0" err="1"/>
              <a:t>Toxicokinetics</a:t>
            </a:r>
            <a:r>
              <a:rPr lang="en-GB" sz="1800" dirty="0"/>
              <a:t>: the assessment of systemic exposure in toxicology studies </a:t>
            </a:r>
            <a:r>
              <a:rPr lang="en-GB" sz="1800" u="sng" dirty="0">
                <a:solidFill>
                  <a:srgbClr val="0000EE"/>
                </a:solidFill>
              </a:rPr>
              <a:t>http://www.ema.europa.eu/docs/en_GB/document_library/Scientific_guideline/2009/09/WC500002770.pdf</a:t>
            </a:r>
          </a:p>
          <a:p>
            <a:pPr>
              <a:buFont typeface="Arial" panose="020B0604020202020204" pitchFamily="34" charset="0"/>
              <a:buChar char="•"/>
            </a:pPr>
            <a:r>
              <a:rPr lang="en-GB" sz="1800" dirty="0"/>
              <a:t>Position paper on the non-clinical safety studies to support clinical trials with a single micro dose  </a:t>
            </a:r>
            <a:r>
              <a:rPr lang="en-GB" sz="1800" u="sng" dirty="0">
                <a:solidFill>
                  <a:srgbClr val="0000EE"/>
                </a:solidFill>
              </a:rPr>
              <a:t>http://www.ema.europa.eu/docs/en_GB/document_library/Scientific_guideline/2009/09/WC500002720.pdf</a:t>
            </a:r>
          </a:p>
          <a:p>
            <a:pPr>
              <a:buFont typeface="Arial" panose="020B0604020202020204" pitchFamily="34" charset="0"/>
              <a:buChar char="•"/>
            </a:pPr>
            <a:r>
              <a:rPr lang="en-GB" sz="1800" dirty="0"/>
              <a:t>Pharmacodynamics and Pharmacokinetics made ridiculously simple. Ezra Levy:  </a:t>
            </a:r>
            <a:r>
              <a:rPr lang="en-GB" sz="1800" u="sng" dirty="0">
                <a:solidFill>
                  <a:srgbClr val="0000EE"/>
                </a:solidFill>
              </a:rPr>
              <a:t>http://www.bibliopedant.com/zWTroRYXFIinuD4DaLB7</a:t>
            </a:r>
          </a:p>
          <a:p>
            <a:pPr>
              <a:buFont typeface="Arial" panose="020B0604020202020204" pitchFamily="34" charset="0"/>
              <a:buChar char="•"/>
            </a:pPr>
            <a:r>
              <a:rPr lang="en-GB" sz="1800" dirty="0"/>
              <a:t>Estimating the Maximum Safe Starting Dose in Initial Clinical Trials for Therapeutics in Adult Healthy Volunteers                       </a:t>
            </a:r>
            <a:r>
              <a:rPr lang="en-GB" sz="1800" u="sng" dirty="0">
                <a:solidFill>
                  <a:srgbClr val="0000EE"/>
                </a:solidFill>
              </a:rPr>
              <a:t>http://www.fda.gov/downloads/Drugs/Guidances/UCM078932.pdf</a:t>
            </a:r>
          </a:p>
        </p:txBody>
      </p:sp>
      <p:sp>
        <p:nvSpPr>
          <p:cNvPr id="3" name="Slide Number Placeholder 2"/>
          <p:cNvSpPr>
            <a:spLocks noGrp="1"/>
          </p:cNvSpPr>
          <p:nvPr>
            <p:ph type="sldNum" sz="quarter" idx="12"/>
          </p:nvPr>
        </p:nvSpPr>
        <p:spPr/>
        <p:txBody>
          <a:bodyPr/>
          <a:lstStyle/>
          <a:p>
            <a:fld id="{0592B73C-D9A0-4CD4-8397-C0FF3CD8DDE1}" type="slidenum">
              <a:rPr lang="en-GB" altLang="de-DE" smtClean="0">
                <a:latin typeface="Arial" panose="020B0604020202020204" pitchFamily="34" charset="0"/>
                <a:cs typeface="Arial" panose="020B0604020202020204" pitchFamily="34" charset="0"/>
              </a:rPr>
              <a:pPr/>
              <a:t>22</a:t>
            </a:fld>
            <a:endParaRPr lang="en-GB" altLang="de-DE">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r>
              <a:rPr lang="en-GB" dirty="0" smtClean="0"/>
              <a:t>Further reading:</a:t>
            </a:r>
            <a:endParaRPr lang="en-GB" dirty="0"/>
          </a:p>
        </p:txBody>
      </p:sp>
    </p:spTree>
    <p:custDataLst>
      <p:tags r:id="rId1"/>
    </p:custDataLst>
    <p:extLst>
      <p:ext uri="{BB962C8B-B14F-4D97-AF65-F5344CB8AC3E}">
        <p14:creationId xmlns:p14="http://schemas.microsoft.com/office/powerpoint/2010/main" val="3818137624"/>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6B77B22-96C6-4DAE-BE10-EBC16B888FEB}" vid="{1D95FC7A-457C-45BA-9C64-712911E406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1089</TotalTime>
  <Words>3114</Words>
  <Application>Microsoft Office PowerPoint</Application>
  <PresentationFormat>On-screen Show (4:3)</PresentationFormat>
  <Paragraphs>273</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Courier New</vt:lpstr>
      <vt:lpstr>Wingdings</vt:lpstr>
      <vt:lpstr>Office Theme</vt:lpstr>
      <vt:lpstr>The key principles of pharmacology</vt:lpstr>
      <vt:lpstr>Introduction (1)</vt:lpstr>
      <vt:lpstr>Introduction (2)</vt:lpstr>
      <vt:lpstr>PowerPoint Presentation</vt:lpstr>
      <vt:lpstr>Principles of toxicokinetics</vt:lpstr>
      <vt:lpstr>Absorption (1)</vt:lpstr>
      <vt:lpstr>PowerPoint Presentation</vt:lpstr>
      <vt:lpstr>Distribution (1)</vt:lpstr>
      <vt:lpstr>PowerPoint Presentation</vt:lpstr>
      <vt:lpstr>Distribution (2)</vt:lpstr>
      <vt:lpstr>Metabolism (1)</vt:lpstr>
      <vt:lpstr>PowerPoint Presentation</vt:lpstr>
      <vt:lpstr>Excretion</vt:lpstr>
      <vt:lpstr>The non-clinical phase  </vt:lpstr>
      <vt:lpstr>Measuring pharmacokinetics</vt:lpstr>
      <vt:lpstr>PowerPoint Presentation</vt:lpstr>
      <vt:lpstr>PowerPoint Presentation</vt:lpstr>
      <vt:lpstr>Medicines and ADME</vt:lpstr>
      <vt:lpstr>The starting dose for clinical development (1)</vt:lpstr>
      <vt:lpstr>PowerPoint Presentation</vt:lpstr>
      <vt:lpstr>Further reading:</vt:lpstr>
      <vt:lpstr>Further reading:</vt:lpstr>
    </vt:vector>
  </TitlesOfParts>
  <Company>DIA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does the data on your medicine label come from? The principles of ADME</dc:title>
  <dc:creator>Christopher Stiehl</dc:creator>
  <cp:lastModifiedBy>Heidi Scherz</cp:lastModifiedBy>
  <cp:revision>104</cp:revision>
  <dcterms:created xsi:type="dcterms:W3CDTF">2015-06-12T13:48:20Z</dcterms:created>
  <dcterms:modified xsi:type="dcterms:W3CDTF">2015-09-28T14:21:14Z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180A08A3-EC27-48D3-9119-3C9A27812472</vt:lpwstr>
  </property>
  <property fmtid="{D5CDD505-2E9C-101B-9397-08002B2CF9AE}" pid="3" name="ArticulatePath">
    <vt:lpwstr>Presentation-Principles-of-ADME-v1_EN</vt:lpwstr>
  </property>
</Properties>
</file>